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462" r:id="rId2"/>
    <p:sldId id="732" r:id="rId3"/>
    <p:sldId id="1516" r:id="rId4"/>
    <p:sldId id="1544" r:id="rId5"/>
    <p:sldId id="1517" r:id="rId6"/>
    <p:sldId id="1519" r:id="rId7"/>
    <p:sldId id="1520" r:id="rId8"/>
    <p:sldId id="1524" r:id="rId9"/>
    <p:sldId id="1522" r:id="rId10"/>
    <p:sldId id="1525" r:id="rId11"/>
    <p:sldId id="1528" r:id="rId12"/>
    <p:sldId id="1529" r:id="rId13"/>
    <p:sldId id="1530" r:id="rId14"/>
    <p:sldId id="1542" r:id="rId15"/>
    <p:sldId id="1531" r:id="rId16"/>
    <p:sldId id="1533" r:id="rId17"/>
    <p:sldId id="1532" r:id="rId18"/>
    <p:sldId id="1534" r:id="rId19"/>
    <p:sldId id="1535" r:id="rId20"/>
    <p:sldId id="1545" r:id="rId21"/>
    <p:sldId id="1537" r:id="rId22"/>
    <p:sldId id="1540" r:id="rId23"/>
    <p:sldId id="1538" r:id="rId24"/>
    <p:sldId id="1539" r:id="rId25"/>
    <p:sldId id="154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akrishnan Madhavan Kutty" initials="BMK" lastIdx="8" clrIdx="0">
    <p:extLst>
      <p:ext uri="{19B8F6BF-5375-455C-9EA6-DF929625EA0E}">
        <p15:presenceInfo xmlns:p15="http://schemas.microsoft.com/office/powerpoint/2012/main" userId="S-1-5-21-88094858-919529-1617787245-6470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658C"/>
    <a:srgbClr val="ADB9CA"/>
    <a:srgbClr val="A5A5A5"/>
    <a:srgbClr val="BCCCEA"/>
    <a:srgbClr val="4472C4"/>
    <a:srgbClr val="5B9BD5"/>
    <a:srgbClr val="FDCC41"/>
    <a:srgbClr val="C0AC8B"/>
    <a:srgbClr val="93C37C"/>
    <a:srgbClr val="AFC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3" autoAdjust="0"/>
    <p:restoredTop sz="95033" autoAdjust="0"/>
  </p:normalViewPr>
  <p:slideViewPr>
    <p:cSldViewPr snapToGrid="0">
      <p:cViewPr varScale="1">
        <p:scale>
          <a:sx n="65" d="100"/>
          <a:sy n="65" d="100"/>
        </p:scale>
        <p:origin x="753"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rshi\Desktop\20190722-Nonfarm%20Livelihoods%20tasks-NRETP%20-%20A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rshi\Desktop\20190722-Nonfarm%20Livelihoods%20tasks-NRETP%20-%20AG.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rgbClr val="062F56"/>
            </a:solidFill>
            <a:ln>
              <a:noFill/>
            </a:ln>
            <a:effectLst/>
          </c:spPr>
          <c:invertIfNegative val="0"/>
          <c:val>
            <c:numRef>
              <c:f>Sheet2!$F$2:$F$6</c:f>
              <c:numCache>
                <c:formatCode>0.0%</c:formatCode>
                <c:ptCount val="5"/>
                <c:pt idx="0">
                  <c:v>0.12765015823663151</c:v>
                </c:pt>
                <c:pt idx="1">
                  <c:v>0.22513818876450575</c:v>
                </c:pt>
                <c:pt idx="2">
                  <c:v>0.21892846661250778</c:v>
                </c:pt>
                <c:pt idx="3">
                  <c:v>2.6190867851211764E-2</c:v>
                </c:pt>
                <c:pt idx="4">
                  <c:v>0.40619810520530925</c:v>
                </c:pt>
              </c:numCache>
            </c:numRef>
          </c:val>
          <c:extLst>
            <c:ext xmlns:c16="http://schemas.microsoft.com/office/drawing/2014/chart" uri="{C3380CC4-5D6E-409C-BE32-E72D297353CC}">
              <c16:uniqueId val="{00000000-14D5-4CC8-A6EA-E0B9DFF218BB}"/>
            </c:ext>
          </c:extLst>
        </c:ser>
        <c:ser>
          <c:idx val="1"/>
          <c:order val="1"/>
          <c:spPr>
            <a:solidFill>
              <a:srgbClr val="F4AF7F"/>
            </a:solidFill>
            <a:ln>
              <a:noFill/>
            </a:ln>
            <a:effectLst/>
          </c:spPr>
          <c:invertIfNegative val="0"/>
          <c:val>
            <c:numRef>
              <c:f>Sheet2!$G$2:$G$6</c:f>
              <c:numCache>
                <c:formatCode>0.0%</c:formatCode>
                <c:ptCount val="5"/>
                <c:pt idx="0">
                  <c:v>0.87234984176336849</c:v>
                </c:pt>
                <c:pt idx="1">
                  <c:v>0.77486181123549425</c:v>
                </c:pt>
                <c:pt idx="2">
                  <c:v>0.78107153338749225</c:v>
                </c:pt>
                <c:pt idx="3">
                  <c:v>0.97380913214878828</c:v>
                </c:pt>
                <c:pt idx="4">
                  <c:v>0.59380189479469081</c:v>
                </c:pt>
              </c:numCache>
            </c:numRef>
          </c:val>
          <c:extLst>
            <c:ext xmlns:c16="http://schemas.microsoft.com/office/drawing/2014/chart" uri="{C3380CC4-5D6E-409C-BE32-E72D297353CC}">
              <c16:uniqueId val="{00000001-14D5-4CC8-A6EA-E0B9DFF218BB}"/>
            </c:ext>
          </c:extLst>
        </c:ser>
        <c:dLbls>
          <c:showLegendKey val="0"/>
          <c:showVal val="0"/>
          <c:showCatName val="0"/>
          <c:showSerName val="0"/>
          <c:showPercent val="0"/>
          <c:showBubbleSize val="0"/>
        </c:dLbls>
        <c:gapWidth val="150"/>
        <c:overlap val="100"/>
        <c:axId val="430729656"/>
        <c:axId val="430728016"/>
      </c:barChart>
      <c:catAx>
        <c:axId val="430729656"/>
        <c:scaling>
          <c:orientation val="minMax"/>
        </c:scaling>
        <c:delete val="1"/>
        <c:axPos val="l"/>
        <c:majorTickMark val="none"/>
        <c:minorTickMark val="none"/>
        <c:tickLblPos val="nextTo"/>
        <c:crossAx val="430728016"/>
        <c:crosses val="autoZero"/>
        <c:auto val="1"/>
        <c:lblAlgn val="ctr"/>
        <c:lblOffset val="100"/>
        <c:noMultiLvlLbl val="0"/>
      </c:catAx>
      <c:valAx>
        <c:axId val="430728016"/>
        <c:scaling>
          <c:orientation val="minMax"/>
        </c:scaling>
        <c:delete val="1"/>
        <c:axPos val="b"/>
        <c:numFmt formatCode="0%" sourceLinked="1"/>
        <c:majorTickMark val="none"/>
        <c:minorTickMark val="none"/>
        <c:tickLblPos val="nextTo"/>
        <c:crossAx val="43072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chemeClr val="accent1"/>
            </a:solidFill>
            <a:ln>
              <a:noFill/>
            </a:ln>
            <a:effectLst/>
          </c:spPr>
          <c:invertIfNegative val="0"/>
          <c:dPt>
            <c:idx val="0"/>
            <c:invertIfNegative val="0"/>
            <c:bubble3D val="0"/>
            <c:spPr>
              <a:solidFill>
                <a:srgbClr val="062F56"/>
              </a:solidFill>
              <a:ln>
                <a:noFill/>
              </a:ln>
              <a:effectLst/>
            </c:spPr>
            <c:extLst>
              <c:ext xmlns:c16="http://schemas.microsoft.com/office/drawing/2014/chart" uri="{C3380CC4-5D6E-409C-BE32-E72D297353CC}">
                <c16:uniqueId val="{00000007-4617-4917-AAAE-02D580677110}"/>
              </c:ext>
            </c:extLst>
          </c:dPt>
          <c:dPt>
            <c:idx val="1"/>
            <c:invertIfNegative val="0"/>
            <c:bubble3D val="0"/>
            <c:spPr>
              <a:solidFill>
                <a:srgbClr val="062F56"/>
              </a:solidFill>
              <a:ln>
                <a:noFill/>
              </a:ln>
              <a:effectLst/>
            </c:spPr>
            <c:extLst>
              <c:ext xmlns:c16="http://schemas.microsoft.com/office/drawing/2014/chart" uri="{C3380CC4-5D6E-409C-BE32-E72D297353CC}">
                <c16:uniqueId val="{00000006-4617-4917-AAAE-02D580677110}"/>
              </c:ext>
            </c:extLst>
          </c:dPt>
          <c:dPt>
            <c:idx val="2"/>
            <c:invertIfNegative val="0"/>
            <c:bubble3D val="0"/>
            <c:spPr>
              <a:solidFill>
                <a:srgbClr val="062F56"/>
              </a:solidFill>
              <a:ln>
                <a:noFill/>
              </a:ln>
              <a:effectLst/>
            </c:spPr>
            <c:extLst>
              <c:ext xmlns:c16="http://schemas.microsoft.com/office/drawing/2014/chart" uri="{C3380CC4-5D6E-409C-BE32-E72D297353CC}">
                <c16:uniqueId val="{00000005-4617-4917-AAAE-02D580677110}"/>
              </c:ext>
            </c:extLst>
          </c:dPt>
          <c:dPt>
            <c:idx val="3"/>
            <c:invertIfNegative val="0"/>
            <c:bubble3D val="0"/>
            <c:spPr>
              <a:solidFill>
                <a:srgbClr val="062F56"/>
              </a:solidFill>
              <a:ln>
                <a:noFill/>
              </a:ln>
              <a:effectLst/>
            </c:spPr>
            <c:extLst>
              <c:ext xmlns:c16="http://schemas.microsoft.com/office/drawing/2014/chart" uri="{C3380CC4-5D6E-409C-BE32-E72D297353CC}">
                <c16:uniqueId val="{00000004-4617-4917-AAAE-02D580677110}"/>
              </c:ext>
            </c:extLst>
          </c:dPt>
          <c:dPt>
            <c:idx val="4"/>
            <c:invertIfNegative val="0"/>
            <c:bubble3D val="0"/>
            <c:spPr>
              <a:solidFill>
                <a:srgbClr val="F4AF7F"/>
              </a:solidFill>
              <a:ln>
                <a:noFill/>
              </a:ln>
              <a:effectLst/>
            </c:spPr>
            <c:extLst>
              <c:ext xmlns:c16="http://schemas.microsoft.com/office/drawing/2014/chart" uri="{C3380CC4-5D6E-409C-BE32-E72D297353CC}">
                <c16:uniqueId val="{00000002-4617-4917-AAAE-02D580677110}"/>
              </c:ext>
            </c:extLst>
          </c:dPt>
          <c:val>
            <c:numRef>
              <c:f>Sheet2!$F$24:$F$28</c:f>
              <c:numCache>
                <c:formatCode>0.0%</c:formatCode>
                <c:ptCount val="5"/>
                <c:pt idx="0">
                  <c:v>0.91167308563661076</c:v>
                </c:pt>
                <c:pt idx="1">
                  <c:v>0.58796234919793189</c:v>
                </c:pt>
                <c:pt idx="2">
                  <c:v>0.83552445728938052</c:v>
                </c:pt>
                <c:pt idx="3">
                  <c:v>0.54134881053747375</c:v>
                </c:pt>
                <c:pt idx="4">
                  <c:v>0.71699999999999997</c:v>
                </c:pt>
              </c:numCache>
            </c:numRef>
          </c:val>
          <c:extLst>
            <c:ext xmlns:c16="http://schemas.microsoft.com/office/drawing/2014/chart" uri="{C3380CC4-5D6E-409C-BE32-E72D297353CC}">
              <c16:uniqueId val="{00000000-4617-4917-AAAE-02D580677110}"/>
            </c:ext>
          </c:extLst>
        </c:ser>
        <c:ser>
          <c:idx val="1"/>
          <c:order val="1"/>
          <c:spPr>
            <a:solidFill>
              <a:srgbClr val="F4AF7F"/>
            </a:solidFill>
            <a:ln>
              <a:noFill/>
            </a:ln>
            <a:effectLst/>
          </c:spPr>
          <c:invertIfNegative val="0"/>
          <c:dPt>
            <c:idx val="4"/>
            <c:invertIfNegative val="0"/>
            <c:bubble3D val="0"/>
            <c:spPr>
              <a:solidFill>
                <a:srgbClr val="062F56"/>
              </a:solidFill>
              <a:ln>
                <a:noFill/>
              </a:ln>
              <a:effectLst/>
            </c:spPr>
            <c:extLst>
              <c:ext xmlns:c16="http://schemas.microsoft.com/office/drawing/2014/chart" uri="{C3380CC4-5D6E-409C-BE32-E72D297353CC}">
                <c16:uniqueId val="{00000003-4617-4917-AAAE-02D580677110}"/>
              </c:ext>
            </c:extLst>
          </c:dPt>
          <c:val>
            <c:numRef>
              <c:f>Sheet2!$G$24:$G$28</c:f>
              <c:numCache>
                <c:formatCode>0.0%</c:formatCode>
                <c:ptCount val="5"/>
                <c:pt idx="0">
                  <c:v>8.8326914363389242E-2</c:v>
                </c:pt>
                <c:pt idx="1">
                  <c:v>0.41203765080206811</c:v>
                </c:pt>
                <c:pt idx="2">
                  <c:v>0.16447554271061948</c:v>
                </c:pt>
                <c:pt idx="3">
                  <c:v>0.45865118946252625</c:v>
                </c:pt>
                <c:pt idx="4">
                  <c:v>0.28300000000000003</c:v>
                </c:pt>
              </c:numCache>
            </c:numRef>
          </c:val>
          <c:extLst>
            <c:ext xmlns:c16="http://schemas.microsoft.com/office/drawing/2014/chart" uri="{C3380CC4-5D6E-409C-BE32-E72D297353CC}">
              <c16:uniqueId val="{00000001-4617-4917-AAAE-02D580677110}"/>
            </c:ext>
          </c:extLst>
        </c:ser>
        <c:dLbls>
          <c:showLegendKey val="0"/>
          <c:showVal val="0"/>
          <c:showCatName val="0"/>
          <c:showSerName val="0"/>
          <c:showPercent val="0"/>
          <c:showBubbleSize val="0"/>
        </c:dLbls>
        <c:gapWidth val="150"/>
        <c:overlap val="100"/>
        <c:axId val="430709320"/>
        <c:axId val="430709648"/>
      </c:barChart>
      <c:catAx>
        <c:axId val="430709320"/>
        <c:scaling>
          <c:orientation val="minMax"/>
        </c:scaling>
        <c:delete val="1"/>
        <c:axPos val="l"/>
        <c:majorTickMark val="none"/>
        <c:minorTickMark val="none"/>
        <c:tickLblPos val="nextTo"/>
        <c:crossAx val="430709648"/>
        <c:crosses val="autoZero"/>
        <c:auto val="1"/>
        <c:lblAlgn val="ctr"/>
        <c:lblOffset val="100"/>
        <c:noMultiLvlLbl val="0"/>
      </c:catAx>
      <c:valAx>
        <c:axId val="430709648"/>
        <c:scaling>
          <c:orientation val="minMax"/>
        </c:scaling>
        <c:delete val="1"/>
        <c:axPos val="b"/>
        <c:numFmt formatCode="0%" sourceLinked="1"/>
        <c:majorTickMark val="none"/>
        <c:minorTickMark val="none"/>
        <c:tickLblPos val="nextTo"/>
        <c:crossAx val="430709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9CF17-1234-4520-BDB6-DFCE046283A5}" type="datetimeFigureOut">
              <a:rPr lang="en-US" smtClean="0"/>
              <a:t>8/19/2019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4F01F-3A32-447E-A2E0-7DE73E774B28}" type="slidenum">
              <a:rPr lang="en-US" smtClean="0"/>
              <a:t>‹#›</a:t>
            </a:fld>
            <a:endParaRPr lang="en-US"/>
          </a:p>
        </p:txBody>
      </p:sp>
    </p:spTree>
    <p:extLst>
      <p:ext uri="{BB962C8B-B14F-4D97-AF65-F5344CB8AC3E}">
        <p14:creationId xmlns:p14="http://schemas.microsoft.com/office/powerpoint/2010/main" val="46915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51767D-8246-4E40-B53B-6B01B7EB5FF3}" type="slidenum">
              <a:rPr lang="en-US" smtClean="0"/>
              <a:t>1</a:t>
            </a:fld>
            <a:endParaRPr lang="en-US" dirty="0"/>
          </a:p>
        </p:txBody>
      </p:sp>
    </p:spTree>
    <p:extLst>
      <p:ext uri="{BB962C8B-B14F-4D97-AF65-F5344CB8AC3E}">
        <p14:creationId xmlns:p14="http://schemas.microsoft.com/office/powerpoint/2010/main" val="34922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87946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544F01F-3A32-447E-A2E0-7DE73E774B28}" type="slidenum">
              <a:rPr lang="en-US" smtClean="0"/>
              <a:t>3</a:t>
            </a:fld>
            <a:endParaRPr lang="en-US"/>
          </a:p>
        </p:txBody>
      </p:sp>
    </p:spTree>
    <p:extLst>
      <p:ext uri="{BB962C8B-B14F-4D97-AF65-F5344CB8AC3E}">
        <p14:creationId xmlns:p14="http://schemas.microsoft.com/office/powerpoint/2010/main" val="306436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544F01F-3A32-447E-A2E0-7DE73E774B28}" type="slidenum">
              <a:rPr lang="en-US" smtClean="0"/>
              <a:t>5</a:t>
            </a:fld>
            <a:endParaRPr lang="en-US"/>
          </a:p>
        </p:txBody>
      </p:sp>
    </p:spTree>
    <p:extLst>
      <p:ext uri="{BB962C8B-B14F-4D97-AF65-F5344CB8AC3E}">
        <p14:creationId xmlns:p14="http://schemas.microsoft.com/office/powerpoint/2010/main" val="296781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544F01F-3A32-447E-A2E0-7DE73E774B28}" type="slidenum">
              <a:rPr lang="en-US" smtClean="0"/>
              <a:t>6</a:t>
            </a:fld>
            <a:endParaRPr lang="en-US"/>
          </a:p>
        </p:txBody>
      </p:sp>
    </p:spTree>
    <p:extLst>
      <p:ext uri="{BB962C8B-B14F-4D97-AF65-F5344CB8AC3E}">
        <p14:creationId xmlns:p14="http://schemas.microsoft.com/office/powerpoint/2010/main" val="433335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544F01F-3A32-447E-A2E0-7DE73E774B28}" type="slidenum">
              <a:rPr lang="en-US" smtClean="0"/>
              <a:t>7</a:t>
            </a:fld>
            <a:endParaRPr lang="en-US"/>
          </a:p>
        </p:txBody>
      </p:sp>
    </p:spTree>
    <p:extLst>
      <p:ext uri="{BB962C8B-B14F-4D97-AF65-F5344CB8AC3E}">
        <p14:creationId xmlns:p14="http://schemas.microsoft.com/office/powerpoint/2010/main" val="2304736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544F01F-3A32-447E-A2E0-7DE73E774B28}" type="slidenum">
              <a:rPr lang="en-US" smtClean="0"/>
              <a:t>9</a:t>
            </a:fld>
            <a:endParaRPr lang="en-US"/>
          </a:p>
        </p:txBody>
      </p:sp>
    </p:spTree>
    <p:extLst>
      <p:ext uri="{BB962C8B-B14F-4D97-AF65-F5344CB8AC3E}">
        <p14:creationId xmlns:p14="http://schemas.microsoft.com/office/powerpoint/2010/main" val="1114211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544F01F-3A32-447E-A2E0-7DE73E774B28}" type="slidenum">
              <a:rPr lang="en-US" smtClean="0"/>
              <a:t>14</a:t>
            </a:fld>
            <a:endParaRPr lang="en-US"/>
          </a:p>
        </p:txBody>
      </p:sp>
    </p:spTree>
    <p:extLst>
      <p:ext uri="{BB962C8B-B14F-4D97-AF65-F5344CB8AC3E}">
        <p14:creationId xmlns:p14="http://schemas.microsoft.com/office/powerpoint/2010/main" val="3570170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AD34-5FF0-4FA9-924D-2BD09A5236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4D8E2A-AA63-41E8-B80E-8D09270B84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3269E-B330-48A5-89CD-98C728913F33}"/>
              </a:ext>
            </a:extLst>
          </p:cNvPr>
          <p:cNvSpPr>
            <a:spLocks noGrp="1"/>
          </p:cNvSpPr>
          <p:nvPr>
            <p:ph type="dt" sz="half" idx="10"/>
          </p:nvPr>
        </p:nvSpPr>
        <p:spPr/>
        <p:txBody>
          <a:bodyPr/>
          <a:lstStyle/>
          <a:p>
            <a:fld id="{41A22BEF-7A05-4EAC-A821-9444123E6EA9}" type="datetimeFigureOut">
              <a:rPr lang="en-US" smtClean="0"/>
              <a:t>8/19/2019</a:t>
            </a:fld>
            <a:endParaRPr lang="en-US"/>
          </a:p>
        </p:txBody>
      </p:sp>
      <p:sp>
        <p:nvSpPr>
          <p:cNvPr id="5" name="Footer Placeholder 4">
            <a:extLst>
              <a:ext uri="{FF2B5EF4-FFF2-40B4-BE49-F238E27FC236}">
                <a16:creationId xmlns:a16="http://schemas.microsoft.com/office/drawing/2014/main" id="{ABFDC429-601F-4775-B0D1-9A108D919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93C05-315A-4357-80C1-89C3584E49E6}"/>
              </a:ext>
            </a:extLst>
          </p:cNvPr>
          <p:cNvSpPr>
            <a:spLocks noGrp="1"/>
          </p:cNvSpPr>
          <p:nvPr>
            <p:ph type="sldNum" sz="quarter" idx="12"/>
          </p:nvPr>
        </p:nvSpPr>
        <p:spPr/>
        <p:txBody>
          <a:bodyPr/>
          <a:lstStyle/>
          <a:p>
            <a:fld id="{6A3F783B-2276-4CD0-A5C3-DD9EAD1422BC}" type="slidenum">
              <a:rPr lang="en-US" smtClean="0"/>
              <a:t>‹#›</a:t>
            </a:fld>
            <a:endParaRPr lang="en-US"/>
          </a:p>
        </p:txBody>
      </p:sp>
    </p:spTree>
    <p:extLst>
      <p:ext uri="{BB962C8B-B14F-4D97-AF65-F5344CB8AC3E}">
        <p14:creationId xmlns:p14="http://schemas.microsoft.com/office/powerpoint/2010/main" val="24495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8DAF-6E79-4BA9-A326-7B622270CA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A131AE-C312-4C1D-BE27-69E3B73487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0377DD-2CCE-4EEA-A668-CA8AB707632C}"/>
              </a:ext>
            </a:extLst>
          </p:cNvPr>
          <p:cNvSpPr>
            <a:spLocks noGrp="1"/>
          </p:cNvSpPr>
          <p:nvPr>
            <p:ph type="dt" sz="half" idx="10"/>
          </p:nvPr>
        </p:nvSpPr>
        <p:spPr/>
        <p:txBody>
          <a:bodyPr/>
          <a:lstStyle/>
          <a:p>
            <a:fld id="{41A22BEF-7A05-4EAC-A821-9444123E6EA9}" type="datetimeFigureOut">
              <a:rPr lang="en-US" smtClean="0"/>
              <a:t>8/19/2019</a:t>
            </a:fld>
            <a:endParaRPr lang="en-US"/>
          </a:p>
        </p:txBody>
      </p:sp>
      <p:sp>
        <p:nvSpPr>
          <p:cNvPr id="5" name="Footer Placeholder 4">
            <a:extLst>
              <a:ext uri="{FF2B5EF4-FFF2-40B4-BE49-F238E27FC236}">
                <a16:creationId xmlns:a16="http://schemas.microsoft.com/office/drawing/2014/main" id="{A215EFA4-9FE4-41F4-9FEF-0134B3268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E2075-2806-4125-981E-62735887AE51}"/>
              </a:ext>
            </a:extLst>
          </p:cNvPr>
          <p:cNvSpPr>
            <a:spLocks noGrp="1"/>
          </p:cNvSpPr>
          <p:nvPr>
            <p:ph type="sldNum" sz="quarter" idx="12"/>
          </p:nvPr>
        </p:nvSpPr>
        <p:spPr/>
        <p:txBody>
          <a:bodyPr/>
          <a:lstStyle/>
          <a:p>
            <a:fld id="{6A3F783B-2276-4CD0-A5C3-DD9EAD1422BC}" type="slidenum">
              <a:rPr lang="en-US" smtClean="0"/>
              <a:t>‹#›</a:t>
            </a:fld>
            <a:endParaRPr lang="en-US"/>
          </a:p>
        </p:txBody>
      </p:sp>
    </p:spTree>
    <p:extLst>
      <p:ext uri="{BB962C8B-B14F-4D97-AF65-F5344CB8AC3E}">
        <p14:creationId xmlns:p14="http://schemas.microsoft.com/office/powerpoint/2010/main" val="74328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358620-5C4E-4F8A-B373-E298E9ED15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097E49-0343-4855-89C4-BD9FD31B61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800B2-9FB7-411D-A2B9-8CC78D5AB155}"/>
              </a:ext>
            </a:extLst>
          </p:cNvPr>
          <p:cNvSpPr>
            <a:spLocks noGrp="1"/>
          </p:cNvSpPr>
          <p:nvPr>
            <p:ph type="dt" sz="half" idx="10"/>
          </p:nvPr>
        </p:nvSpPr>
        <p:spPr/>
        <p:txBody>
          <a:bodyPr/>
          <a:lstStyle/>
          <a:p>
            <a:fld id="{41A22BEF-7A05-4EAC-A821-9444123E6EA9}" type="datetimeFigureOut">
              <a:rPr lang="en-US" smtClean="0"/>
              <a:t>8/19/2019</a:t>
            </a:fld>
            <a:endParaRPr lang="en-US"/>
          </a:p>
        </p:txBody>
      </p:sp>
      <p:sp>
        <p:nvSpPr>
          <p:cNvPr id="5" name="Footer Placeholder 4">
            <a:extLst>
              <a:ext uri="{FF2B5EF4-FFF2-40B4-BE49-F238E27FC236}">
                <a16:creationId xmlns:a16="http://schemas.microsoft.com/office/drawing/2014/main" id="{60E582AA-F94A-4DDC-A878-1BB649D03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EF381-F54C-42AD-931E-8228FE17F944}"/>
              </a:ext>
            </a:extLst>
          </p:cNvPr>
          <p:cNvSpPr>
            <a:spLocks noGrp="1"/>
          </p:cNvSpPr>
          <p:nvPr>
            <p:ph type="sldNum" sz="quarter" idx="12"/>
          </p:nvPr>
        </p:nvSpPr>
        <p:spPr/>
        <p:txBody>
          <a:bodyPr/>
          <a:lstStyle/>
          <a:p>
            <a:fld id="{6A3F783B-2276-4CD0-A5C3-DD9EAD1422BC}" type="slidenum">
              <a:rPr lang="en-US" smtClean="0"/>
              <a:t>‹#›</a:t>
            </a:fld>
            <a:endParaRPr lang="en-US"/>
          </a:p>
        </p:txBody>
      </p:sp>
    </p:spTree>
    <p:extLst>
      <p:ext uri="{BB962C8B-B14F-4D97-AF65-F5344CB8AC3E}">
        <p14:creationId xmlns:p14="http://schemas.microsoft.com/office/powerpoint/2010/main" val="599029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Title: V1">
    <p:spTree>
      <p:nvGrpSpPr>
        <p:cNvPr id="1" name=""/>
        <p:cNvGrpSpPr/>
        <p:nvPr/>
      </p:nvGrpSpPr>
      <p:grpSpPr>
        <a:xfrm>
          <a:off x="0" y="0"/>
          <a:ext cx="0" cy="0"/>
          <a:chOff x="0" y="0"/>
          <a:chExt cx="0" cy="0"/>
        </a:xfrm>
      </p:grpSpPr>
      <p:pic>
        <p:nvPicPr>
          <p:cNvPr id="5"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12192000" cy="136358"/>
          </a:xfrm>
          <a:prstGeom prst="rect">
            <a:avLst/>
          </a:prstGeom>
          <a:noFill/>
        </p:spPr>
      </p:pic>
      <p:sp>
        <p:nvSpPr>
          <p:cNvPr id="6" name="Rectangle 2"/>
          <p:cNvSpPr>
            <a:spLocks noGrp="1" noChangeArrowheads="1"/>
          </p:cNvSpPr>
          <p:nvPr>
            <p:ph type="ctrTitle" hasCustomPrompt="1"/>
          </p:nvPr>
        </p:nvSpPr>
        <p:spPr>
          <a:xfrm>
            <a:off x="5625432" y="3234088"/>
            <a:ext cx="5845717" cy="1757902"/>
          </a:xfrm>
        </p:spPr>
        <p:txBody>
          <a:bodyPr bIns="0">
            <a:normAutofit/>
          </a:bodyPr>
          <a:lstStyle>
            <a:lvl1pPr algn="r">
              <a:defRPr sz="3600">
                <a:solidFill>
                  <a:srgbClr val="0070C0"/>
                </a:solidFill>
                <a:latin typeface="Andes ExtraLight" panose="02000000000000000000" pitchFamily="50" charset="0"/>
                <a:cs typeface="Arial"/>
              </a:defRPr>
            </a:lvl1pPr>
          </a:lstStyle>
          <a:p>
            <a:pPr lvl="0"/>
            <a:r>
              <a:rPr lang="en-US" noProof="0" dirty="0"/>
              <a:t>Master Title: </a:t>
            </a:r>
            <a:br>
              <a:rPr lang="en-US" noProof="0" dirty="0"/>
            </a:br>
            <a:r>
              <a:rPr lang="en-US" noProof="0" dirty="0"/>
              <a:t>Version 1</a:t>
            </a:r>
          </a:p>
        </p:txBody>
      </p:sp>
      <p:sp>
        <p:nvSpPr>
          <p:cNvPr id="7" name="Rectangle 3"/>
          <p:cNvSpPr>
            <a:spLocks noGrp="1" noChangeArrowheads="1"/>
          </p:cNvSpPr>
          <p:nvPr>
            <p:ph type="subTitle" idx="1" hasCustomPrompt="1"/>
          </p:nvPr>
        </p:nvSpPr>
        <p:spPr>
          <a:xfrm>
            <a:off x="6117390" y="5153079"/>
            <a:ext cx="5379453" cy="1127405"/>
          </a:xfrm>
          <a:prstGeom prst="rect">
            <a:avLst/>
          </a:prstGeom>
        </p:spPr>
        <p:txBody>
          <a:bodyPr lIns="0" tIns="0" rIns="0" bIns="0">
            <a:normAutofit/>
          </a:bodyPr>
          <a:lstStyle>
            <a:lvl1pPr marL="0" indent="0" algn="r">
              <a:buFontTx/>
              <a:buNone/>
              <a:defRPr sz="2000" b="0" baseline="0">
                <a:solidFill>
                  <a:schemeClr val="tx1"/>
                </a:solidFill>
                <a:latin typeface="Andes ExtraLight" panose="02000000000000000000" pitchFamily="50" charset="0"/>
                <a:cs typeface="Arial"/>
              </a:defRPr>
            </a:lvl1pPr>
          </a:lstStyle>
          <a:p>
            <a:pPr lvl="0"/>
            <a:r>
              <a:rPr lang="en-US" noProof="0" dirty="0"/>
              <a:t>Name of the contributor</a:t>
            </a:r>
          </a:p>
          <a:p>
            <a:pPr lvl="0"/>
            <a:r>
              <a:rPr lang="en-US" noProof="0" dirty="0"/>
              <a:t>Name of the event, venue</a:t>
            </a:r>
          </a:p>
          <a:p>
            <a:pPr lvl="0"/>
            <a:r>
              <a:rPr lang="en-US" noProof="0" dirty="0"/>
              <a:t>00 Month 2012</a:t>
            </a:r>
          </a:p>
        </p:txBody>
      </p:sp>
      <p:sp>
        <p:nvSpPr>
          <p:cNvPr id="10" name="Rectangle 9"/>
          <p:cNvSpPr/>
          <p:nvPr userDrawn="1"/>
        </p:nvSpPr>
        <p:spPr>
          <a:xfrm>
            <a:off x="0" y="1283371"/>
            <a:ext cx="12192000" cy="91440"/>
          </a:xfrm>
          <a:prstGeom prst="rect">
            <a:avLst/>
          </a:prstGeom>
          <a:solidFill>
            <a:srgbClr val="062F56"/>
          </a:solidFill>
          <a:ln>
            <a:solidFill>
              <a:srgbClr val="09BFF5"/>
            </a:solid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defTabSz="457200"/>
            <a:endParaRPr lang="en-US" dirty="0">
              <a:solidFill>
                <a:prstClr val="white"/>
              </a:solidFill>
            </a:endParaRPr>
          </a:p>
        </p:txBody>
      </p:sp>
      <p:sp>
        <p:nvSpPr>
          <p:cNvPr id="11" name="Rectangle 10"/>
          <p:cNvSpPr/>
          <p:nvPr userDrawn="1"/>
        </p:nvSpPr>
        <p:spPr>
          <a:xfrm>
            <a:off x="0" y="0"/>
            <a:ext cx="12192000" cy="91440"/>
          </a:xfrm>
          <a:prstGeom prst="rect">
            <a:avLst/>
          </a:prstGeom>
          <a:solidFill>
            <a:srgbClr val="062F56"/>
          </a:solidFill>
          <a:ln>
            <a:solidFill>
              <a:srgbClr val="09BFF5"/>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dirty="0">
              <a:solidFill>
                <a:prstClr val="white"/>
              </a:solidFill>
            </a:endParaRPr>
          </a:p>
        </p:txBody>
      </p:sp>
      <p:sp>
        <p:nvSpPr>
          <p:cNvPr id="13" name="Rectangle 12"/>
          <p:cNvSpPr/>
          <p:nvPr userDrawn="1"/>
        </p:nvSpPr>
        <p:spPr>
          <a:xfrm>
            <a:off x="0" y="6766560"/>
            <a:ext cx="12192000" cy="91440"/>
          </a:xfrm>
          <a:prstGeom prst="rect">
            <a:avLst/>
          </a:prstGeom>
          <a:solidFill>
            <a:srgbClr val="062F56"/>
          </a:solidFill>
          <a:ln>
            <a:solidFill>
              <a:srgbClr val="09BFF5"/>
            </a:solid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defTabSz="457200"/>
            <a:endParaRPr lang="en-US" dirty="0">
              <a:solidFill>
                <a:prstClr val="white"/>
              </a:solidFill>
            </a:endParaRPr>
          </a:p>
        </p:txBody>
      </p:sp>
    </p:spTree>
    <p:extLst>
      <p:ext uri="{BB962C8B-B14F-4D97-AF65-F5344CB8AC3E}">
        <p14:creationId xmlns:p14="http://schemas.microsoft.com/office/powerpoint/2010/main" val="3653082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92425" cy="140074"/>
        </p:xfrm>
        <a:graphic>
          <a:graphicData uri="http://schemas.openxmlformats.org/presentationml/2006/ole">
            <mc:AlternateContent xmlns:mc="http://schemas.openxmlformats.org/markup-compatibility/2006">
              <mc:Choice xmlns:v="urn:schemas-microsoft-com:vml" Requires="v">
                <p:oleObj spid="_x0000_s1188"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242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nvPr>
        </p:nvSpPr>
        <p:spPr>
          <a:xfrm>
            <a:off x="554183" y="134471"/>
            <a:ext cx="11083636" cy="609600"/>
          </a:xfrm>
          <a:prstGeom prst="rect">
            <a:avLst/>
          </a:prstGeom>
        </p:spPr>
        <p:txBody>
          <a:bodyPr lIns="0" tIns="0" rIns="0" bIns="0" anchor="b"/>
          <a:lstStyle>
            <a:lvl1pPr algn="l">
              <a:defRPr sz="2200" b="1" cap="none" baseline="0"/>
            </a:lvl1pPr>
          </a:lstStyle>
          <a:p>
            <a:r>
              <a:rPr lang="en-US" dirty="0"/>
              <a:t>Click to edit Master slide title</a:t>
            </a:r>
          </a:p>
        </p:txBody>
      </p:sp>
      <p:sp>
        <p:nvSpPr>
          <p:cNvPr id="12" name="Text Placeholder 9"/>
          <p:cNvSpPr>
            <a:spLocks noGrp="1"/>
          </p:cNvSpPr>
          <p:nvPr>
            <p:ph type="body" sz="quarter" idx="10"/>
          </p:nvPr>
        </p:nvSpPr>
        <p:spPr>
          <a:xfrm>
            <a:off x="544429" y="1008531"/>
            <a:ext cx="11066047" cy="5325595"/>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9"/>
          <p:cNvSpPr>
            <a:spLocks noGrp="1"/>
          </p:cNvSpPr>
          <p:nvPr>
            <p:ph type="body" sz="quarter" idx="37" hasCustomPrompt="1"/>
          </p:nvPr>
        </p:nvSpPr>
        <p:spPr>
          <a:xfrm>
            <a:off x="554183" y="6446488"/>
            <a:ext cx="9973078" cy="386679"/>
          </a:xfrm>
          <a:prstGeom prst="rect">
            <a:avLst/>
          </a:prstGeom>
        </p:spPr>
        <p:txBody>
          <a:bodyPr lIns="0" tIns="0" rIns="0" bIns="0" anchor="b"/>
          <a:lstStyle>
            <a:lvl1pPr marL="0" indent="0">
              <a:buNone/>
              <a:defRPr sz="1000"/>
            </a:lvl1pPr>
          </a:lstStyle>
          <a:p>
            <a:r>
              <a:rPr lang="en-US" dirty="0"/>
              <a:t>Click to edit Master footer. This space is reserved for footnotes and sources only, and cannot be expanded beyond its current size.                                        </a:t>
            </a:r>
            <a:r>
              <a:rPr lang="en-IN" dirty="0"/>
              <a:t>Source: [Author/Publisher Name], [Report Name], [Year]</a:t>
            </a:r>
          </a:p>
        </p:txBody>
      </p:sp>
    </p:spTree>
    <p:extLst>
      <p:ext uri="{BB962C8B-B14F-4D97-AF65-F5344CB8AC3E}">
        <p14:creationId xmlns:p14="http://schemas.microsoft.com/office/powerpoint/2010/main" val="244989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8/19/2019</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703667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78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3B3F-E054-4988-88BC-4B6EB8E37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124F96-DDE2-4DF3-B81B-2B12929AC7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82BCE-2D81-4332-9289-95DEE024ED06}"/>
              </a:ext>
            </a:extLst>
          </p:cNvPr>
          <p:cNvSpPr>
            <a:spLocks noGrp="1"/>
          </p:cNvSpPr>
          <p:nvPr>
            <p:ph type="dt" sz="half" idx="10"/>
          </p:nvPr>
        </p:nvSpPr>
        <p:spPr/>
        <p:txBody>
          <a:bodyPr/>
          <a:lstStyle/>
          <a:p>
            <a:fld id="{41A22BEF-7A05-4EAC-A821-9444123E6EA9}" type="datetimeFigureOut">
              <a:rPr lang="en-US" smtClean="0"/>
              <a:t>8/19/2019</a:t>
            </a:fld>
            <a:endParaRPr lang="en-US"/>
          </a:p>
        </p:txBody>
      </p:sp>
      <p:sp>
        <p:nvSpPr>
          <p:cNvPr id="5" name="Footer Placeholder 4">
            <a:extLst>
              <a:ext uri="{FF2B5EF4-FFF2-40B4-BE49-F238E27FC236}">
                <a16:creationId xmlns:a16="http://schemas.microsoft.com/office/drawing/2014/main" id="{7643CF75-2CC6-4F34-B043-66FB654275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BB820-A5F2-413A-9E31-C65AAB178578}"/>
              </a:ext>
            </a:extLst>
          </p:cNvPr>
          <p:cNvSpPr>
            <a:spLocks noGrp="1"/>
          </p:cNvSpPr>
          <p:nvPr>
            <p:ph type="sldNum" sz="quarter" idx="12"/>
          </p:nvPr>
        </p:nvSpPr>
        <p:spPr/>
        <p:txBody>
          <a:bodyPr/>
          <a:lstStyle/>
          <a:p>
            <a:fld id="{6A3F783B-2276-4CD0-A5C3-DD9EAD1422BC}" type="slidenum">
              <a:rPr lang="en-US" smtClean="0"/>
              <a:t>‹#›</a:t>
            </a:fld>
            <a:endParaRPr lang="en-US"/>
          </a:p>
        </p:txBody>
      </p:sp>
    </p:spTree>
    <p:extLst>
      <p:ext uri="{BB962C8B-B14F-4D97-AF65-F5344CB8AC3E}">
        <p14:creationId xmlns:p14="http://schemas.microsoft.com/office/powerpoint/2010/main" val="334024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42E0-C5DE-4924-BB8C-5EC69087A7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85D994-A2AE-4455-AF86-3C5FBE5D5E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CC9DBE-0D7A-4A63-A0E9-28F6ECEB6F43}"/>
              </a:ext>
            </a:extLst>
          </p:cNvPr>
          <p:cNvSpPr>
            <a:spLocks noGrp="1"/>
          </p:cNvSpPr>
          <p:nvPr>
            <p:ph type="dt" sz="half" idx="10"/>
          </p:nvPr>
        </p:nvSpPr>
        <p:spPr/>
        <p:txBody>
          <a:bodyPr/>
          <a:lstStyle/>
          <a:p>
            <a:fld id="{41A22BEF-7A05-4EAC-A821-9444123E6EA9}" type="datetimeFigureOut">
              <a:rPr lang="en-US" smtClean="0"/>
              <a:t>8/19/2019</a:t>
            </a:fld>
            <a:endParaRPr lang="en-US"/>
          </a:p>
        </p:txBody>
      </p:sp>
      <p:sp>
        <p:nvSpPr>
          <p:cNvPr id="5" name="Footer Placeholder 4">
            <a:extLst>
              <a:ext uri="{FF2B5EF4-FFF2-40B4-BE49-F238E27FC236}">
                <a16:creationId xmlns:a16="http://schemas.microsoft.com/office/drawing/2014/main" id="{B4D87659-32A8-407F-ABC2-2669841E6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642C72-4151-4528-819E-7B0307FC3DF6}"/>
              </a:ext>
            </a:extLst>
          </p:cNvPr>
          <p:cNvSpPr>
            <a:spLocks noGrp="1"/>
          </p:cNvSpPr>
          <p:nvPr>
            <p:ph type="sldNum" sz="quarter" idx="12"/>
          </p:nvPr>
        </p:nvSpPr>
        <p:spPr/>
        <p:txBody>
          <a:bodyPr/>
          <a:lstStyle/>
          <a:p>
            <a:fld id="{6A3F783B-2276-4CD0-A5C3-DD9EAD1422BC}" type="slidenum">
              <a:rPr lang="en-US" smtClean="0"/>
              <a:t>‹#›</a:t>
            </a:fld>
            <a:endParaRPr lang="en-US"/>
          </a:p>
        </p:txBody>
      </p:sp>
    </p:spTree>
    <p:extLst>
      <p:ext uri="{BB962C8B-B14F-4D97-AF65-F5344CB8AC3E}">
        <p14:creationId xmlns:p14="http://schemas.microsoft.com/office/powerpoint/2010/main" val="139885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16D7-7642-4C08-B4FA-4CF916A391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F1733E-2FF1-41D6-9499-EC58E8262F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D7CE1F-8E81-404D-AD44-6C5B1231E8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5D13C1-419A-4073-A79A-389DF91484E4}"/>
              </a:ext>
            </a:extLst>
          </p:cNvPr>
          <p:cNvSpPr>
            <a:spLocks noGrp="1"/>
          </p:cNvSpPr>
          <p:nvPr>
            <p:ph type="dt" sz="half" idx="10"/>
          </p:nvPr>
        </p:nvSpPr>
        <p:spPr/>
        <p:txBody>
          <a:bodyPr/>
          <a:lstStyle/>
          <a:p>
            <a:fld id="{41A22BEF-7A05-4EAC-A821-9444123E6EA9}" type="datetimeFigureOut">
              <a:rPr lang="en-US" smtClean="0"/>
              <a:t>8/19/2019</a:t>
            </a:fld>
            <a:endParaRPr lang="en-US"/>
          </a:p>
        </p:txBody>
      </p:sp>
      <p:sp>
        <p:nvSpPr>
          <p:cNvPr id="6" name="Footer Placeholder 5">
            <a:extLst>
              <a:ext uri="{FF2B5EF4-FFF2-40B4-BE49-F238E27FC236}">
                <a16:creationId xmlns:a16="http://schemas.microsoft.com/office/drawing/2014/main" id="{FFE98C25-7D1E-4335-BF5D-7C04627AB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FAAE1-768A-41F8-8DEC-3CA81785E2BE}"/>
              </a:ext>
            </a:extLst>
          </p:cNvPr>
          <p:cNvSpPr>
            <a:spLocks noGrp="1"/>
          </p:cNvSpPr>
          <p:nvPr>
            <p:ph type="sldNum" sz="quarter" idx="12"/>
          </p:nvPr>
        </p:nvSpPr>
        <p:spPr/>
        <p:txBody>
          <a:bodyPr/>
          <a:lstStyle/>
          <a:p>
            <a:fld id="{6A3F783B-2276-4CD0-A5C3-DD9EAD1422BC}" type="slidenum">
              <a:rPr lang="en-US" smtClean="0"/>
              <a:t>‹#›</a:t>
            </a:fld>
            <a:endParaRPr lang="en-US"/>
          </a:p>
        </p:txBody>
      </p:sp>
    </p:spTree>
    <p:extLst>
      <p:ext uri="{BB962C8B-B14F-4D97-AF65-F5344CB8AC3E}">
        <p14:creationId xmlns:p14="http://schemas.microsoft.com/office/powerpoint/2010/main" val="417091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E26F9-D420-492F-A69D-1602E0C147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8F29A3-0093-4690-B72D-4C73966AB7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675A39-D924-41AC-952A-9CE926827D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FC2AD6-7EF2-4E9D-9FA6-ADF9284C2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901EB5-9768-47E7-AF86-560A9F9741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EFEA57-D1BC-48B5-8D67-76A3CD189906}"/>
              </a:ext>
            </a:extLst>
          </p:cNvPr>
          <p:cNvSpPr>
            <a:spLocks noGrp="1"/>
          </p:cNvSpPr>
          <p:nvPr>
            <p:ph type="dt" sz="half" idx="10"/>
          </p:nvPr>
        </p:nvSpPr>
        <p:spPr/>
        <p:txBody>
          <a:bodyPr/>
          <a:lstStyle/>
          <a:p>
            <a:fld id="{41A22BEF-7A05-4EAC-A821-9444123E6EA9}" type="datetimeFigureOut">
              <a:rPr lang="en-US" smtClean="0"/>
              <a:t>8/19/2019</a:t>
            </a:fld>
            <a:endParaRPr lang="en-US"/>
          </a:p>
        </p:txBody>
      </p:sp>
      <p:sp>
        <p:nvSpPr>
          <p:cNvPr id="8" name="Footer Placeholder 7">
            <a:extLst>
              <a:ext uri="{FF2B5EF4-FFF2-40B4-BE49-F238E27FC236}">
                <a16:creationId xmlns:a16="http://schemas.microsoft.com/office/drawing/2014/main" id="{B5BD1476-EB88-4E95-90EE-6C266C6FC4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5C55DA-3FC9-479A-8895-195B1719248C}"/>
              </a:ext>
            </a:extLst>
          </p:cNvPr>
          <p:cNvSpPr>
            <a:spLocks noGrp="1"/>
          </p:cNvSpPr>
          <p:nvPr>
            <p:ph type="sldNum" sz="quarter" idx="12"/>
          </p:nvPr>
        </p:nvSpPr>
        <p:spPr/>
        <p:txBody>
          <a:bodyPr/>
          <a:lstStyle/>
          <a:p>
            <a:fld id="{6A3F783B-2276-4CD0-A5C3-DD9EAD1422BC}" type="slidenum">
              <a:rPr lang="en-US" smtClean="0"/>
              <a:t>‹#›</a:t>
            </a:fld>
            <a:endParaRPr lang="en-US"/>
          </a:p>
        </p:txBody>
      </p:sp>
    </p:spTree>
    <p:extLst>
      <p:ext uri="{BB962C8B-B14F-4D97-AF65-F5344CB8AC3E}">
        <p14:creationId xmlns:p14="http://schemas.microsoft.com/office/powerpoint/2010/main" val="410922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2ED4-A6EF-4790-AE59-8F74294AB2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027F35-1FF3-49F2-83BE-B50A10F61606}"/>
              </a:ext>
            </a:extLst>
          </p:cNvPr>
          <p:cNvSpPr>
            <a:spLocks noGrp="1"/>
          </p:cNvSpPr>
          <p:nvPr>
            <p:ph type="dt" sz="half" idx="10"/>
          </p:nvPr>
        </p:nvSpPr>
        <p:spPr/>
        <p:txBody>
          <a:bodyPr/>
          <a:lstStyle/>
          <a:p>
            <a:fld id="{41A22BEF-7A05-4EAC-A821-9444123E6EA9}" type="datetimeFigureOut">
              <a:rPr lang="en-US" smtClean="0"/>
              <a:t>8/19/2019</a:t>
            </a:fld>
            <a:endParaRPr lang="en-US"/>
          </a:p>
        </p:txBody>
      </p:sp>
      <p:sp>
        <p:nvSpPr>
          <p:cNvPr id="4" name="Footer Placeholder 3">
            <a:extLst>
              <a:ext uri="{FF2B5EF4-FFF2-40B4-BE49-F238E27FC236}">
                <a16:creationId xmlns:a16="http://schemas.microsoft.com/office/drawing/2014/main" id="{9F63DCB8-9F57-413B-822D-674ABD4D7E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1B2140-508F-4043-BF4B-8E976AA4312A}"/>
              </a:ext>
            </a:extLst>
          </p:cNvPr>
          <p:cNvSpPr>
            <a:spLocks noGrp="1"/>
          </p:cNvSpPr>
          <p:nvPr>
            <p:ph type="sldNum" sz="quarter" idx="12"/>
          </p:nvPr>
        </p:nvSpPr>
        <p:spPr/>
        <p:txBody>
          <a:bodyPr/>
          <a:lstStyle/>
          <a:p>
            <a:fld id="{6A3F783B-2276-4CD0-A5C3-DD9EAD1422BC}" type="slidenum">
              <a:rPr lang="en-US" smtClean="0"/>
              <a:t>‹#›</a:t>
            </a:fld>
            <a:endParaRPr lang="en-US"/>
          </a:p>
        </p:txBody>
      </p:sp>
    </p:spTree>
    <p:extLst>
      <p:ext uri="{BB962C8B-B14F-4D97-AF65-F5344CB8AC3E}">
        <p14:creationId xmlns:p14="http://schemas.microsoft.com/office/powerpoint/2010/main" val="144011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2329CB-B488-4E02-8967-34F065AE6F03}"/>
              </a:ext>
            </a:extLst>
          </p:cNvPr>
          <p:cNvSpPr>
            <a:spLocks noGrp="1"/>
          </p:cNvSpPr>
          <p:nvPr>
            <p:ph type="dt" sz="half" idx="10"/>
          </p:nvPr>
        </p:nvSpPr>
        <p:spPr/>
        <p:txBody>
          <a:bodyPr/>
          <a:lstStyle/>
          <a:p>
            <a:fld id="{41A22BEF-7A05-4EAC-A821-9444123E6EA9}" type="datetimeFigureOut">
              <a:rPr lang="en-US" smtClean="0"/>
              <a:t>8/19/2019</a:t>
            </a:fld>
            <a:endParaRPr lang="en-US"/>
          </a:p>
        </p:txBody>
      </p:sp>
      <p:sp>
        <p:nvSpPr>
          <p:cNvPr id="3" name="Footer Placeholder 2">
            <a:extLst>
              <a:ext uri="{FF2B5EF4-FFF2-40B4-BE49-F238E27FC236}">
                <a16:creationId xmlns:a16="http://schemas.microsoft.com/office/drawing/2014/main" id="{EDA2383A-CEFD-4120-9226-4FB791ED9F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3B3128-E391-4882-8786-A9B18063D7C6}"/>
              </a:ext>
            </a:extLst>
          </p:cNvPr>
          <p:cNvSpPr>
            <a:spLocks noGrp="1"/>
          </p:cNvSpPr>
          <p:nvPr>
            <p:ph type="sldNum" sz="quarter" idx="12"/>
          </p:nvPr>
        </p:nvSpPr>
        <p:spPr/>
        <p:txBody>
          <a:bodyPr/>
          <a:lstStyle/>
          <a:p>
            <a:fld id="{6A3F783B-2276-4CD0-A5C3-DD9EAD1422BC}" type="slidenum">
              <a:rPr lang="en-US" smtClean="0"/>
              <a:t>‹#›</a:t>
            </a:fld>
            <a:endParaRPr lang="en-US"/>
          </a:p>
        </p:txBody>
      </p:sp>
    </p:spTree>
    <p:extLst>
      <p:ext uri="{BB962C8B-B14F-4D97-AF65-F5344CB8AC3E}">
        <p14:creationId xmlns:p14="http://schemas.microsoft.com/office/powerpoint/2010/main" val="394109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7F70-C693-4254-BEA8-6D17D0C00D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893BC3-4CDB-422D-9539-BFC3C1AE8F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DDB0A4-8480-4896-A9E5-11015D72B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874125-950B-4990-BF35-69377BD8CD57}"/>
              </a:ext>
            </a:extLst>
          </p:cNvPr>
          <p:cNvSpPr>
            <a:spLocks noGrp="1"/>
          </p:cNvSpPr>
          <p:nvPr>
            <p:ph type="dt" sz="half" idx="10"/>
          </p:nvPr>
        </p:nvSpPr>
        <p:spPr/>
        <p:txBody>
          <a:bodyPr/>
          <a:lstStyle/>
          <a:p>
            <a:fld id="{41A22BEF-7A05-4EAC-A821-9444123E6EA9}" type="datetimeFigureOut">
              <a:rPr lang="en-US" smtClean="0"/>
              <a:t>8/19/2019</a:t>
            </a:fld>
            <a:endParaRPr lang="en-US"/>
          </a:p>
        </p:txBody>
      </p:sp>
      <p:sp>
        <p:nvSpPr>
          <p:cNvPr id="6" name="Footer Placeholder 5">
            <a:extLst>
              <a:ext uri="{FF2B5EF4-FFF2-40B4-BE49-F238E27FC236}">
                <a16:creationId xmlns:a16="http://schemas.microsoft.com/office/drawing/2014/main" id="{C3C3C793-025A-4A75-8B78-0C18B4C96A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EB995-4041-4AD4-AC21-419E02086263}"/>
              </a:ext>
            </a:extLst>
          </p:cNvPr>
          <p:cNvSpPr>
            <a:spLocks noGrp="1"/>
          </p:cNvSpPr>
          <p:nvPr>
            <p:ph type="sldNum" sz="quarter" idx="12"/>
          </p:nvPr>
        </p:nvSpPr>
        <p:spPr/>
        <p:txBody>
          <a:bodyPr/>
          <a:lstStyle/>
          <a:p>
            <a:fld id="{6A3F783B-2276-4CD0-A5C3-DD9EAD1422BC}" type="slidenum">
              <a:rPr lang="en-US" smtClean="0"/>
              <a:t>‹#›</a:t>
            </a:fld>
            <a:endParaRPr lang="en-US"/>
          </a:p>
        </p:txBody>
      </p:sp>
    </p:spTree>
    <p:extLst>
      <p:ext uri="{BB962C8B-B14F-4D97-AF65-F5344CB8AC3E}">
        <p14:creationId xmlns:p14="http://schemas.microsoft.com/office/powerpoint/2010/main" val="405934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F570-00AD-40E1-BAFA-9A4AE3059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62B70B-3114-441A-85DA-3129CD8F60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3B0BF1-DBFB-4047-9250-F5EEB5C9C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74D29B-99B0-4178-9EC8-D7457987261F}"/>
              </a:ext>
            </a:extLst>
          </p:cNvPr>
          <p:cNvSpPr>
            <a:spLocks noGrp="1"/>
          </p:cNvSpPr>
          <p:nvPr>
            <p:ph type="dt" sz="half" idx="10"/>
          </p:nvPr>
        </p:nvSpPr>
        <p:spPr/>
        <p:txBody>
          <a:bodyPr/>
          <a:lstStyle/>
          <a:p>
            <a:fld id="{41A22BEF-7A05-4EAC-A821-9444123E6EA9}" type="datetimeFigureOut">
              <a:rPr lang="en-US" smtClean="0"/>
              <a:t>8/19/2019</a:t>
            </a:fld>
            <a:endParaRPr lang="en-US"/>
          </a:p>
        </p:txBody>
      </p:sp>
      <p:sp>
        <p:nvSpPr>
          <p:cNvPr id="6" name="Footer Placeholder 5">
            <a:extLst>
              <a:ext uri="{FF2B5EF4-FFF2-40B4-BE49-F238E27FC236}">
                <a16:creationId xmlns:a16="http://schemas.microsoft.com/office/drawing/2014/main" id="{97644B16-D1C7-4A6A-9E51-498FC5635F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3D93B-EA5C-41F1-8410-0EF27264427E}"/>
              </a:ext>
            </a:extLst>
          </p:cNvPr>
          <p:cNvSpPr>
            <a:spLocks noGrp="1"/>
          </p:cNvSpPr>
          <p:nvPr>
            <p:ph type="sldNum" sz="quarter" idx="12"/>
          </p:nvPr>
        </p:nvSpPr>
        <p:spPr/>
        <p:txBody>
          <a:bodyPr/>
          <a:lstStyle/>
          <a:p>
            <a:fld id="{6A3F783B-2276-4CD0-A5C3-DD9EAD1422BC}" type="slidenum">
              <a:rPr lang="en-US" smtClean="0"/>
              <a:t>‹#›</a:t>
            </a:fld>
            <a:endParaRPr lang="en-US"/>
          </a:p>
        </p:txBody>
      </p:sp>
    </p:spTree>
    <p:extLst>
      <p:ext uri="{BB962C8B-B14F-4D97-AF65-F5344CB8AC3E}">
        <p14:creationId xmlns:p14="http://schemas.microsoft.com/office/powerpoint/2010/main" val="3004795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989B13-3B19-4031-B8CA-9CCF9DE36F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2A60E0-FE2F-4C94-8C35-BB3969D29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BC8A9-A52B-4CA8-B4FF-D2EDDE4392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22BEF-7A05-4EAC-A821-9444123E6EA9}" type="datetimeFigureOut">
              <a:rPr lang="en-US" smtClean="0"/>
              <a:t>8/19/2019</a:t>
            </a:fld>
            <a:endParaRPr lang="en-US"/>
          </a:p>
        </p:txBody>
      </p:sp>
      <p:sp>
        <p:nvSpPr>
          <p:cNvPr id="5" name="Footer Placeholder 4">
            <a:extLst>
              <a:ext uri="{FF2B5EF4-FFF2-40B4-BE49-F238E27FC236}">
                <a16:creationId xmlns:a16="http://schemas.microsoft.com/office/drawing/2014/main" id="{8E62AF2B-9AE8-41D4-8C89-4B821CAA3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FE4CF4-6F41-495E-8024-F5FE0F7DB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F783B-2276-4CD0-A5C3-DD9EAD1422BC}" type="slidenum">
              <a:rPr lang="en-US" smtClean="0"/>
              <a:t>‹#›</a:t>
            </a:fld>
            <a:endParaRPr lang="en-US"/>
          </a:p>
        </p:txBody>
      </p:sp>
    </p:spTree>
    <p:extLst>
      <p:ext uri="{BB962C8B-B14F-4D97-AF65-F5344CB8AC3E}">
        <p14:creationId xmlns:p14="http://schemas.microsoft.com/office/powerpoint/2010/main" val="3367640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8.png"/><Relationship Id="rId5" Type="http://schemas.microsoft.com/office/2007/relationships/hdphoto" Target="../media/hdphoto13.wdp"/><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 Id="rId9" Type="http://schemas.microsoft.com/office/2007/relationships/hdphoto" Target="../media/hdphoto9.wdp"/></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1.png"/><Relationship Id="rId1" Type="http://schemas.openxmlformats.org/officeDocument/2006/relationships/slideLayout" Target="../slideLayouts/slideLayout14.xml"/><Relationship Id="rId6" Type="http://schemas.openxmlformats.org/officeDocument/2006/relationships/image" Target="../media/image43.png"/><Relationship Id="rId5" Type="http://schemas.microsoft.com/office/2007/relationships/hdphoto" Target="../media/hdphoto15.wdp"/><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chart" Target="../charts/chart2.xml"/><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chart" Target="../charts/chart1.xml"/><Relationship Id="rId11" Type="http://schemas.microsoft.com/office/2007/relationships/hdphoto" Target="../media/hdphoto6.wdp"/><Relationship Id="rId5" Type="http://schemas.openxmlformats.org/officeDocument/2006/relationships/image" Target="../media/image10.png"/><Relationship Id="rId10" Type="http://schemas.openxmlformats.org/officeDocument/2006/relationships/image" Target="../media/image12.png"/><Relationship Id="rId4" Type="http://schemas.microsoft.com/office/2007/relationships/hdphoto" Target="../media/hdphoto4.wdp"/><Relationship Id="rId9"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microsoft.com/office/2007/relationships/hdphoto" Target="../media/hdphoto8.wdp"/><Relationship Id="rId5" Type="http://schemas.openxmlformats.org/officeDocument/2006/relationships/image" Target="../media/image16.png"/><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1.png"/><Relationship Id="rId4" Type="http://schemas.microsoft.com/office/2007/relationships/hdphoto" Target="../media/hdphoto10.wdp"/></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microsoft.com/office/2007/relationships/hdphoto" Target="../media/hdphoto12.wdp"/><Relationship Id="rId5" Type="http://schemas.openxmlformats.org/officeDocument/2006/relationships/image" Target="../media/image24.png"/><Relationship Id="rId4"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57ED40-8E0F-4D3B-AC02-433CA7085308}"/>
              </a:ext>
            </a:extLst>
          </p:cNvPr>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Lst>
          </a:blip>
          <a:stretch>
            <a:fillRect/>
          </a:stretch>
        </p:blipFill>
        <p:spPr>
          <a:xfrm>
            <a:off x="2672153" y="1605344"/>
            <a:ext cx="6085840" cy="3979312"/>
          </a:xfrm>
          <a:prstGeom prst="rect">
            <a:avLst/>
          </a:prstGeom>
        </p:spPr>
      </p:pic>
      <p:sp>
        <p:nvSpPr>
          <p:cNvPr id="3" name="Subtitle 2"/>
          <p:cNvSpPr>
            <a:spLocks noGrp="1"/>
          </p:cNvSpPr>
          <p:nvPr>
            <p:ph type="subTitle" idx="1"/>
          </p:nvPr>
        </p:nvSpPr>
        <p:spPr>
          <a:xfrm>
            <a:off x="7256207" y="4493265"/>
            <a:ext cx="4756830" cy="1381225"/>
          </a:xfrm>
        </p:spPr>
        <p:txBody>
          <a:bodyPr>
            <a:normAutofit/>
          </a:bodyPr>
          <a:lstStyle/>
          <a:p>
            <a:pPr algn="r"/>
            <a:endParaRPr lang="en-US" dirty="0">
              <a:solidFill>
                <a:schemeClr val="bg1"/>
              </a:solidFill>
              <a:latin typeface="+mn-lt"/>
              <a:ea typeface="Tahoma" panose="020B0604030504040204" pitchFamily="34" charset="0"/>
              <a:cs typeface="Tahoma" panose="020B0604030504040204" pitchFamily="34" charset="0"/>
            </a:endParaRPr>
          </a:p>
          <a:p>
            <a:pPr algn="r"/>
            <a:endParaRPr lang="en-US" dirty="0">
              <a:solidFill>
                <a:schemeClr val="bg1"/>
              </a:solidFill>
              <a:latin typeface="+mn-lt"/>
              <a:ea typeface="Tahoma" panose="020B0604030504040204" pitchFamily="34" charset="0"/>
              <a:cs typeface="Tahoma" panose="020B0604030504040204" pitchFamily="34" charset="0"/>
            </a:endParaRPr>
          </a:p>
          <a:p>
            <a:pPr algn="r"/>
            <a:r>
              <a:rPr lang="en-US" dirty="0">
                <a:solidFill>
                  <a:schemeClr val="bg1"/>
                </a:solidFill>
                <a:latin typeface="+mn-lt"/>
                <a:ea typeface="Tahoma" panose="020B0604030504040204" pitchFamily="34" charset="0"/>
                <a:cs typeface="Tahoma" panose="020B0604030504040204" pitchFamily="34" charset="0"/>
              </a:rPr>
              <a:t> </a:t>
            </a:r>
          </a:p>
        </p:txBody>
      </p:sp>
      <p:sp>
        <p:nvSpPr>
          <p:cNvPr id="4" name="Title 1"/>
          <p:cNvSpPr txBox="1">
            <a:spLocks/>
          </p:cNvSpPr>
          <p:nvPr/>
        </p:nvSpPr>
        <p:spPr>
          <a:xfrm>
            <a:off x="0" y="260840"/>
            <a:ext cx="12192000" cy="814110"/>
          </a:xfrm>
          <a:prstGeom prst="rect">
            <a:avLst/>
          </a:prstGeom>
        </p:spPr>
        <p:txBody>
          <a:bodyPr vert="horz" bIns="0" anchor="b" anchorCtr="0">
            <a:noAutofit/>
          </a:bodyPr>
          <a:lstStyle>
            <a:lvl1pPr algn="r" rtl="0" eaLnBrk="1" latinLnBrk="0" hangingPunct="1">
              <a:spcBef>
                <a:spcPct val="0"/>
              </a:spcBef>
              <a:buNone/>
              <a:defRPr kumimoji="0" sz="3600" kern="1200">
                <a:solidFill>
                  <a:srgbClr val="0070C0"/>
                </a:solidFill>
                <a:latin typeface="Andes ExtraLight" panose="02000000000000000000" pitchFamily="50" charset="0"/>
                <a:ea typeface="+mj-ea"/>
                <a:cs typeface="Arial"/>
              </a:defRPr>
            </a:lvl1pPr>
          </a:lstStyle>
          <a:p>
            <a:pPr algn="ctr"/>
            <a:r>
              <a:rPr lang="en-US" dirty="0">
                <a:solidFill>
                  <a:srgbClr val="002060"/>
                </a:solidFill>
                <a:latin typeface="Segoe UI Black" panose="020B0A02040204020203" pitchFamily="34" charset="0"/>
                <a:ea typeface="Segoe UI Black" panose="020B0A02040204020203" pitchFamily="34" charset="0"/>
                <a:cs typeface="Tahoma" panose="020B0604030504040204" pitchFamily="34" charset="0"/>
              </a:rPr>
              <a:t>DATs for AGRICULTURE PRODUCITIVITY</a:t>
            </a:r>
            <a:endParaRPr lang="en-US" sz="4400" dirty="0">
              <a:solidFill>
                <a:srgbClr val="002060"/>
              </a:solidFill>
              <a:latin typeface="Segoe UI Black" panose="020B0A02040204020203" pitchFamily="34" charset="0"/>
              <a:ea typeface="Segoe UI Black" panose="020B0A02040204020203" pitchFamily="34" charset="0"/>
              <a:cs typeface="Tahoma" panose="020B0604030504040204" pitchFamily="34" charset="0"/>
            </a:endParaRPr>
          </a:p>
        </p:txBody>
      </p:sp>
      <p:pic>
        <p:nvPicPr>
          <p:cNvPr id="5" name="Picture 4">
            <a:extLst>
              <a:ext uri="{FF2B5EF4-FFF2-40B4-BE49-F238E27FC236}">
                <a16:creationId xmlns:a16="http://schemas.microsoft.com/office/drawing/2014/main" id="{0589C63C-50BD-4CEA-8F2D-91F767CBD076}"/>
              </a:ext>
            </a:extLst>
          </p:cNvPr>
          <p:cNvPicPr>
            <a:picLocks noChangeAspect="1"/>
          </p:cNvPicPr>
          <p:nvPr/>
        </p:nvPicPr>
        <p:blipFill>
          <a:blip r:embed="rId5"/>
          <a:stretch>
            <a:fillRect/>
          </a:stretch>
        </p:blipFill>
        <p:spPr>
          <a:xfrm>
            <a:off x="91186" y="5584656"/>
            <a:ext cx="2938485" cy="1012504"/>
          </a:xfrm>
          <a:prstGeom prst="rect">
            <a:avLst/>
          </a:prstGeom>
        </p:spPr>
      </p:pic>
      <p:sp>
        <p:nvSpPr>
          <p:cNvPr id="7" name="TextBox 6">
            <a:extLst>
              <a:ext uri="{FF2B5EF4-FFF2-40B4-BE49-F238E27FC236}">
                <a16:creationId xmlns:a16="http://schemas.microsoft.com/office/drawing/2014/main" id="{B2E9DAE7-95A4-4916-B0AE-0A303926710A}"/>
              </a:ext>
            </a:extLst>
          </p:cNvPr>
          <p:cNvSpPr txBox="1"/>
          <p:nvPr/>
        </p:nvSpPr>
        <p:spPr>
          <a:xfrm>
            <a:off x="9948583" y="5906242"/>
            <a:ext cx="1991251" cy="400110"/>
          </a:xfrm>
          <a:prstGeom prst="rect">
            <a:avLst/>
          </a:prstGeom>
          <a:noFill/>
        </p:spPr>
        <p:txBody>
          <a:bodyPr wrap="none" rtlCol="0">
            <a:spAutoFit/>
          </a:bodyPr>
          <a:lstStyle/>
          <a:p>
            <a:r>
              <a:rPr lang="en-US" sz="2000" dirty="0">
                <a:solidFill>
                  <a:srgbClr val="062F56"/>
                </a:solidFill>
                <a:latin typeface="Segoe UI Semibold" panose="020B0702040204020203" pitchFamily="34" charset="0"/>
                <a:cs typeface="Segoe UI Semibold" panose="020B0702040204020203" pitchFamily="34" charset="0"/>
              </a:rPr>
              <a:t>August 19, 2019</a:t>
            </a:r>
            <a:endParaRPr lang="en-IN" sz="2000" dirty="0">
              <a:solidFill>
                <a:srgbClr val="062F56"/>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102169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68EDCE-FBE9-469E-A78D-645A3599BF29}"/>
              </a:ext>
            </a:extLst>
          </p:cNvPr>
          <p:cNvPicPr>
            <a:picLocks noChangeAspect="1"/>
          </p:cNvPicPr>
          <p:nvPr/>
        </p:nvPicPr>
        <p:blipFill>
          <a:blip r:embed="rId2"/>
          <a:stretch>
            <a:fillRect/>
          </a:stretch>
        </p:blipFill>
        <p:spPr>
          <a:xfrm>
            <a:off x="391477" y="597834"/>
            <a:ext cx="11312843" cy="1466850"/>
          </a:xfrm>
          <a:prstGeom prst="rect">
            <a:avLst/>
          </a:prstGeom>
        </p:spPr>
      </p:pic>
      <p:sp>
        <p:nvSpPr>
          <p:cNvPr id="5" name="Rectangle 4">
            <a:extLst>
              <a:ext uri="{FF2B5EF4-FFF2-40B4-BE49-F238E27FC236}">
                <a16:creationId xmlns:a16="http://schemas.microsoft.com/office/drawing/2014/main" id="{723E20D9-5C95-4C9C-BE55-63A6A11AF901}"/>
              </a:ext>
            </a:extLst>
          </p:cNvPr>
          <p:cNvSpPr/>
          <p:nvPr/>
        </p:nvSpPr>
        <p:spPr>
          <a:xfrm>
            <a:off x="2639961" y="1647884"/>
            <a:ext cx="8826820" cy="5109091"/>
          </a:xfrm>
          <a:prstGeom prst="rect">
            <a:avLst/>
          </a:prstGeom>
        </p:spPr>
        <p:txBody>
          <a:bodyPr wrap="square">
            <a:spAutoFit/>
          </a:bodyPr>
          <a:lstStyle/>
          <a:p>
            <a:r>
              <a:rPr lang="en-US" sz="4800" b="1" kern="0" dirty="0">
                <a:latin typeface="Segoe UI Semibold" panose="020B0702040204020203" pitchFamily="34" charset="0"/>
                <a:cs typeface="Segoe UI Semibold" panose="020B0702040204020203" pitchFamily="34" charset="0"/>
              </a:rPr>
              <a:t>Investment Example: Sustainable Livelihoods Adaption for Climate Change</a:t>
            </a:r>
          </a:p>
          <a:p>
            <a:endParaRPr lang="en-US" sz="4800" b="1" kern="0" dirty="0">
              <a:latin typeface="Segoe UI Semibold" panose="020B0702040204020203" pitchFamily="34" charset="0"/>
              <a:cs typeface="Segoe UI Semibold" panose="020B0702040204020203" pitchFamily="34" charset="0"/>
            </a:endParaRPr>
          </a:p>
          <a:p>
            <a:endParaRPr lang="en-US" sz="4800" b="1" kern="0" dirty="0">
              <a:latin typeface="Segoe UI Semibold" panose="020B0702040204020203" pitchFamily="34" charset="0"/>
              <a:cs typeface="Segoe UI Semibold" panose="020B0702040204020203" pitchFamily="34" charset="0"/>
            </a:endParaRPr>
          </a:p>
          <a:p>
            <a:r>
              <a:rPr lang="en-US" sz="3800" b="1" kern="0" dirty="0">
                <a:latin typeface="Segoe UI Semibold" panose="020B0702040204020203" pitchFamily="34" charset="0"/>
                <a:cs typeface="Segoe UI Semibold" panose="020B0702040204020203" pitchFamily="34" charset="0"/>
              </a:rPr>
              <a:t>TTL: Ms. Priti Kumar, Senior Agriculture Specialist (pkumar@worldbank.org</a:t>
            </a:r>
            <a:r>
              <a:rPr lang="en-US" sz="4800" b="1" kern="0" dirty="0">
                <a:latin typeface="Segoe UI Semibold" panose="020B0702040204020203" pitchFamily="34" charset="0"/>
                <a:cs typeface="Segoe UI Semibold" panose="020B0702040204020203" pitchFamily="34" charset="0"/>
              </a:rPr>
              <a:t>)</a:t>
            </a:r>
          </a:p>
        </p:txBody>
      </p:sp>
    </p:spTree>
    <p:extLst>
      <p:ext uri="{BB962C8B-B14F-4D97-AF65-F5344CB8AC3E}">
        <p14:creationId xmlns:p14="http://schemas.microsoft.com/office/powerpoint/2010/main" val="4258270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a:extLst>
              <a:ext uri="{FF2B5EF4-FFF2-40B4-BE49-F238E27FC236}">
                <a16:creationId xmlns:a16="http://schemas.microsoft.com/office/drawing/2014/main" id="{5F15425D-DFBA-448F-9DC6-AE9FA9C38E9A}"/>
              </a:ext>
            </a:extLst>
          </p:cNvPr>
          <p:cNvSpPr>
            <a:spLocks/>
          </p:cNvSpPr>
          <p:nvPr/>
        </p:nvSpPr>
        <p:spPr bwMode="auto">
          <a:xfrm>
            <a:off x="3350186" y="5231388"/>
            <a:ext cx="1878030" cy="696176"/>
          </a:xfrm>
          <a:custGeom>
            <a:avLst/>
            <a:gdLst>
              <a:gd name="T0" fmla="*/ 1703 w 1703"/>
              <a:gd name="T1" fmla="*/ 184 h 369"/>
              <a:gd name="T2" fmla="*/ 1508 w 1703"/>
              <a:gd name="T3" fmla="*/ 0 h 369"/>
              <a:gd name="T4" fmla="*/ 1508 w 1703"/>
              <a:gd name="T5" fmla="*/ 0 h 369"/>
              <a:gd name="T6" fmla="*/ 0 w 1703"/>
              <a:gd name="T7" fmla="*/ 0 h 369"/>
              <a:gd name="T8" fmla="*/ 0 w 1703"/>
              <a:gd name="T9" fmla="*/ 369 h 369"/>
              <a:gd name="T10" fmla="*/ 1508 w 1703"/>
              <a:gd name="T11" fmla="*/ 369 h 369"/>
              <a:gd name="T12" fmla="*/ 1508 w 1703"/>
              <a:gd name="T13" fmla="*/ 369 h 369"/>
              <a:gd name="T14" fmla="*/ 1703 w 1703"/>
              <a:gd name="T15" fmla="*/ 184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3" h="369">
                <a:moveTo>
                  <a:pt x="1703" y="184"/>
                </a:moveTo>
                <a:lnTo>
                  <a:pt x="1508" y="0"/>
                </a:lnTo>
                <a:lnTo>
                  <a:pt x="1508" y="0"/>
                </a:lnTo>
                <a:lnTo>
                  <a:pt x="0" y="0"/>
                </a:lnTo>
                <a:lnTo>
                  <a:pt x="0" y="369"/>
                </a:lnTo>
                <a:lnTo>
                  <a:pt x="1508" y="369"/>
                </a:lnTo>
                <a:lnTo>
                  <a:pt x="1508" y="369"/>
                </a:lnTo>
                <a:lnTo>
                  <a:pt x="1703" y="184"/>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a:solidFill>
                <a:schemeClr val="bg2">
                  <a:lumMod val="50000"/>
                </a:schemeClr>
              </a:solidFill>
              <a:latin typeface="Calibri Light" charset="0"/>
              <a:ea typeface="Calibri Light" charset="0"/>
              <a:cs typeface="Calibri Light" charset="0"/>
            </a:endParaRPr>
          </a:p>
        </p:txBody>
      </p:sp>
      <p:sp>
        <p:nvSpPr>
          <p:cNvPr id="85" name="Freeform 7">
            <a:extLst>
              <a:ext uri="{FF2B5EF4-FFF2-40B4-BE49-F238E27FC236}">
                <a16:creationId xmlns:a16="http://schemas.microsoft.com/office/drawing/2014/main" id="{AA740F1E-ED37-4E52-8A5A-823D8FB05301}"/>
              </a:ext>
            </a:extLst>
          </p:cNvPr>
          <p:cNvSpPr>
            <a:spLocks/>
          </p:cNvSpPr>
          <p:nvPr/>
        </p:nvSpPr>
        <p:spPr bwMode="auto">
          <a:xfrm>
            <a:off x="3350186" y="4528902"/>
            <a:ext cx="3138711" cy="703138"/>
          </a:xfrm>
          <a:custGeom>
            <a:avLst/>
            <a:gdLst>
              <a:gd name="T0" fmla="*/ 1972 w 1972"/>
              <a:gd name="T1" fmla="*/ 185 h 369"/>
              <a:gd name="T2" fmla="*/ 1778 w 1972"/>
              <a:gd name="T3" fmla="*/ 0 h 369"/>
              <a:gd name="T4" fmla="*/ 1778 w 1972"/>
              <a:gd name="T5" fmla="*/ 0 h 369"/>
              <a:gd name="T6" fmla="*/ 0 w 1972"/>
              <a:gd name="T7" fmla="*/ 0 h 369"/>
              <a:gd name="T8" fmla="*/ 0 w 1972"/>
              <a:gd name="T9" fmla="*/ 369 h 369"/>
              <a:gd name="T10" fmla="*/ 1778 w 1972"/>
              <a:gd name="T11" fmla="*/ 369 h 369"/>
              <a:gd name="T12" fmla="*/ 1778 w 1972"/>
              <a:gd name="T13" fmla="*/ 369 h 369"/>
              <a:gd name="T14" fmla="*/ 1972 w 1972"/>
              <a:gd name="T15" fmla="*/ 185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369">
                <a:moveTo>
                  <a:pt x="1972" y="185"/>
                </a:moveTo>
                <a:lnTo>
                  <a:pt x="1778" y="0"/>
                </a:lnTo>
                <a:lnTo>
                  <a:pt x="1778" y="0"/>
                </a:lnTo>
                <a:lnTo>
                  <a:pt x="0" y="0"/>
                </a:lnTo>
                <a:lnTo>
                  <a:pt x="0" y="369"/>
                </a:lnTo>
                <a:lnTo>
                  <a:pt x="1778" y="369"/>
                </a:lnTo>
                <a:lnTo>
                  <a:pt x="1778" y="369"/>
                </a:lnTo>
                <a:lnTo>
                  <a:pt x="1972" y="185"/>
                </a:ln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000">
              <a:solidFill>
                <a:schemeClr val="bg2">
                  <a:lumMod val="50000"/>
                </a:schemeClr>
              </a:solidFill>
              <a:latin typeface="Calibri Light" charset="0"/>
              <a:ea typeface="Calibri Light" charset="0"/>
              <a:cs typeface="Calibri Light" charset="0"/>
            </a:endParaRPr>
          </a:p>
        </p:txBody>
      </p:sp>
      <p:sp>
        <p:nvSpPr>
          <p:cNvPr id="86" name="Freeform 8">
            <a:extLst>
              <a:ext uri="{FF2B5EF4-FFF2-40B4-BE49-F238E27FC236}">
                <a16:creationId xmlns:a16="http://schemas.microsoft.com/office/drawing/2014/main" id="{C6223E08-BE16-4BCF-8F7F-CCF7C06C506E}"/>
              </a:ext>
            </a:extLst>
          </p:cNvPr>
          <p:cNvSpPr>
            <a:spLocks/>
          </p:cNvSpPr>
          <p:nvPr/>
        </p:nvSpPr>
        <p:spPr bwMode="auto">
          <a:xfrm>
            <a:off x="3350186" y="3827717"/>
            <a:ext cx="2854509" cy="701835"/>
          </a:xfrm>
          <a:custGeom>
            <a:avLst/>
            <a:gdLst>
              <a:gd name="T0" fmla="*/ 1513 w 1513"/>
              <a:gd name="T1" fmla="*/ 185 h 372"/>
              <a:gd name="T2" fmla="*/ 1319 w 1513"/>
              <a:gd name="T3" fmla="*/ 0 h 372"/>
              <a:gd name="T4" fmla="*/ 1319 w 1513"/>
              <a:gd name="T5" fmla="*/ 0 h 372"/>
              <a:gd name="T6" fmla="*/ 0 w 1513"/>
              <a:gd name="T7" fmla="*/ 0 h 372"/>
              <a:gd name="T8" fmla="*/ 0 w 1513"/>
              <a:gd name="T9" fmla="*/ 372 h 372"/>
              <a:gd name="T10" fmla="*/ 1319 w 1513"/>
              <a:gd name="T11" fmla="*/ 372 h 372"/>
              <a:gd name="T12" fmla="*/ 1319 w 1513"/>
              <a:gd name="T13" fmla="*/ 369 h 372"/>
              <a:gd name="T14" fmla="*/ 1513 w 1513"/>
              <a:gd name="T15" fmla="*/ 185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3" h="372">
                <a:moveTo>
                  <a:pt x="1513" y="185"/>
                </a:moveTo>
                <a:lnTo>
                  <a:pt x="1319" y="0"/>
                </a:lnTo>
                <a:lnTo>
                  <a:pt x="1319" y="0"/>
                </a:lnTo>
                <a:lnTo>
                  <a:pt x="0" y="0"/>
                </a:lnTo>
                <a:lnTo>
                  <a:pt x="0" y="372"/>
                </a:lnTo>
                <a:lnTo>
                  <a:pt x="1319" y="372"/>
                </a:lnTo>
                <a:lnTo>
                  <a:pt x="1319" y="369"/>
                </a:lnTo>
                <a:lnTo>
                  <a:pt x="1513" y="185"/>
                </a:ln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000">
              <a:solidFill>
                <a:schemeClr val="bg2">
                  <a:lumMod val="50000"/>
                </a:schemeClr>
              </a:solidFill>
              <a:latin typeface="Calibri Light" charset="0"/>
              <a:ea typeface="Calibri Light" charset="0"/>
              <a:cs typeface="Calibri Light" charset="0"/>
            </a:endParaRPr>
          </a:p>
        </p:txBody>
      </p:sp>
      <p:sp>
        <p:nvSpPr>
          <p:cNvPr id="87" name="Freeform 9">
            <a:extLst>
              <a:ext uri="{FF2B5EF4-FFF2-40B4-BE49-F238E27FC236}">
                <a16:creationId xmlns:a16="http://schemas.microsoft.com/office/drawing/2014/main" id="{B5DE442A-C336-4B9F-9DBD-93BDC14C1AE0}"/>
              </a:ext>
            </a:extLst>
          </p:cNvPr>
          <p:cNvSpPr>
            <a:spLocks/>
          </p:cNvSpPr>
          <p:nvPr/>
        </p:nvSpPr>
        <p:spPr bwMode="auto">
          <a:xfrm>
            <a:off x="3350186" y="1729144"/>
            <a:ext cx="3256366" cy="705043"/>
          </a:xfrm>
          <a:custGeom>
            <a:avLst/>
            <a:gdLst>
              <a:gd name="T0" fmla="*/ 1726 w 1726"/>
              <a:gd name="T1" fmla="*/ 185 h 370"/>
              <a:gd name="T2" fmla="*/ 1530 w 1726"/>
              <a:gd name="T3" fmla="*/ 0 h 370"/>
              <a:gd name="T4" fmla="*/ 1530 w 1726"/>
              <a:gd name="T5" fmla="*/ 0 h 370"/>
              <a:gd name="T6" fmla="*/ 0 w 1726"/>
              <a:gd name="T7" fmla="*/ 0 h 370"/>
              <a:gd name="T8" fmla="*/ 0 w 1726"/>
              <a:gd name="T9" fmla="*/ 370 h 370"/>
              <a:gd name="T10" fmla="*/ 1530 w 1726"/>
              <a:gd name="T11" fmla="*/ 370 h 370"/>
              <a:gd name="T12" fmla="*/ 1530 w 1726"/>
              <a:gd name="T13" fmla="*/ 370 h 370"/>
              <a:gd name="T14" fmla="*/ 1726 w 1726"/>
              <a:gd name="T15" fmla="*/ 185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6" h="370">
                <a:moveTo>
                  <a:pt x="1726" y="185"/>
                </a:moveTo>
                <a:lnTo>
                  <a:pt x="1530" y="0"/>
                </a:lnTo>
                <a:lnTo>
                  <a:pt x="1530" y="0"/>
                </a:lnTo>
                <a:lnTo>
                  <a:pt x="0" y="0"/>
                </a:lnTo>
                <a:lnTo>
                  <a:pt x="0" y="370"/>
                </a:lnTo>
                <a:lnTo>
                  <a:pt x="1530" y="370"/>
                </a:lnTo>
                <a:lnTo>
                  <a:pt x="1530" y="370"/>
                </a:lnTo>
                <a:lnTo>
                  <a:pt x="1726" y="185"/>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2000">
              <a:solidFill>
                <a:schemeClr val="bg2">
                  <a:lumMod val="50000"/>
                </a:schemeClr>
              </a:solidFill>
              <a:latin typeface="Calibri Light" charset="0"/>
              <a:ea typeface="Calibri Light" charset="0"/>
              <a:cs typeface="Calibri Light" charset="0"/>
            </a:endParaRPr>
          </a:p>
        </p:txBody>
      </p:sp>
      <p:sp>
        <p:nvSpPr>
          <p:cNvPr id="89" name="Freeform 11">
            <a:extLst>
              <a:ext uri="{FF2B5EF4-FFF2-40B4-BE49-F238E27FC236}">
                <a16:creationId xmlns:a16="http://schemas.microsoft.com/office/drawing/2014/main" id="{83677735-19DE-4B6C-ADD8-AB7E677D0304}"/>
              </a:ext>
            </a:extLst>
          </p:cNvPr>
          <p:cNvSpPr>
            <a:spLocks/>
          </p:cNvSpPr>
          <p:nvPr/>
        </p:nvSpPr>
        <p:spPr bwMode="auto">
          <a:xfrm>
            <a:off x="3350185" y="2429707"/>
            <a:ext cx="3720483" cy="696176"/>
          </a:xfrm>
          <a:custGeom>
            <a:avLst/>
            <a:gdLst>
              <a:gd name="T0" fmla="*/ 1830 w 1830"/>
              <a:gd name="T1" fmla="*/ 185 h 369"/>
              <a:gd name="T2" fmla="*/ 1636 w 1830"/>
              <a:gd name="T3" fmla="*/ 0 h 369"/>
              <a:gd name="T4" fmla="*/ 1636 w 1830"/>
              <a:gd name="T5" fmla="*/ 0 h 369"/>
              <a:gd name="T6" fmla="*/ 0 w 1830"/>
              <a:gd name="T7" fmla="*/ 0 h 369"/>
              <a:gd name="T8" fmla="*/ 0 w 1830"/>
              <a:gd name="T9" fmla="*/ 369 h 369"/>
              <a:gd name="T10" fmla="*/ 1636 w 1830"/>
              <a:gd name="T11" fmla="*/ 369 h 369"/>
              <a:gd name="T12" fmla="*/ 1636 w 1830"/>
              <a:gd name="T13" fmla="*/ 369 h 369"/>
              <a:gd name="T14" fmla="*/ 1830 w 1830"/>
              <a:gd name="T15" fmla="*/ 185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0" h="369">
                <a:moveTo>
                  <a:pt x="1830" y="185"/>
                </a:moveTo>
                <a:lnTo>
                  <a:pt x="1636" y="0"/>
                </a:lnTo>
                <a:lnTo>
                  <a:pt x="1636" y="0"/>
                </a:lnTo>
                <a:lnTo>
                  <a:pt x="0" y="0"/>
                </a:lnTo>
                <a:lnTo>
                  <a:pt x="0" y="369"/>
                </a:lnTo>
                <a:lnTo>
                  <a:pt x="1636" y="369"/>
                </a:lnTo>
                <a:lnTo>
                  <a:pt x="1636" y="369"/>
                </a:lnTo>
                <a:lnTo>
                  <a:pt x="1830" y="185"/>
                </a:ln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000">
              <a:solidFill>
                <a:schemeClr val="bg2">
                  <a:lumMod val="50000"/>
                </a:schemeClr>
              </a:solidFill>
              <a:latin typeface="Calibri Light" charset="0"/>
              <a:ea typeface="Calibri Light" charset="0"/>
              <a:cs typeface="Calibri Light" charset="0"/>
            </a:endParaRPr>
          </a:p>
        </p:txBody>
      </p:sp>
      <p:sp>
        <p:nvSpPr>
          <p:cNvPr id="90" name="Freeform 12">
            <a:extLst>
              <a:ext uri="{FF2B5EF4-FFF2-40B4-BE49-F238E27FC236}">
                <a16:creationId xmlns:a16="http://schemas.microsoft.com/office/drawing/2014/main" id="{925396B7-23FC-4A2B-A086-63E35A257E59}"/>
              </a:ext>
            </a:extLst>
          </p:cNvPr>
          <p:cNvSpPr>
            <a:spLocks/>
          </p:cNvSpPr>
          <p:nvPr/>
        </p:nvSpPr>
        <p:spPr bwMode="auto">
          <a:xfrm>
            <a:off x="3350186" y="3125882"/>
            <a:ext cx="2665317" cy="701835"/>
          </a:xfrm>
          <a:custGeom>
            <a:avLst/>
            <a:gdLst>
              <a:gd name="T0" fmla="*/ 1613 w 1613"/>
              <a:gd name="T1" fmla="*/ 187 h 372"/>
              <a:gd name="T2" fmla="*/ 1418 w 1613"/>
              <a:gd name="T3" fmla="*/ 3 h 372"/>
              <a:gd name="T4" fmla="*/ 1418 w 1613"/>
              <a:gd name="T5" fmla="*/ 0 h 372"/>
              <a:gd name="T6" fmla="*/ 0 w 1613"/>
              <a:gd name="T7" fmla="*/ 0 h 372"/>
              <a:gd name="T8" fmla="*/ 0 w 1613"/>
              <a:gd name="T9" fmla="*/ 372 h 372"/>
              <a:gd name="T10" fmla="*/ 1418 w 1613"/>
              <a:gd name="T11" fmla="*/ 372 h 372"/>
              <a:gd name="T12" fmla="*/ 1418 w 1613"/>
              <a:gd name="T13" fmla="*/ 372 h 372"/>
              <a:gd name="T14" fmla="*/ 1613 w 1613"/>
              <a:gd name="T15" fmla="*/ 187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3" h="372">
                <a:moveTo>
                  <a:pt x="1613" y="187"/>
                </a:moveTo>
                <a:lnTo>
                  <a:pt x="1418" y="3"/>
                </a:lnTo>
                <a:lnTo>
                  <a:pt x="1418" y="0"/>
                </a:lnTo>
                <a:lnTo>
                  <a:pt x="0" y="0"/>
                </a:lnTo>
                <a:lnTo>
                  <a:pt x="0" y="372"/>
                </a:lnTo>
                <a:lnTo>
                  <a:pt x="1418" y="372"/>
                </a:lnTo>
                <a:lnTo>
                  <a:pt x="1418" y="372"/>
                </a:lnTo>
                <a:lnTo>
                  <a:pt x="1613" y="187"/>
                </a:ln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000">
              <a:solidFill>
                <a:schemeClr val="bg2">
                  <a:lumMod val="50000"/>
                </a:schemeClr>
              </a:solidFill>
              <a:latin typeface="Calibri Light" charset="0"/>
              <a:ea typeface="Calibri Light" charset="0"/>
              <a:cs typeface="Calibri Light" charset="0"/>
            </a:endParaRPr>
          </a:p>
        </p:txBody>
      </p:sp>
      <p:sp>
        <p:nvSpPr>
          <p:cNvPr id="93" name="Rectangle 15">
            <a:extLst>
              <a:ext uri="{FF2B5EF4-FFF2-40B4-BE49-F238E27FC236}">
                <a16:creationId xmlns:a16="http://schemas.microsoft.com/office/drawing/2014/main" id="{A9EAEC39-AEEB-4936-A1E2-909A5E75DB17}"/>
              </a:ext>
            </a:extLst>
          </p:cNvPr>
          <p:cNvSpPr>
            <a:spLocks noChangeArrowheads="1"/>
          </p:cNvSpPr>
          <p:nvPr/>
        </p:nvSpPr>
        <p:spPr bwMode="auto">
          <a:xfrm>
            <a:off x="2144613" y="3301341"/>
            <a:ext cx="499964" cy="173572"/>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94" name="Freeform 16">
            <a:extLst>
              <a:ext uri="{FF2B5EF4-FFF2-40B4-BE49-F238E27FC236}">
                <a16:creationId xmlns:a16="http://schemas.microsoft.com/office/drawing/2014/main" id="{4B222D5B-C39A-4BB7-8503-ED2478BE8AEE}"/>
              </a:ext>
            </a:extLst>
          </p:cNvPr>
          <p:cNvSpPr>
            <a:spLocks/>
          </p:cNvSpPr>
          <p:nvPr/>
        </p:nvSpPr>
        <p:spPr bwMode="auto">
          <a:xfrm>
            <a:off x="2644577" y="1733531"/>
            <a:ext cx="705609" cy="1741383"/>
          </a:xfrm>
          <a:custGeom>
            <a:avLst/>
            <a:gdLst>
              <a:gd name="T0" fmla="*/ 0 w 374"/>
              <a:gd name="T1" fmla="*/ 923 h 923"/>
              <a:gd name="T2" fmla="*/ 374 w 374"/>
              <a:gd name="T3" fmla="*/ 369 h 923"/>
              <a:gd name="T4" fmla="*/ 374 w 374"/>
              <a:gd name="T5" fmla="*/ 0 h 923"/>
              <a:gd name="T6" fmla="*/ 0 w 374"/>
              <a:gd name="T7" fmla="*/ 831 h 923"/>
              <a:gd name="T8" fmla="*/ 0 w 374"/>
              <a:gd name="T9" fmla="*/ 923 h 923"/>
            </a:gdLst>
            <a:ahLst/>
            <a:cxnLst>
              <a:cxn ang="0">
                <a:pos x="T0" y="T1"/>
              </a:cxn>
              <a:cxn ang="0">
                <a:pos x="T2" y="T3"/>
              </a:cxn>
              <a:cxn ang="0">
                <a:pos x="T4" y="T5"/>
              </a:cxn>
              <a:cxn ang="0">
                <a:pos x="T6" y="T7"/>
              </a:cxn>
              <a:cxn ang="0">
                <a:pos x="T8" y="T9"/>
              </a:cxn>
            </a:cxnLst>
            <a:rect l="0" t="0" r="r" b="b"/>
            <a:pathLst>
              <a:path w="374" h="923">
                <a:moveTo>
                  <a:pt x="0" y="923"/>
                </a:moveTo>
                <a:lnTo>
                  <a:pt x="374" y="369"/>
                </a:lnTo>
                <a:lnTo>
                  <a:pt x="374" y="0"/>
                </a:lnTo>
                <a:lnTo>
                  <a:pt x="0" y="831"/>
                </a:lnTo>
                <a:lnTo>
                  <a:pt x="0" y="92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2000">
              <a:solidFill>
                <a:schemeClr val="bg2">
                  <a:lumMod val="50000"/>
                </a:schemeClr>
              </a:solidFill>
              <a:latin typeface="Calibri Light" charset="0"/>
              <a:ea typeface="Calibri Light" charset="0"/>
              <a:cs typeface="Calibri Light" charset="0"/>
            </a:endParaRPr>
          </a:p>
        </p:txBody>
      </p:sp>
      <p:sp>
        <p:nvSpPr>
          <p:cNvPr id="95" name="Rectangle 17">
            <a:extLst>
              <a:ext uri="{FF2B5EF4-FFF2-40B4-BE49-F238E27FC236}">
                <a16:creationId xmlns:a16="http://schemas.microsoft.com/office/drawing/2014/main" id="{7CB2E6F8-7B9F-4CEE-B6F2-E5E40B3A57A4}"/>
              </a:ext>
            </a:extLst>
          </p:cNvPr>
          <p:cNvSpPr>
            <a:spLocks noChangeArrowheads="1"/>
          </p:cNvSpPr>
          <p:nvPr/>
        </p:nvSpPr>
        <p:spPr bwMode="auto">
          <a:xfrm>
            <a:off x="2144613" y="3474914"/>
            <a:ext cx="499964" cy="179233"/>
          </a:xfrm>
          <a:prstGeom prst="rect">
            <a:avLst/>
          </a:prstGeom>
          <a:solidFill>
            <a:schemeClr val="accent4">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96" name="Freeform 18">
            <a:extLst>
              <a:ext uri="{FF2B5EF4-FFF2-40B4-BE49-F238E27FC236}">
                <a16:creationId xmlns:a16="http://schemas.microsoft.com/office/drawing/2014/main" id="{813B9F3D-0CB8-44F2-A4CA-B36C8F986447}"/>
              </a:ext>
            </a:extLst>
          </p:cNvPr>
          <p:cNvSpPr>
            <a:spLocks/>
          </p:cNvSpPr>
          <p:nvPr/>
        </p:nvSpPr>
        <p:spPr bwMode="auto">
          <a:xfrm>
            <a:off x="2644577" y="2429707"/>
            <a:ext cx="705609" cy="1224439"/>
          </a:xfrm>
          <a:custGeom>
            <a:avLst/>
            <a:gdLst>
              <a:gd name="T0" fmla="*/ 0 w 374"/>
              <a:gd name="T1" fmla="*/ 649 h 649"/>
              <a:gd name="T2" fmla="*/ 374 w 374"/>
              <a:gd name="T3" fmla="*/ 369 h 649"/>
              <a:gd name="T4" fmla="*/ 374 w 374"/>
              <a:gd name="T5" fmla="*/ 0 h 649"/>
              <a:gd name="T6" fmla="*/ 0 w 374"/>
              <a:gd name="T7" fmla="*/ 554 h 649"/>
              <a:gd name="T8" fmla="*/ 0 w 374"/>
              <a:gd name="T9" fmla="*/ 649 h 649"/>
            </a:gdLst>
            <a:ahLst/>
            <a:cxnLst>
              <a:cxn ang="0">
                <a:pos x="T0" y="T1"/>
              </a:cxn>
              <a:cxn ang="0">
                <a:pos x="T2" y="T3"/>
              </a:cxn>
              <a:cxn ang="0">
                <a:pos x="T4" y="T5"/>
              </a:cxn>
              <a:cxn ang="0">
                <a:pos x="T6" y="T7"/>
              </a:cxn>
              <a:cxn ang="0">
                <a:pos x="T8" y="T9"/>
              </a:cxn>
            </a:cxnLst>
            <a:rect l="0" t="0" r="r" b="b"/>
            <a:pathLst>
              <a:path w="374" h="649">
                <a:moveTo>
                  <a:pt x="0" y="649"/>
                </a:moveTo>
                <a:lnTo>
                  <a:pt x="374" y="369"/>
                </a:lnTo>
                <a:lnTo>
                  <a:pt x="374" y="0"/>
                </a:lnTo>
                <a:lnTo>
                  <a:pt x="0" y="554"/>
                </a:lnTo>
                <a:lnTo>
                  <a:pt x="0" y="649"/>
                </a:ln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000">
              <a:solidFill>
                <a:schemeClr val="bg2">
                  <a:lumMod val="50000"/>
                </a:schemeClr>
              </a:solidFill>
              <a:latin typeface="Calibri Light" charset="0"/>
              <a:ea typeface="Calibri Light" charset="0"/>
              <a:cs typeface="Calibri Light" charset="0"/>
            </a:endParaRPr>
          </a:p>
        </p:txBody>
      </p:sp>
      <p:sp>
        <p:nvSpPr>
          <p:cNvPr id="97" name="Rectangle 19">
            <a:extLst>
              <a:ext uri="{FF2B5EF4-FFF2-40B4-BE49-F238E27FC236}">
                <a16:creationId xmlns:a16="http://schemas.microsoft.com/office/drawing/2014/main" id="{453FE952-ABB4-464C-B41D-DF05FB175335}"/>
              </a:ext>
            </a:extLst>
          </p:cNvPr>
          <p:cNvSpPr>
            <a:spLocks noChangeArrowheads="1"/>
          </p:cNvSpPr>
          <p:nvPr/>
        </p:nvSpPr>
        <p:spPr bwMode="auto">
          <a:xfrm>
            <a:off x="2144613" y="3654145"/>
            <a:ext cx="499964" cy="173572"/>
          </a:xfrm>
          <a:prstGeom prst="rect">
            <a:avLst/>
          </a:prstGeom>
          <a:solidFill>
            <a:schemeClr val="accent4">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98" name="Freeform 20">
            <a:extLst>
              <a:ext uri="{FF2B5EF4-FFF2-40B4-BE49-F238E27FC236}">
                <a16:creationId xmlns:a16="http://schemas.microsoft.com/office/drawing/2014/main" id="{CA43ACBA-EF7A-44EC-84E4-C85CCA237516}"/>
              </a:ext>
            </a:extLst>
          </p:cNvPr>
          <p:cNvSpPr>
            <a:spLocks/>
          </p:cNvSpPr>
          <p:nvPr/>
        </p:nvSpPr>
        <p:spPr bwMode="auto">
          <a:xfrm>
            <a:off x="2644577" y="3125882"/>
            <a:ext cx="705609" cy="701835"/>
          </a:xfrm>
          <a:custGeom>
            <a:avLst/>
            <a:gdLst>
              <a:gd name="T0" fmla="*/ 0 w 374"/>
              <a:gd name="T1" fmla="*/ 372 h 372"/>
              <a:gd name="T2" fmla="*/ 374 w 374"/>
              <a:gd name="T3" fmla="*/ 372 h 372"/>
              <a:gd name="T4" fmla="*/ 374 w 374"/>
              <a:gd name="T5" fmla="*/ 0 h 372"/>
              <a:gd name="T6" fmla="*/ 0 w 374"/>
              <a:gd name="T7" fmla="*/ 280 h 372"/>
              <a:gd name="T8" fmla="*/ 0 w 374"/>
              <a:gd name="T9" fmla="*/ 372 h 372"/>
            </a:gdLst>
            <a:ahLst/>
            <a:cxnLst>
              <a:cxn ang="0">
                <a:pos x="T0" y="T1"/>
              </a:cxn>
              <a:cxn ang="0">
                <a:pos x="T2" y="T3"/>
              </a:cxn>
              <a:cxn ang="0">
                <a:pos x="T4" y="T5"/>
              </a:cxn>
              <a:cxn ang="0">
                <a:pos x="T6" y="T7"/>
              </a:cxn>
              <a:cxn ang="0">
                <a:pos x="T8" y="T9"/>
              </a:cxn>
            </a:cxnLst>
            <a:rect l="0" t="0" r="r" b="b"/>
            <a:pathLst>
              <a:path w="374" h="372">
                <a:moveTo>
                  <a:pt x="0" y="372"/>
                </a:moveTo>
                <a:lnTo>
                  <a:pt x="374" y="372"/>
                </a:lnTo>
                <a:lnTo>
                  <a:pt x="374" y="0"/>
                </a:lnTo>
                <a:lnTo>
                  <a:pt x="0" y="280"/>
                </a:lnTo>
                <a:lnTo>
                  <a:pt x="0" y="372"/>
                </a:ln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000">
              <a:solidFill>
                <a:schemeClr val="bg2">
                  <a:lumMod val="50000"/>
                </a:schemeClr>
              </a:solidFill>
              <a:latin typeface="Calibri Light" charset="0"/>
              <a:ea typeface="Calibri Light" charset="0"/>
              <a:cs typeface="Calibri Light" charset="0"/>
            </a:endParaRPr>
          </a:p>
        </p:txBody>
      </p:sp>
      <p:sp>
        <p:nvSpPr>
          <p:cNvPr id="99" name="Rectangle 21">
            <a:extLst>
              <a:ext uri="{FF2B5EF4-FFF2-40B4-BE49-F238E27FC236}">
                <a16:creationId xmlns:a16="http://schemas.microsoft.com/office/drawing/2014/main" id="{059E033B-3DD9-4BC9-AF39-16D247FB15E5}"/>
              </a:ext>
            </a:extLst>
          </p:cNvPr>
          <p:cNvSpPr>
            <a:spLocks noChangeArrowheads="1"/>
          </p:cNvSpPr>
          <p:nvPr/>
        </p:nvSpPr>
        <p:spPr bwMode="auto">
          <a:xfrm>
            <a:off x="2144613" y="3827717"/>
            <a:ext cx="499964" cy="179233"/>
          </a:xfrm>
          <a:prstGeom prst="rect">
            <a:avLst/>
          </a:prstGeom>
          <a:solidFill>
            <a:schemeClr val="accent4">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00" name="Freeform 22">
            <a:extLst>
              <a:ext uri="{FF2B5EF4-FFF2-40B4-BE49-F238E27FC236}">
                <a16:creationId xmlns:a16="http://schemas.microsoft.com/office/drawing/2014/main" id="{E13C4C01-F3D1-407D-8BA4-635923F20CD2}"/>
              </a:ext>
            </a:extLst>
          </p:cNvPr>
          <p:cNvSpPr>
            <a:spLocks/>
          </p:cNvSpPr>
          <p:nvPr/>
        </p:nvSpPr>
        <p:spPr bwMode="auto">
          <a:xfrm>
            <a:off x="2644577" y="3829867"/>
            <a:ext cx="711269" cy="708854"/>
          </a:xfrm>
          <a:custGeom>
            <a:avLst/>
            <a:gdLst>
              <a:gd name="T0" fmla="*/ 0 w 377"/>
              <a:gd name="T1" fmla="*/ 95 h 372"/>
              <a:gd name="T2" fmla="*/ 377 w 377"/>
              <a:gd name="T3" fmla="*/ 372 h 372"/>
              <a:gd name="T4" fmla="*/ 377 w 377"/>
              <a:gd name="T5" fmla="*/ 0 h 372"/>
              <a:gd name="T6" fmla="*/ 0 w 377"/>
              <a:gd name="T7" fmla="*/ 0 h 372"/>
              <a:gd name="T8" fmla="*/ 0 w 377"/>
              <a:gd name="T9" fmla="*/ 95 h 372"/>
            </a:gdLst>
            <a:ahLst/>
            <a:cxnLst>
              <a:cxn ang="0">
                <a:pos x="T0" y="T1"/>
              </a:cxn>
              <a:cxn ang="0">
                <a:pos x="T2" y="T3"/>
              </a:cxn>
              <a:cxn ang="0">
                <a:pos x="T4" y="T5"/>
              </a:cxn>
              <a:cxn ang="0">
                <a:pos x="T6" y="T7"/>
              </a:cxn>
              <a:cxn ang="0">
                <a:pos x="T8" y="T9"/>
              </a:cxn>
            </a:cxnLst>
            <a:rect l="0" t="0" r="r" b="b"/>
            <a:pathLst>
              <a:path w="377" h="372">
                <a:moveTo>
                  <a:pt x="0" y="95"/>
                </a:moveTo>
                <a:lnTo>
                  <a:pt x="377" y="372"/>
                </a:lnTo>
                <a:lnTo>
                  <a:pt x="377" y="0"/>
                </a:lnTo>
                <a:lnTo>
                  <a:pt x="0" y="0"/>
                </a:lnTo>
                <a:lnTo>
                  <a:pt x="0" y="95"/>
                </a:ln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000">
              <a:solidFill>
                <a:schemeClr val="bg2">
                  <a:lumMod val="50000"/>
                </a:schemeClr>
              </a:solidFill>
              <a:latin typeface="Calibri Light" charset="0"/>
              <a:ea typeface="Calibri Light" charset="0"/>
              <a:cs typeface="Calibri Light" charset="0"/>
            </a:endParaRPr>
          </a:p>
        </p:txBody>
      </p:sp>
      <p:sp>
        <p:nvSpPr>
          <p:cNvPr id="101" name="Rectangle 23">
            <a:extLst>
              <a:ext uri="{FF2B5EF4-FFF2-40B4-BE49-F238E27FC236}">
                <a16:creationId xmlns:a16="http://schemas.microsoft.com/office/drawing/2014/main" id="{8310193D-D21B-49F1-AC74-0ECFC3F93C21}"/>
              </a:ext>
            </a:extLst>
          </p:cNvPr>
          <p:cNvSpPr>
            <a:spLocks noChangeArrowheads="1"/>
          </p:cNvSpPr>
          <p:nvPr/>
        </p:nvSpPr>
        <p:spPr bwMode="auto">
          <a:xfrm>
            <a:off x="2144613" y="4006950"/>
            <a:ext cx="499964" cy="173572"/>
          </a:xfrm>
          <a:prstGeom prst="rect">
            <a:avLst/>
          </a:prstGeom>
          <a:solidFill>
            <a:schemeClr val="accent4">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02" name="Freeform 24">
            <a:extLst>
              <a:ext uri="{FF2B5EF4-FFF2-40B4-BE49-F238E27FC236}">
                <a16:creationId xmlns:a16="http://schemas.microsoft.com/office/drawing/2014/main" id="{6C039047-E97C-4149-ACD6-95C55FB921B4}"/>
              </a:ext>
            </a:extLst>
          </p:cNvPr>
          <p:cNvSpPr>
            <a:spLocks/>
          </p:cNvSpPr>
          <p:nvPr/>
        </p:nvSpPr>
        <p:spPr bwMode="auto">
          <a:xfrm>
            <a:off x="2644577" y="4000360"/>
            <a:ext cx="705609" cy="1243276"/>
          </a:xfrm>
          <a:custGeom>
            <a:avLst/>
            <a:gdLst>
              <a:gd name="T0" fmla="*/ 0 w 374"/>
              <a:gd name="T1" fmla="*/ 92 h 646"/>
              <a:gd name="T2" fmla="*/ 374 w 374"/>
              <a:gd name="T3" fmla="*/ 646 h 646"/>
              <a:gd name="T4" fmla="*/ 374 w 374"/>
              <a:gd name="T5" fmla="*/ 277 h 646"/>
              <a:gd name="T6" fmla="*/ 0 w 374"/>
              <a:gd name="T7" fmla="*/ 0 h 646"/>
              <a:gd name="T8" fmla="*/ 0 w 374"/>
              <a:gd name="T9" fmla="*/ 92 h 646"/>
            </a:gdLst>
            <a:ahLst/>
            <a:cxnLst>
              <a:cxn ang="0">
                <a:pos x="T0" y="T1"/>
              </a:cxn>
              <a:cxn ang="0">
                <a:pos x="T2" y="T3"/>
              </a:cxn>
              <a:cxn ang="0">
                <a:pos x="T4" y="T5"/>
              </a:cxn>
              <a:cxn ang="0">
                <a:pos x="T6" y="T7"/>
              </a:cxn>
              <a:cxn ang="0">
                <a:pos x="T8" y="T9"/>
              </a:cxn>
            </a:cxnLst>
            <a:rect l="0" t="0" r="r" b="b"/>
            <a:pathLst>
              <a:path w="374" h="646">
                <a:moveTo>
                  <a:pt x="0" y="92"/>
                </a:moveTo>
                <a:lnTo>
                  <a:pt x="374" y="646"/>
                </a:lnTo>
                <a:lnTo>
                  <a:pt x="374" y="277"/>
                </a:lnTo>
                <a:lnTo>
                  <a:pt x="0" y="0"/>
                </a:lnTo>
                <a:lnTo>
                  <a:pt x="0" y="92"/>
                </a:ln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000">
              <a:solidFill>
                <a:schemeClr val="bg2">
                  <a:lumMod val="50000"/>
                </a:schemeClr>
              </a:solidFill>
              <a:latin typeface="Calibri Light" charset="0"/>
              <a:ea typeface="Calibri Light" charset="0"/>
              <a:cs typeface="Calibri Light" charset="0"/>
            </a:endParaRPr>
          </a:p>
        </p:txBody>
      </p:sp>
      <p:sp>
        <p:nvSpPr>
          <p:cNvPr id="103" name="Rectangle 25">
            <a:extLst>
              <a:ext uri="{FF2B5EF4-FFF2-40B4-BE49-F238E27FC236}">
                <a16:creationId xmlns:a16="http://schemas.microsoft.com/office/drawing/2014/main" id="{A7727443-501E-4A5F-B3B8-A427898F0990}"/>
              </a:ext>
            </a:extLst>
          </p:cNvPr>
          <p:cNvSpPr>
            <a:spLocks noChangeArrowheads="1"/>
          </p:cNvSpPr>
          <p:nvPr/>
        </p:nvSpPr>
        <p:spPr bwMode="auto">
          <a:xfrm>
            <a:off x="2144613" y="4180522"/>
            <a:ext cx="499964" cy="179233"/>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04" name="Freeform 26">
            <a:extLst>
              <a:ext uri="{FF2B5EF4-FFF2-40B4-BE49-F238E27FC236}">
                <a16:creationId xmlns:a16="http://schemas.microsoft.com/office/drawing/2014/main" id="{5777C60D-2B5F-4F7B-8355-D06805BAAD26}"/>
              </a:ext>
            </a:extLst>
          </p:cNvPr>
          <p:cNvSpPr>
            <a:spLocks/>
          </p:cNvSpPr>
          <p:nvPr/>
        </p:nvSpPr>
        <p:spPr bwMode="auto">
          <a:xfrm>
            <a:off x="2644577" y="4180522"/>
            <a:ext cx="705609" cy="1747042"/>
          </a:xfrm>
          <a:custGeom>
            <a:avLst/>
            <a:gdLst>
              <a:gd name="T0" fmla="*/ 0 w 374"/>
              <a:gd name="T1" fmla="*/ 95 h 926"/>
              <a:gd name="T2" fmla="*/ 374 w 374"/>
              <a:gd name="T3" fmla="*/ 926 h 926"/>
              <a:gd name="T4" fmla="*/ 374 w 374"/>
              <a:gd name="T5" fmla="*/ 557 h 926"/>
              <a:gd name="T6" fmla="*/ 0 w 374"/>
              <a:gd name="T7" fmla="*/ 0 h 926"/>
              <a:gd name="T8" fmla="*/ 0 w 374"/>
              <a:gd name="T9" fmla="*/ 95 h 926"/>
            </a:gdLst>
            <a:ahLst/>
            <a:cxnLst>
              <a:cxn ang="0">
                <a:pos x="T0" y="T1"/>
              </a:cxn>
              <a:cxn ang="0">
                <a:pos x="T2" y="T3"/>
              </a:cxn>
              <a:cxn ang="0">
                <a:pos x="T4" y="T5"/>
              </a:cxn>
              <a:cxn ang="0">
                <a:pos x="T6" y="T7"/>
              </a:cxn>
              <a:cxn ang="0">
                <a:pos x="T8" y="T9"/>
              </a:cxn>
            </a:cxnLst>
            <a:rect l="0" t="0" r="r" b="b"/>
            <a:pathLst>
              <a:path w="374" h="926">
                <a:moveTo>
                  <a:pt x="0" y="95"/>
                </a:moveTo>
                <a:lnTo>
                  <a:pt x="374" y="926"/>
                </a:lnTo>
                <a:lnTo>
                  <a:pt x="374" y="557"/>
                </a:lnTo>
                <a:lnTo>
                  <a:pt x="0" y="0"/>
                </a:lnTo>
                <a:lnTo>
                  <a:pt x="0" y="9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a:solidFill>
                <a:schemeClr val="bg2">
                  <a:lumMod val="50000"/>
                </a:schemeClr>
              </a:solidFill>
              <a:latin typeface="Calibri Light" charset="0"/>
              <a:ea typeface="Calibri Light" charset="0"/>
              <a:cs typeface="Calibri Light" charset="0"/>
            </a:endParaRPr>
          </a:p>
        </p:txBody>
      </p:sp>
      <p:sp>
        <p:nvSpPr>
          <p:cNvPr id="109" name="TextBox 108">
            <a:extLst>
              <a:ext uri="{FF2B5EF4-FFF2-40B4-BE49-F238E27FC236}">
                <a16:creationId xmlns:a16="http://schemas.microsoft.com/office/drawing/2014/main" id="{6C06F855-BCC7-450C-9CF3-BF493D07ED33}"/>
              </a:ext>
            </a:extLst>
          </p:cNvPr>
          <p:cNvSpPr txBox="1"/>
          <p:nvPr/>
        </p:nvSpPr>
        <p:spPr>
          <a:xfrm>
            <a:off x="-145528" y="3258506"/>
            <a:ext cx="2254098" cy="1200329"/>
          </a:xfrm>
          <a:prstGeom prst="rect">
            <a:avLst/>
          </a:prstGeom>
          <a:noFill/>
        </p:spPr>
        <p:txBody>
          <a:bodyPr wrap="square" rtlCol="0">
            <a:spAutoFit/>
          </a:bodyPr>
          <a:lstStyle/>
          <a:p>
            <a:pPr algn="r"/>
            <a:r>
              <a:rPr lang="en-US" b="1" dirty="0">
                <a:latin typeface="Segoe UI Semibold" panose="020B0702040204020203" pitchFamily="34" charset="0"/>
                <a:cs typeface="Segoe UI Semibold" panose="020B0702040204020203" pitchFamily="34" charset="0"/>
              </a:rPr>
              <a:t>Sustainable Livelihoods Adaption for Climate Change</a:t>
            </a:r>
            <a:endParaRPr lang="en-US" b="1" dirty="0">
              <a:solidFill>
                <a:schemeClr val="tx1">
                  <a:lumMod val="75000"/>
                  <a:lumOff val="25000"/>
                </a:schemeClr>
              </a:solidFill>
              <a:latin typeface="Calibri Light" charset="0"/>
              <a:ea typeface="Calibri Light" charset="0"/>
              <a:cs typeface="Calibri Light" charset="0"/>
            </a:endParaRPr>
          </a:p>
        </p:txBody>
      </p:sp>
      <p:sp>
        <p:nvSpPr>
          <p:cNvPr id="151" name="TextBox 150">
            <a:extLst>
              <a:ext uri="{FF2B5EF4-FFF2-40B4-BE49-F238E27FC236}">
                <a16:creationId xmlns:a16="http://schemas.microsoft.com/office/drawing/2014/main" id="{64F77455-C34B-460A-B50B-35A6ACA8981E}"/>
              </a:ext>
            </a:extLst>
          </p:cNvPr>
          <p:cNvSpPr txBox="1"/>
          <p:nvPr/>
        </p:nvSpPr>
        <p:spPr>
          <a:xfrm>
            <a:off x="3445722" y="1815566"/>
            <a:ext cx="2665317" cy="646331"/>
          </a:xfrm>
          <a:prstGeom prst="rect">
            <a:avLst/>
          </a:prstGeom>
          <a:noFill/>
        </p:spPr>
        <p:txBody>
          <a:bodyPr wrap="square" rtlCol="0">
            <a:spAutoFit/>
          </a:bodyPr>
          <a:lstStyle/>
          <a:p>
            <a:r>
              <a:rPr lang="en-US" dirty="0">
                <a:solidFill>
                  <a:schemeClr val="bg2">
                    <a:lumMod val="50000"/>
                  </a:schemeClr>
                </a:solidFill>
                <a:latin typeface="Segoe UI" panose="020B0502040204020203" pitchFamily="34" charset="0"/>
                <a:ea typeface="Calibri Light" charset="0"/>
                <a:cs typeface="Segoe UI" panose="020B0502040204020203" pitchFamily="34" charset="0"/>
              </a:rPr>
              <a:t>Weather-Based </a:t>
            </a:r>
            <a:r>
              <a:rPr lang="en-US" dirty="0" err="1">
                <a:solidFill>
                  <a:schemeClr val="bg2">
                    <a:lumMod val="50000"/>
                  </a:schemeClr>
                </a:solidFill>
                <a:latin typeface="Segoe UI" panose="020B0502040204020203" pitchFamily="34" charset="0"/>
                <a:ea typeface="Calibri Light" charset="0"/>
                <a:cs typeface="Segoe UI" panose="020B0502040204020203" pitchFamily="34" charset="0"/>
              </a:rPr>
              <a:t>Agro</a:t>
            </a:r>
            <a:r>
              <a:rPr lang="en-US" dirty="0">
                <a:solidFill>
                  <a:schemeClr val="bg2">
                    <a:lumMod val="50000"/>
                  </a:schemeClr>
                </a:solidFill>
                <a:latin typeface="Segoe UI" panose="020B0502040204020203" pitchFamily="34" charset="0"/>
                <a:ea typeface="Calibri Light" charset="0"/>
                <a:cs typeface="Segoe UI" panose="020B0502040204020203" pitchFamily="34" charset="0"/>
              </a:rPr>
              <a:t> Advisory Services</a:t>
            </a:r>
          </a:p>
        </p:txBody>
      </p:sp>
      <p:sp>
        <p:nvSpPr>
          <p:cNvPr id="152" name="TextBox 151">
            <a:extLst>
              <a:ext uri="{FF2B5EF4-FFF2-40B4-BE49-F238E27FC236}">
                <a16:creationId xmlns:a16="http://schemas.microsoft.com/office/drawing/2014/main" id="{CDF1E791-C627-4EC1-9A07-BA94E9557B91}"/>
              </a:ext>
            </a:extLst>
          </p:cNvPr>
          <p:cNvSpPr txBox="1"/>
          <p:nvPr/>
        </p:nvSpPr>
        <p:spPr>
          <a:xfrm>
            <a:off x="3445722" y="2608518"/>
            <a:ext cx="3043175" cy="369332"/>
          </a:xfrm>
          <a:prstGeom prst="rect">
            <a:avLst/>
          </a:prstGeom>
          <a:noFill/>
        </p:spPr>
        <p:txBody>
          <a:bodyPr wrap="square" rtlCol="0">
            <a:spAutoFit/>
          </a:bodyPr>
          <a:lstStyle/>
          <a:p>
            <a:r>
              <a:rPr lang="en-US" dirty="0">
                <a:solidFill>
                  <a:schemeClr val="bg2">
                    <a:lumMod val="50000"/>
                  </a:schemeClr>
                </a:solidFill>
                <a:latin typeface="Segoe UI" panose="020B0502040204020203" pitchFamily="34" charset="0"/>
                <a:ea typeface="Calibri Light" charset="0"/>
                <a:cs typeface="Segoe UI" panose="020B0502040204020203" pitchFamily="34" charset="0"/>
              </a:rPr>
              <a:t>Public-Private Partnerships</a:t>
            </a:r>
          </a:p>
        </p:txBody>
      </p:sp>
      <p:sp>
        <p:nvSpPr>
          <p:cNvPr id="153" name="TextBox 152">
            <a:extLst>
              <a:ext uri="{FF2B5EF4-FFF2-40B4-BE49-F238E27FC236}">
                <a16:creationId xmlns:a16="http://schemas.microsoft.com/office/drawing/2014/main" id="{C77B7079-FBF9-43F0-A252-C89FEE2D32E5}"/>
              </a:ext>
            </a:extLst>
          </p:cNvPr>
          <p:cNvSpPr txBox="1"/>
          <p:nvPr/>
        </p:nvSpPr>
        <p:spPr>
          <a:xfrm>
            <a:off x="3445722" y="3324366"/>
            <a:ext cx="2665317" cy="369332"/>
          </a:xfrm>
          <a:prstGeom prst="rect">
            <a:avLst/>
          </a:prstGeom>
          <a:noFill/>
        </p:spPr>
        <p:txBody>
          <a:bodyPr wrap="square" rtlCol="0">
            <a:spAutoFit/>
          </a:bodyPr>
          <a:lstStyle/>
          <a:p>
            <a:r>
              <a:rPr lang="en-US" dirty="0">
                <a:solidFill>
                  <a:schemeClr val="bg2">
                    <a:lumMod val="50000"/>
                  </a:schemeClr>
                </a:solidFill>
                <a:latin typeface="Segoe UI" panose="020B0502040204020203" pitchFamily="34" charset="0"/>
                <a:ea typeface="Calibri Light" charset="0"/>
                <a:cs typeface="Segoe UI" panose="020B0502040204020203" pitchFamily="34" charset="0"/>
              </a:rPr>
              <a:t>Women CBOs</a:t>
            </a:r>
          </a:p>
        </p:txBody>
      </p:sp>
      <p:sp>
        <p:nvSpPr>
          <p:cNvPr id="154" name="TextBox 153">
            <a:extLst>
              <a:ext uri="{FF2B5EF4-FFF2-40B4-BE49-F238E27FC236}">
                <a16:creationId xmlns:a16="http://schemas.microsoft.com/office/drawing/2014/main" id="{00CDABF7-5DA7-4C1A-957C-D51E4EA85DB7}"/>
              </a:ext>
            </a:extLst>
          </p:cNvPr>
          <p:cNvSpPr txBox="1"/>
          <p:nvPr/>
        </p:nvSpPr>
        <p:spPr>
          <a:xfrm>
            <a:off x="3445722" y="4004685"/>
            <a:ext cx="2665317" cy="369332"/>
          </a:xfrm>
          <a:prstGeom prst="rect">
            <a:avLst/>
          </a:prstGeom>
          <a:noFill/>
        </p:spPr>
        <p:txBody>
          <a:bodyPr wrap="square" rtlCol="0">
            <a:spAutoFit/>
          </a:bodyPr>
          <a:lstStyle/>
          <a:p>
            <a:r>
              <a:rPr lang="en-US" dirty="0">
                <a:solidFill>
                  <a:schemeClr val="bg2">
                    <a:lumMod val="50000"/>
                  </a:schemeClr>
                </a:solidFill>
                <a:latin typeface="Segoe UI" panose="020B0502040204020203" pitchFamily="34" charset="0"/>
                <a:ea typeface="Calibri Light" charset="0"/>
                <a:cs typeface="Segoe UI" panose="020B0502040204020203" pitchFamily="34" charset="0"/>
              </a:rPr>
              <a:t>USD 8 million</a:t>
            </a:r>
          </a:p>
        </p:txBody>
      </p:sp>
      <p:sp>
        <p:nvSpPr>
          <p:cNvPr id="155" name="TextBox 154">
            <a:extLst>
              <a:ext uri="{FF2B5EF4-FFF2-40B4-BE49-F238E27FC236}">
                <a16:creationId xmlns:a16="http://schemas.microsoft.com/office/drawing/2014/main" id="{7DDC6EF0-A1D0-4EB7-9E59-607C0C858874}"/>
              </a:ext>
            </a:extLst>
          </p:cNvPr>
          <p:cNvSpPr txBox="1"/>
          <p:nvPr/>
        </p:nvSpPr>
        <p:spPr>
          <a:xfrm>
            <a:off x="3445722" y="4598942"/>
            <a:ext cx="2665317" cy="646331"/>
          </a:xfrm>
          <a:prstGeom prst="rect">
            <a:avLst/>
          </a:prstGeom>
          <a:noFill/>
        </p:spPr>
        <p:txBody>
          <a:bodyPr wrap="square" rtlCol="0">
            <a:spAutoFit/>
          </a:bodyPr>
          <a:lstStyle/>
          <a:p>
            <a:r>
              <a:rPr lang="en-US" dirty="0">
                <a:solidFill>
                  <a:schemeClr val="bg2">
                    <a:lumMod val="50000"/>
                  </a:schemeClr>
                </a:solidFill>
                <a:latin typeface="Segoe UI" panose="020B0502040204020203" pitchFamily="34" charset="0"/>
                <a:ea typeface="Calibri Light" charset="0"/>
                <a:cs typeface="Segoe UI" panose="020B0502040204020203" pitchFamily="34" charset="0"/>
              </a:rPr>
              <a:t>Global Environment Facility Grant</a:t>
            </a:r>
          </a:p>
        </p:txBody>
      </p:sp>
      <p:sp>
        <p:nvSpPr>
          <p:cNvPr id="156" name="TextBox 155">
            <a:extLst>
              <a:ext uri="{FF2B5EF4-FFF2-40B4-BE49-F238E27FC236}">
                <a16:creationId xmlns:a16="http://schemas.microsoft.com/office/drawing/2014/main" id="{0E65B02F-BC8E-45AD-88AB-5218AEA50489}"/>
              </a:ext>
            </a:extLst>
          </p:cNvPr>
          <p:cNvSpPr txBox="1"/>
          <p:nvPr/>
        </p:nvSpPr>
        <p:spPr>
          <a:xfrm>
            <a:off x="3445722" y="5405527"/>
            <a:ext cx="2665317" cy="369332"/>
          </a:xfrm>
          <a:prstGeom prst="rect">
            <a:avLst/>
          </a:prstGeom>
          <a:noFill/>
        </p:spPr>
        <p:txBody>
          <a:bodyPr wrap="square" rtlCol="0">
            <a:spAutoFit/>
          </a:bodyPr>
          <a:lstStyle/>
          <a:p>
            <a:r>
              <a:rPr lang="en-US" dirty="0">
                <a:solidFill>
                  <a:schemeClr val="bg2">
                    <a:lumMod val="50000"/>
                  </a:schemeClr>
                </a:solidFill>
                <a:latin typeface="Segoe UI" panose="020B0502040204020203" pitchFamily="34" charset="0"/>
                <a:ea typeface="Calibri Light" charset="0"/>
                <a:cs typeface="Segoe UI" panose="020B0502040204020203" pitchFamily="34" charset="0"/>
              </a:rPr>
              <a:t>Ongoing</a:t>
            </a:r>
          </a:p>
        </p:txBody>
      </p:sp>
      <p:grpSp>
        <p:nvGrpSpPr>
          <p:cNvPr id="172" name="Group 171">
            <a:extLst>
              <a:ext uri="{FF2B5EF4-FFF2-40B4-BE49-F238E27FC236}">
                <a16:creationId xmlns:a16="http://schemas.microsoft.com/office/drawing/2014/main" id="{BE4A21AD-A3FE-4A37-AF6E-FD3ABDB995A5}"/>
              </a:ext>
            </a:extLst>
          </p:cNvPr>
          <p:cNvGrpSpPr/>
          <p:nvPr/>
        </p:nvGrpSpPr>
        <p:grpSpPr>
          <a:xfrm>
            <a:off x="5845542" y="1862750"/>
            <a:ext cx="363603" cy="399432"/>
            <a:chOff x="4776788" y="2243138"/>
            <a:chExt cx="434976" cy="477838"/>
          </a:xfrm>
          <a:solidFill>
            <a:schemeClr val="tx2"/>
          </a:solidFill>
        </p:grpSpPr>
        <p:sp>
          <p:nvSpPr>
            <p:cNvPr id="173" name="Freeform 17">
              <a:extLst>
                <a:ext uri="{FF2B5EF4-FFF2-40B4-BE49-F238E27FC236}">
                  <a16:creationId xmlns:a16="http://schemas.microsoft.com/office/drawing/2014/main" id="{0EEA583A-3105-4EC8-85BD-EECE140D04C2}"/>
                </a:ext>
              </a:extLst>
            </p:cNvPr>
            <p:cNvSpPr>
              <a:spLocks noEditPoints="1"/>
            </p:cNvSpPr>
            <p:nvPr/>
          </p:nvSpPr>
          <p:spPr bwMode="auto">
            <a:xfrm>
              <a:off x="4848226" y="2316163"/>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74" name="Freeform 18">
              <a:extLst>
                <a:ext uri="{FF2B5EF4-FFF2-40B4-BE49-F238E27FC236}">
                  <a16:creationId xmlns:a16="http://schemas.microsoft.com/office/drawing/2014/main" id="{E4CE21CC-95AF-4EA2-99F5-652F289C9EAD}"/>
                </a:ext>
              </a:extLst>
            </p:cNvPr>
            <p:cNvSpPr>
              <a:spLocks/>
            </p:cNvSpPr>
            <p:nvPr/>
          </p:nvSpPr>
          <p:spPr bwMode="auto">
            <a:xfrm>
              <a:off x="4984751" y="224313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75" name="Freeform 19">
              <a:extLst>
                <a:ext uri="{FF2B5EF4-FFF2-40B4-BE49-F238E27FC236}">
                  <a16:creationId xmlns:a16="http://schemas.microsoft.com/office/drawing/2014/main" id="{A77D4A8F-004A-42CD-8A08-2DB65420457A}"/>
                </a:ext>
              </a:extLst>
            </p:cNvPr>
            <p:cNvSpPr>
              <a:spLocks/>
            </p:cNvSpPr>
            <p:nvPr/>
          </p:nvSpPr>
          <p:spPr bwMode="auto">
            <a:xfrm>
              <a:off x="4881563" y="2271713"/>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76" name="Freeform 20">
              <a:extLst>
                <a:ext uri="{FF2B5EF4-FFF2-40B4-BE49-F238E27FC236}">
                  <a16:creationId xmlns:a16="http://schemas.microsoft.com/office/drawing/2014/main" id="{33C5D7E9-03B7-4D7C-860D-8D0B77431AD9}"/>
                </a:ext>
              </a:extLst>
            </p:cNvPr>
            <p:cNvSpPr>
              <a:spLocks/>
            </p:cNvSpPr>
            <p:nvPr/>
          </p:nvSpPr>
          <p:spPr bwMode="auto">
            <a:xfrm>
              <a:off x="4805363" y="234632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77" name="Freeform 21">
              <a:extLst>
                <a:ext uri="{FF2B5EF4-FFF2-40B4-BE49-F238E27FC236}">
                  <a16:creationId xmlns:a16="http://schemas.microsoft.com/office/drawing/2014/main" id="{3D0E6264-E324-4A25-A79C-1C28A7C3F269}"/>
                </a:ext>
              </a:extLst>
            </p:cNvPr>
            <p:cNvSpPr>
              <a:spLocks/>
            </p:cNvSpPr>
            <p:nvPr/>
          </p:nvSpPr>
          <p:spPr bwMode="auto">
            <a:xfrm>
              <a:off x="4776788" y="244951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78" name="Freeform 22">
              <a:extLst>
                <a:ext uri="{FF2B5EF4-FFF2-40B4-BE49-F238E27FC236}">
                  <a16:creationId xmlns:a16="http://schemas.microsoft.com/office/drawing/2014/main" id="{1CB136D5-3AF8-4951-9B4F-A1B0E6C62901}"/>
                </a:ext>
              </a:extLst>
            </p:cNvPr>
            <p:cNvSpPr>
              <a:spLocks/>
            </p:cNvSpPr>
            <p:nvPr/>
          </p:nvSpPr>
          <p:spPr bwMode="auto">
            <a:xfrm>
              <a:off x="4805363" y="254000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79" name="Freeform 23">
              <a:extLst>
                <a:ext uri="{FF2B5EF4-FFF2-40B4-BE49-F238E27FC236}">
                  <a16:creationId xmlns:a16="http://schemas.microsoft.com/office/drawing/2014/main" id="{6561F3C5-8959-481A-B6F5-87199122309F}"/>
                </a:ext>
              </a:extLst>
            </p:cNvPr>
            <p:cNvSpPr>
              <a:spLocks/>
            </p:cNvSpPr>
            <p:nvPr/>
          </p:nvSpPr>
          <p:spPr bwMode="auto">
            <a:xfrm>
              <a:off x="5141913" y="254000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80" name="Freeform 24">
              <a:extLst>
                <a:ext uri="{FF2B5EF4-FFF2-40B4-BE49-F238E27FC236}">
                  <a16:creationId xmlns:a16="http://schemas.microsoft.com/office/drawing/2014/main" id="{B5D8ACEA-6A54-4364-BF67-8FB948803831}"/>
                </a:ext>
              </a:extLst>
            </p:cNvPr>
            <p:cNvSpPr>
              <a:spLocks/>
            </p:cNvSpPr>
            <p:nvPr/>
          </p:nvSpPr>
          <p:spPr bwMode="auto">
            <a:xfrm>
              <a:off x="5165726" y="244951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81" name="Freeform 25">
              <a:extLst>
                <a:ext uri="{FF2B5EF4-FFF2-40B4-BE49-F238E27FC236}">
                  <a16:creationId xmlns:a16="http://schemas.microsoft.com/office/drawing/2014/main" id="{9626AE0B-8723-483E-A95A-60F07C545DD5}"/>
                </a:ext>
              </a:extLst>
            </p:cNvPr>
            <p:cNvSpPr>
              <a:spLocks/>
            </p:cNvSpPr>
            <p:nvPr/>
          </p:nvSpPr>
          <p:spPr bwMode="auto">
            <a:xfrm>
              <a:off x="5141913" y="234632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82" name="Freeform 26">
              <a:extLst>
                <a:ext uri="{FF2B5EF4-FFF2-40B4-BE49-F238E27FC236}">
                  <a16:creationId xmlns:a16="http://schemas.microsoft.com/office/drawing/2014/main" id="{28E9A9A2-87F0-4057-A787-D5666B1A5E62}"/>
                </a:ext>
              </a:extLst>
            </p:cNvPr>
            <p:cNvSpPr>
              <a:spLocks/>
            </p:cNvSpPr>
            <p:nvPr/>
          </p:nvSpPr>
          <p:spPr bwMode="auto">
            <a:xfrm>
              <a:off x="5075238" y="227171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83" name="Freeform 27">
              <a:extLst>
                <a:ext uri="{FF2B5EF4-FFF2-40B4-BE49-F238E27FC236}">
                  <a16:creationId xmlns:a16="http://schemas.microsoft.com/office/drawing/2014/main" id="{C8346836-A9BB-469A-AB56-9F75BBB2F060}"/>
                </a:ext>
              </a:extLst>
            </p:cNvPr>
            <p:cNvSpPr>
              <a:spLocks/>
            </p:cNvSpPr>
            <p:nvPr/>
          </p:nvSpPr>
          <p:spPr bwMode="auto">
            <a:xfrm>
              <a:off x="4972051" y="2382838"/>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84" name="Freeform 28">
              <a:extLst>
                <a:ext uri="{FF2B5EF4-FFF2-40B4-BE49-F238E27FC236}">
                  <a16:creationId xmlns:a16="http://schemas.microsoft.com/office/drawing/2014/main" id="{512B633E-BAEB-47CA-8A1B-85D9E4B5D0FF}"/>
                </a:ext>
              </a:extLst>
            </p:cNvPr>
            <p:cNvSpPr>
              <a:spLocks/>
            </p:cNvSpPr>
            <p:nvPr/>
          </p:nvSpPr>
          <p:spPr bwMode="auto">
            <a:xfrm>
              <a:off x="4970463" y="2543175"/>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grpSp>
        <p:nvGrpSpPr>
          <p:cNvPr id="188" name="Group 187">
            <a:extLst>
              <a:ext uri="{FF2B5EF4-FFF2-40B4-BE49-F238E27FC236}">
                <a16:creationId xmlns:a16="http://schemas.microsoft.com/office/drawing/2014/main" id="{7BA3395B-6AD0-41EE-A402-A5794DDD3413}"/>
              </a:ext>
            </a:extLst>
          </p:cNvPr>
          <p:cNvGrpSpPr/>
          <p:nvPr/>
        </p:nvGrpSpPr>
        <p:grpSpPr>
          <a:xfrm>
            <a:off x="6393361" y="2638267"/>
            <a:ext cx="409964" cy="336902"/>
            <a:chOff x="7000875" y="2609851"/>
            <a:chExt cx="481013" cy="395288"/>
          </a:xfrm>
          <a:solidFill>
            <a:schemeClr val="tx2"/>
          </a:solidFill>
        </p:grpSpPr>
        <p:sp>
          <p:nvSpPr>
            <p:cNvPr id="189" name="Freeform 39">
              <a:extLst>
                <a:ext uri="{FF2B5EF4-FFF2-40B4-BE49-F238E27FC236}">
                  <a16:creationId xmlns:a16="http://schemas.microsoft.com/office/drawing/2014/main" id="{E8CBE2CE-83A9-4767-91FF-C62F9B8DA0BB}"/>
                </a:ext>
              </a:extLst>
            </p:cNvPr>
            <p:cNvSpPr>
              <a:spLocks/>
            </p:cNvSpPr>
            <p:nvPr/>
          </p:nvSpPr>
          <p:spPr bwMode="auto">
            <a:xfrm>
              <a:off x="7000875" y="2638426"/>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90" name="Freeform 40">
              <a:extLst>
                <a:ext uri="{FF2B5EF4-FFF2-40B4-BE49-F238E27FC236}">
                  <a16:creationId xmlns:a16="http://schemas.microsoft.com/office/drawing/2014/main" id="{3074E2A3-44E0-4F32-AD1F-AA065B0A7B36}"/>
                </a:ext>
              </a:extLst>
            </p:cNvPr>
            <p:cNvSpPr>
              <a:spLocks noEditPoints="1"/>
            </p:cNvSpPr>
            <p:nvPr/>
          </p:nvSpPr>
          <p:spPr bwMode="auto">
            <a:xfrm>
              <a:off x="7332663" y="2609851"/>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grpSp>
        <p:nvGrpSpPr>
          <p:cNvPr id="191" name="Group 190">
            <a:extLst>
              <a:ext uri="{FF2B5EF4-FFF2-40B4-BE49-F238E27FC236}">
                <a16:creationId xmlns:a16="http://schemas.microsoft.com/office/drawing/2014/main" id="{2C0F0B0D-1711-4EC6-A724-54B45A8D9E54}"/>
              </a:ext>
            </a:extLst>
          </p:cNvPr>
          <p:cNvGrpSpPr/>
          <p:nvPr/>
        </p:nvGrpSpPr>
        <p:grpSpPr>
          <a:xfrm>
            <a:off x="5349407" y="3991452"/>
            <a:ext cx="368137" cy="353484"/>
            <a:chOff x="4616450" y="4732338"/>
            <a:chExt cx="638175" cy="612774"/>
          </a:xfrm>
          <a:solidFill>
            <a:schemeClr val="tx2"/>
          </a:solidFill>
        </p:grpSpPr>
        <p:sp>
          <p:nvSpPr>
            <p:cNvPr id="192" name="Freeform 50">
              <a:extLst>
                <a:ext uri="{FF2B5EF4-FFF2-40B4-BE49-F238E27FC236}">
                  <a16:creationId xmlns:a16="http://schemas.microsoft.com/office/drawing/2014/main" id="{2B6AE9CD-DC5C-46E8-99D3-A43DD13367C4}"/>
                </a:ext>
              </a:extLst>
            </p:cNvPr>
            <p:cNvSpPr>
              <a:spLocks noEditPoints="1"/>
            </p:cNvSpPr>
            <p:nvPr/>
          </p:nvSpPr>
          <p:spPr bwMode="auto">
            <a:xfrm>
              <a:off x="4616450" y="4883150"/>
              <a:ext cx="638175" cy="461962"/>
            </a:xfrm>
            <a:custGeom>
              <a:avLst/>
              <a:gdLst>
                <a:gd name="T0" fmla="*/ 1731 w 3614"/>
                <a:gd name="T1" fmla="*/ 469 h 2623"/>
                <a:gd name="T2" fmla="*/ 1630 w 3614"/>
                <a:gd name="T3" fmla="*/ 601 h 2623"/>
                <a:gd name="T4" fmla="*/ 1456 w 3614"/>
                <a:gd name="T5" fmla="*/ 738 h 2623"/>
                <a:gd name="T6" fmla="*/ 1390 w 3614"/>
                <a:gd name="T7" fmla="*/ 965 h 2623"/>
                <a:gd name="T8" fmla="*/ 1454 w 3614"/>
                <a:gd name="T9" fmla="*/ 1181 h 2623"/>
                <a:gd name="T10" fmla="*/ 1614 w 3614"/>
                <a:gd name="T11" fmla="*/ 1306 h 2623"/>
                <a:gd name="T12" fmla="*/ 1862 w 3614"/>
                <a:gd name="T13" fmla="*/ 1379 h 2623"/>
                <a:gd name="T14" fmla="*/ 2016 w 3614"/>
                <a:gd name="T15" fmla="*/ 1451 h 2623"/>
                <a:gd name="T16" fmla="*/ 2079 w 3614"/>
                <a:gd name="T17" fmla="*/ 1577 h 2623"/>
                <a:gd name="T18" fmla="*/ 2044 w 3614"/>
                <a:gd name="T19" fmla="*/ 1747 h 2623"/>
                <a:gd name="T20" fmla="*/ 1909 w 3614"/>
                <a:gd name="T21" fmla="*/ 1846 h 2623"/>
                <a:gd name="T22" fmla="*/ 1763 w 3614"/>
                <a:gd name="T23" fmla="*/ 1848 h 2623"/>
                <a:gd name="T24" fmla="*/ 1626 w 3614"/>
                <a:gd name="T25" fmla="*/ 1760 h 2623"/>
                <a:gd name="T26" fmla="*/ 1568 w 3614"/>
                <a:gd name="T27" fmla="*/ 1627 h 2623"/>
                <a:gd name="T28" fmla="*/ 1483 w 3614"/>
                <a:gd name="T29" fmla="*/ 1587 h 2623"/>
                <a:gd name="T30" fmla="*/ 1376 w 3614"/>
                <a:gd name="T31" fmla="*/ 1648 h 2623"/>
                <a:gd name="T32" fmla="*/ 1411 w 3614"/>
                <a:gd name="T33" fmla="*/ 1802 h 2623"/>
                <a:gd name="T34" fmla="*/ 1538 w 3614"/>
                <a:gd name="T35" fmla="*/ 1950 h 2623"/>
                <a:gd name="T36" fmla="*/ 1720 w 3614"/>
                <a:gd name="T37" fmla="*/ 2071 h 2623"/>
                <a:gd name="T38" fmla="*/ 1780 w 3614"/>
                <a:gd name="T39" fmla="*/ 2149 h 2623"/>
                <a:gd name="T40" fmla="*/ 1903 w 3614"/>
                <a:gd name="T41" fmla="*/ 2128 h 2623"/>
                <a:gd name="T42" fmla="*/ 1975 w 3614"/>
                <a:gd name="T43" fmla="*/ 2011 h 2623"/>
                <a:gd name="T44" fmla="*/ 2170 w 3614"/>
                <a:gd name="T45" fmla="*/ 1896 h 2623"/>
                <a:gd name="T46" fmla="*/ 2275 w 3614"/>
                <a:gd name="T47" fmla="*/ 1695 h 2623"/>
                <a:gd name="T48" fmla="*/ 2256 w 3614"/>
                <a:gd name="T49" fmla="*/ 1446 h 2623"/>
                <a:gd name="T50" fmla="*/ 2150 w 3614"/>
                <a:gd name="T51" fmla="*/ 1301 h 2623"/>
                <a:gd name="T52" fmla="*/ 1968 w 3614"/>
                <a:gd name="T53" fmla="*/ 1212 h 2623"/>
                <a:gd name="T54" fmla="*/ 1778 w 3614"/>
                <a:gd name="T55" fmla="*/ 1169 h 2623"/>
                <a:gd name="T56" fmla="*/ 1631 w 3614"/>
                <a:gd name="T57" fmla="*/ 1083 h 2623"/>
                <a:gd name="T58" fmla="*/ 1588 w 3614"/>
                <a:gd name="T59" fmla="*/ 953 h 2623"/>
                <a:gd name="T60" fmla="*/ 1639 w 3614"/>
                <a:gd name="T61" fmla="*/ 816 h 2623"/>
                <a:gd name="T62" fmla="*/ 1786 w 3614"/>
                <a:gd name="T63" fmla="*/ 743 h 2623"/>
                <a:gd name="T64" fmla="*/ 1944 w 3614"/>
                <a:gd name="T65" fmla="*/ 772 h 2623"/>
                <a:gd name="T66" fmla="*/ 2030 w 3614"/>
                <a:gd name="T67" fmla="*/ 884 h 2623"/>
                <a:gd name="T68" fmla="*/ 2101 w 3614"/>
                <a:gd name="T69" fmla="*/ 939 h 2623"/>
                <a:gd name="T70" fmla="*/ 2215 w 3614"/>
                <a:gd name="T71" fmla="*/ 901 h 2623"/>
                <a:gd name="T72" fmla="*/ 2212 w 3614"/>
                <a:gd name="T73" fmla="*/ 786 h 2623"/>
                <a:gd name="T74" fmla="*/ 2083 w 3614"/>
                <a:gd name="T75" fmla="*/ 638 h 2623"/>
                <a:gd name="T76" fmla="*/ 1927 w 3614"/>
                <a:gd name="T77" fmla="*/ 509 h 2623"/>
                <a:gd name="T78" fmla="*/ 1867 w 3614"/>
                <a:gd name="T79" fmla="*/ 431 h 2623"/>
                <a:gd name="T80" fmla="*/ 2380 w 3614"/>
                <a:gd name="T81" fmla="*/ 59 h 2623"/>
                <a:gd name="T82" fmla="*/ 2801 w 3614"/>
                <a:gd name="T83" fmla="*/ 452 h 2623"/>
                <a:gd name="T84" fmla="*/ 3171 w 3614"/>
                <a:gd name="T85" fmla="*/ 952 h 2623"/>
                <a:gd name="T86" fmla="*/ 3455 w 3614"/>
                <a:gd name="T87" fmla="*/ 1490 h 2623"/>
                <a:gd name="T88" fmla="*/ 3589 w 3614"/>
                <a:gd name="T89" fmla="*/ 1965 h 2623"/>
                <a:gd name="T90" fmla="*/ 3611 w 3614"/>
                <a:gd name="T91" fmla="*/ 2335 h 2623"/>
                <a:gd name="T92" fmla="*/ 3517 w 3614"/>
                <a:gd name="T93" fmla="*/ 2525 h 2623"/>
                <a:gd name="T94" fmla="*/ 3326 w 3614"/>
                <a:gd name="T95" fmla="*/ 2619 h 2623"/>
                <a:gd name="T96" fmla="*/ 204 w 3614"/>
                <a:gd name="T97" fmla="*/ 2596 h 2623"/>
                <a:gd name="T98" fmla="*/ 45 w 3614"/>
                <a:gd name="T99" fmla="*/ 2458 h 2623"/>
                <a:gd name="T100" fmla="*/ 1 w 3614"/>
                <a:gd name="T101" fmla="*/ 2215 h 2623"/>
                <a:gd name="T102" fmla="*/ 61 w 3614"/>
                <a:gd name="T103" fmla="*/ 1780 h 2623"/>
                <a:gd name="T104" fmla="*/ 261 w 3614"/>
                <a:gd name="T105" fmla="*/ 1275 h 2623"/>
                <a:gd name="T106" fmla="*/ 583 w 3614"/>
                <a:gd name="T107" fmla="*/ 744 h 2623"/>
                <a:gd name="T108" fmla="*/ 977 w 3614"/>
                <a:gd name="T109" fmla="*/ 279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14" h="2623">
                  <a:moveTo>
                    <a:pt x="1801" y="428"/>
                  </a:moveTo>
                  <a:lnTo>
                    <a:pt x="1780" y="431"/>
                  </a:lnTo>
                  <a:lnTo>
                    <a:pt x="1761" y="439"/>
                  </a:lnTo>
                  <a:lnTo>
                    <a:pt x="1744" y="452"/>
                  </a:lnTo>
                  <a:lnTo>
                    <a:pt x="1731" y="469"/>
                  </a:lnTo>
                  <a:lnTo>
                    <a:pt x="1723" y="487"/>
                  </a:lnTo>
                  <a:lnTo>
                    <a:pt x="1720" y="509"/>
                  </a:lnTo>
                  <a:lnTo>
                    <a:pt x="1720" y="576"/>
                  </a:lnTo>
                  <a:lnTo>
                    <a:pt x="1674" y="587"/>
                  </a:lnTo>
                  <a:lnTo>
                    <a:pt x="1630" y="601"/>
                  </a:lnTo>
                  <a:lnTo>
                    <a:pt x="1590" y="619"/>
                  </a:lnTo>
                  <a:lnTo>
                    <a:pt x="1552" y="641"/>
                  </a:lnTo>
                  <a:lnTo>
                    <a:pt x="1520" y="666"/>
                  </a:lnTo>
                  <a:lnTo>
                    <a:pt x="1486" y="700"/>
                  </a:lnTo>
                  <a:lnTo>
                    <a:pt x="1456" y="738"/>
                  </a:lnTo>
                  <a:lnTo>
                    <a:pt x="1433" y="777"/>
                  </a:lnTo>
                  <a:lnTo>
                    <a:pt x="1413" y="820"/>
                  </a:lnTo>
                  <a:lnTo>
                    <a:pt x="1400" y="866"/>
                  </a:lnTo>
                  <a:lnTo>
                    <a:pt x="1392" y="915"/>
                  </a:lnTo>
                  <a:lnTo>
                    <a:pt x="1390" y="965"/>
                  </a:lnTo>
                  <a:lnTo>
                    <a:pt x="1392" y="1016"/>
                  </a:lnTo>
                  <a:lnTo>
                    <a:pt x="1401" y="1063"/>
                  </a:lnTo>
                  <a:lnTo>
                    <a:pt x="1414" y="1108"/>
                  </a:lnTo>
                  <a:lnTo>
                    <a:pt x="1434" y="1151"/>
                  </a:lnTo>
                  <a:lnTo>
                    <a:pt x="1454" y="1181"/>
                  </a:lnTo>
                  <a:lnTo>
                    <a:pt x="1477" y="1210"/>
                  </a:lnTo>
                  <a:lnTo>
                    <a:pt x="1502" y="1236"/>
                  </a:lnTo>
                  <a:lnTo>
                    <a:pt x="1531" y="1259"/>
                  </a:lnTo>
                  <a:lnTo>
                    <a:pt x="1562" y="1279"/>
                  </a:lnTo>
                  <a:lnTo>
                    <a:pt x="1614" y="1306"/>
                  </a:lnTo>
                  <a:lnTo>
                    <a:pt x="1666" y="1325"/>
                  </a:lnTo>
                  <a:lnTo>
                    <a:pt x="1719" y="1343"/>
                  </a:lnTo>
                  <a:lnTo>
                    <a:pt x="1773" y="1357"/>
                  </a:lnTo>
                  <a:lnTo>
                    <a:pt x="1829" y="1370"/>
                  </a:lnTo>
                  <a:lnTo>
                    <a:pt x="1862" y="1379"/>
                  </a:lnTo>
                  <a:lnTo>
                    <a:pt x="1896" y="1388"/>
                  </a:lnTo>
                  <a:lnTo>
                    <a:pt x="1929" y="1400"/>
                  </a:lnTo>
                  <a:lnTo>
                    <a:pt x="1960" y="1414"/>
                  </a:lnTo>
                  <a:lnTo>
                    <a:pt x="1990" y="1431"/>
                  </a:lnTo>
                  <a:lnTo>
                    <a:pt x="2016" y="1451"/>
                  </a:lnTo>
                  <a:lnTo>
                    <a:pt x="2040" y="1475"/>
                  </a:lnTo>
                  <a:lnTo>
                    <a:pt x="2055" y="1496"/>
                  </a:lnTo>
                  <a:lnTo>
                    <a:pt x="2066" y="1520"/>
                  </a:lnTo>
                  <a:lnTo>
                    <a:pt x="2074" y="1547"/>
                  </a:lnTo>
                  <a:lnTo>
                    <a:pt x="2079" y="1577"/>
                  </a:lnTo>
                  <a:lnTo>
                    <a:pt x="2081" y="1609"/>
                  </a:lnTo>
                  <a:lnTo>
                    <a:pt x="2079" y="1647"/>
                  </a:lnTo>
                  <a:lnTo>
                    <a:pt x="2071" y="1683"/>
                  </a:lnTo>
                  <a:lnTo>
                    <a:pt x="2060" y="1716"/>
                  </a:lnTo>
                  <a:lnTo>
                    <a:pt x="2044" y="1747"/>
                  </a:lnTo>
                  <a:lnTo>
                    <a:pt x="2023" y="1775"/>
                  </a:lnTo>
                  <a:lnTo>
                    <a:pt x="1999" y="1799"/>
                  </a:lnTo>
                  <a:lnTo>
                    <a:pt x="1971" y="1818"/>
                  </a:lnTo>
                  <a:lnTo>
                    <a:pt x="1941" y="1834"/>
                  </a:lnTo>
                  <a:lnTo>
                    <a:pt x="1909" y="1846"/>
                  </a:lnTo>
                  <a:lnTo>
                    <a:pt x="1874" y="1854"/>
                  </a:lnTo>
                  <a:lnTo>
                    <a:pt x="1853" y="1856"/>
                  </a:lnTo>
                  <a:lnTo>
                    <a:pt x="1832" y="1857"/>
                  </a:lnTo>
                  <a:lnTo>
                    <a:pt x="1797" y="1855"/>
                  </a:lnTo>
                  <a:lnTo>
                    <a:pt x="1763" y="1848"/>
                  </a:lnTo>
                  <a:lnTo>
                    <a:pt x="1731" y="1838"/>
                  </a:lnTo>
                  <a:lnTo>
                    <a:pt x="1700" y="1824"/>
                  </a:lnTo>
                  <a:lnTo>
                    <a:pt x="1673" y="1806"/>
                  </a:lnTo>
                  <a:lnTo>
                    <a:pt x="1648" y="1784"/>
                  </a:lnTo>
                  <a:lnTo>
                    <a:pt x="1626" y="1760"/>
                  </a:lnTo>
                  <a:lnTo>
                    <a:pt x="1611" y="1738"/>
                  </a:lnTo>
                  <a:lnTo>
                    <a:pt x="1597" y="1712"/>
                  </a:lnTo>
                  <a:lnTo>
                    <a:pt x="1586" y="1682"/>
                  </a:lnTo>
                  <a:lnTo>
                    <a:pt x="1575" y="1647"/>
                  </a:lnTo>
                  <a:lnTo>
                    <a:pt x="1568" y="1627"/>
                  </a:lnTo>
                  <a:lnTo>
                    <a:pt x="1557" y="1612"/>
                  </a:lnTo>
                  <a:lnTo>
                    <a:pt x="1541" y="1599"/>
                  </a:lnTo>
                  <a:lnTo>
                    <a:pt x="1524" y="1590"/>
                  </a:lnTo>
                  <a:lnTo>
                    <a:pt x="1504" y="1586"/>
                  </a:lnTo>
                  <a:lnTo>
                    <a:pt x="1483" y="1587"/>
                  </a:lnTo>
                  <a:lnTo>
                    <a:pt x="1438" y="1594"/>
                  </a:lnTo>
                  <a:lnTo>
                    <a:pt x="1418" y="1601"/>
                  </a:lnTo>
                  <a:lnTo>
                    <a:pt x="1399" y="1613"/>
                  </a:lnTo>
                  <a:lnTo>
                    <a:pt x="1386" y="1630"/>
                  </a:lnTo>
                  <a:lnTo>
                    <a:pt x="1376" y="1648"/>
                  </a:lnTo>
                  <a:lnTo>
                    <a:pt x="1372" y="1669"/>
                  </a:lnTo>
                  <a:lnTo>
                    <a:pt x="1373" y="1691"/>
                  </a:lnTo>
                  <a:lnTo>
                    <a:pt x="1384" y="1731"/>
                  </a:lnTo>
                  <a:lnTo>
                    <a:pt x="1396" y="1767"/>
                  </a:lnTo>
                  <a:lnTo>
                    <a:pt x="1411" y="1802"/>
                  </a:lnTo>
                  <a:lnTo>
                    <a:pt x="1430" y="1834"/>
                  </a:lnTo>
                  <a:lnTo>
                    <a:pt x="1454" y="1869"/>
                  </a:lnTo>
                  <a:lnTo>
                    <a:pt x="1480" y="1900"/>
                  </a:lnTo>
                  <a:lnTo>
                    <a:pt x="1509" y="1927"/>
                  </a:lnTo>
                  <a:lnTo>
                    <a:pt x="1538" y="1950"/>
                  </a:lnTo>
                  <a:lnTo>
                    <a:pt x="1570" y="1969"/>
                  </a:lnTo>
                  <a:lnTo>
                    <a:pt x="1617" y="1990"/>
                  </a:lnTo>
                  <a:lnTo>
                    <a:pt x="1668" y="2007"/>
                  </a:lnTo>
                  <a:lnTo>
                    <a:pt x="1720" y="2019"/>
                  </a:lnTo>
                  <a:lnTo>
                    <a:pt x="1720" y="2071"/>
                  </a:lnTo>
                  <a:lnTo>
                    <a:pt x="1723" y="2093"/>
                  </a:lnTo>
                  <a:lnTo>
                    <a:pt x="1731" y="2112"/>
                  </a:lnTo>
                  <a:lnTo>
                    <a:pt x="1744" y="2128"/>
                  </a:lnTo>
                  <a:lnTo>
                    <a:pt x="1761" y="2141"/>
                  </a:lnTo>
                  <a:lnTo>
                    <a:pt x="1780" y="2149"/>
                  </a:lnTo>
                  <a:lnTo>
                    <a:pt x="1801" y="2152"/>
                  </a:lnTo>
                  <a:lnTo>
                    <a:pt x="1846" y="2152"/>
                  </a:lnTo>
                  <a:lnTo>
                    <a:pt x="1867" y="2149"/>
                  </a:lnTo>
                  <a:lnTo>
                    <a:pt x="1887" y="2141"/>
                  </a:lnTo>
                  <a:lnTo>
                    <a:pt x="1903" y="2128"/>
                  </a:lnTo>
                  <a:lnTo>
                    <a:pt x="1915" y="2112"/>
                  </a:lnTo>
                  <a:lnTo>
                    <a:pt x="1924" y="2093"/>
                  </a:lnTo>
                  <a:lnTo>
                    <a:pt x="1927" y="2071"/>
                  </a:lnTo>
                  <a:lnTo>
                    <a:pt x="1927" y="2022"/>
                  </a:lnTo>
                  <a:lnTo>
                    <a:pt x="1975" y="2011"/>
                  </a:lnTo>
                  <a:lnTo>
                    <a:pt x="2020" y="1996"/>
                  </a:lnTo>
                  <a:lnTo>
                    <a:pt x="2061" y="1977"/>
                  </a:lnTo>
                  <a:lnTo>
                    <a:pt x="2101" y="1954"/>
                  </a:lnTo>
                  <a:lnTo>
                    <a:pt x="2137" y="1927"/>
                  </a:lnTo>
                  <a:lnTo>
                    <a:pt x="2170" y="1896"/>
                  </a:lnTo>
                  <a:lnTo>
                    <a:pt x="2200" y="1861"/>
                  </a:lnTo>
                  <a:lnTo>
                    <a:pt x="2226" y="1823"/>
                  </a:lnTo>
                  <a:lnTo>
                    <a:pt x="2246" y="1782"/>
                  </a:lnTo>
                  <a:lnTo>
                    <a:pt x="2263" y="1740"/>
                  </a:lnTo>
                  <a:lnTo>
                    <a:pt x="2275" y="1695"/>
                  </a:lnTo>
                  <a:lnTo>
                    <a:pt x="2282" y="1647"/>
                  </a:lnTo>
                  <a:lnTo>
                    <a:pt x="2284" y="1598"/>
                  </a:lnTo>
                  <a:lnTo>
                    <a:pt x="2280" y="1545"/>
                  </a:lnTo>
                  <a:lnTo>
                    <a:pt x="2272" y="1494"/>
                  </a:lnTo>
                  <a:lnTo>
                    <a:pt x="2256" y="1446"/>
                  </a:lnTo>
                  <a:lnTo>
                    <a:pt x="2241" y="1412"/>
                  </a:lnTo>
                  <a:lnTo>
                    <a:pt x="2222" y="1381"/>
                  </a:lnTo>
                  <a:lnTo>
                    <a:pt x="2201" y="1352"/>
                  </a:lnTo>
                  <a:lnTo>
                    <a:pt x="2177" y="1325"/>
                  </a:lnTo>
                  <a:lnTo>
                    <a:pt x="2150" y="1301"/>
                  </a:lnTo>
                  <a:lnTo>
                    <a:pt x="2119" y="1278"/>
                  </a:lnTo>
                  <a:lnTo>
                    <a:pt x="2085" y="1257"/>
                  </a:lnTo>
                  <a:lnTo>
                    <a:pt x="2047" y="1239"/>
                  </a:lnTo>
                  <a:lnTo>
                    <a:pt x="2009" y="1224"/>
                  </a:lnTo>
                  <a:lnTo>
                    <a:pt x="1968" y="1212"/>
                  </a:lnTo>
                  <a:lnTo>
                    <a:pt x="1926" y="1202"/>
                  </a:lnTo>
                  <a:lnTo>
                    <a:pt x="1885" y="1195"/>
                  </a:lnTo>
                  <a:lnTo>
                    <a:pt x="1848" y="1187"/>
                  </a:lnTo>
                  <a:lnTo>
                    <a:pt x="1813" y="1179"/>
                  </a:lnTo>
                  <a:lnTo>
                    <a:pt x="1778" y="1169"/>
                  </a:lnTo>
                  <a:lnTo>
                    <a:pt x="1744" y="1158"/>
                  </a:lnTo>
                  <a:lnTo>
                    <a:pt x="1713" y="1144"/>
                  </a:lnTo>
                  <a:lnTo>
                    <a:pt x="1683" y="1128"/>
                  </a:lnTo>
                  <a:lnTo>
                    <a:pt x="1656" y="1108"/>
                  </a:lnTo>
                  <a:lnTo>
                    <a:pt x="1631" y="1083"/>
                  </a:lnTo>
                  <a:lnTo>
                    <a:pt x="1616" y="1061"/>
                  </a:lnTo>
                  <a:lnTo>
                    <a:pt x="1604" y="1036"/>
                  </a:lnTo>
                  <a:lnTo>
                    <a:pt x="1595" y="1011"/>
                  </a:lnTo>
                  <a:lnTo>
                    <a:pt x="1590" y="983"/>
                  </a:lnTo>
                  <a:lnTo>
                    <a:pt x="1588" y="953"/>
                  </a:lnTo>
                  <a:lnTo>
                    <a:pt x="1590" y="922"/>
                  </a:lnTo>
                  <a:lnTo>
                    <a:pt x="1596" y="893"/>
                  </a:lnTo>
                  <a:lnTo>
                    <a:pt x="1606" y="865"/>
                  </a:lnTo>
                  <a:lnTo>
                    <a:pt x="1620" y="840"/>
                  </a:lnTo>
                  <a:lnTo>
                    <a:pt x="1639" y="816"/>
                  </a:lnTo>
                  <a:lnTo>
                    <a:pt x="1662" y="794"/>
                  </a:lnTo>
                  <a:lnTo>
                    <a:pt x="1689" y="775"/>
                  </a:lnTo>
                  <a:lnTo>
                    <a:pt x="1719" y="761"/>
                  </a:lnTo>
                  <a:lnTo>
                    <a:pt x="1752" y="750"/>
                  </a:lnTo>
                  <a:lnTo>
                    <a:pt x="1786" y="743"/>
                  </a:lnTo>
                  <a:lnTo>
                    <a:pt x="1822" y="741"/>
                  </a:lnTo>
                  <a:lnTo>
                    <a:pt x="1855" y="742"/>
                  </a:lnTo>
                  <a:lnTo>
                    <a:pt x="1887" y="749"/>
                  </a:lnTo>
                  <a:lnTo>
                    <a:pt x="1916" y="759"/>
                  </a:lnTo>
                  <a:lnTo>
                    <a:pt x="1944" y="772"/>
                  </a:lnTo>
                  <a:lnTo>
                    <a:pt x="1968" y="788"/>
                  </a:lnTo>
                  <a:lnTo>
                    <a:pt x="1990" y="809"/>
                  </a:lnTo>
                  <a:lnTo>
                    <a:pt x="2005" y="830"/>
                  </a:lnTo>
                  <a:lnTo>
                    <a:pt x="2020" y="855"/>
                  </a:lnTo>
                  <a:lnTo>
                    <a:pt x="2030" y="884"/>
                  </a:lnTo>
                  <a:lnTo>
                    <a:pt x="2039" y="901"/>
                  </a:lnTo>
                  <a:lnTo>
                    <a:pt x="2050" y="916"/>
                  </a:lnTo>
                  <a:lnTo>
                    <a:pt x="2066" y="927"/>
                  </a:lnTo>
                  <a:lnTo>
                    <a:pt x="2082" y="934"/>
                  </a:lnTo>
                  <a:lnTo>
                    <a:pt x="2101" y="939"/>
                  </a:lnTo>
                  <a:lnTo>
                    <a:pt x="2119" y="938"/>
                  </a:lnTo>
                  <a:lnTo>
                    <a:pt x="2163" y="932"/>
                  </a:lnTo>
                  <a:lnTo>
                    <a:pt x="2183" y="925"/>
                  </a:lnTo>
                  <a:lnTo>
                    <a:pt x="2200" y="916"/>
                  </a:lnTo>
                  <a:lnTo>
                    <a:pt x="2215" y="901"/>
                  </a:lnTo>
                  <a:lnTo>
                    <a:pt x="2226" y="884"/>
                  </a:lnTo>
                  <a:lnTo>
                    <a:pt x="2231" y="865"/>
                  </a:lnTo>
                  <a:lnTo>
                    <a:pt x="2232" y="844"/>
                  </a:lnTo>
                  <a:lnTo>
                    <a:pt x="2228" y="824"/>
                  </a:lnTo>
                  <a:lnTo>
                    <a:pt x="2212" y="786"/>
                  </a:lnTo>
                  <a:lnTo>
                    <a:pt x="2193" y="751"/>
                  </a:lnTo>
                  <a:lnTo>
                    <a:pt x="2170" y="718"/>
                  </a:lnTo>
                  <a:lnTo>
                    <a:pt x="2143" y="688"/>
                  </a:lnTo>
                  <a:lnTo>
                    <a:pt x="2115" y="661"/>
                  </a:lnTo>
                  <a:lnTo>
                    <a:pt x="2083" y="638"/>
                  </a:lnTo>
                  <a:lnTo>
                    <a:pt x="2048" y="618"/>
                  </a:lnTo>
                  <a:lnTo>
                    <a:pt x="2011" y="600"/>
                  </a:lnTo>
                  <a:lnTo>
                    <a:pt x="1970" y="587"/>
                  </a:lnTo>
                  <a:lnTo>
                    <a:pt x="1927" y="577"/>
                  </a:lnTo>
                  <a:lnTo>
                    <a:pt x="1927" y="509"/>
                  </a:lnTo>
                  <a:lnTo>
                    <a:pt x="1924" y="488"/>
                  </a:lnTo>
                  <a:lnTo>
                    <a:pt x="1916" y="469"/>
                  </a:lnTo>
                  <a:lnTo>
                    <a:pt x="1903" y="452"/>
                  </a:lnTo>
                  <a:lnTo>
                    <a:pt x="1887" y="439"/>
                  </a:lnTo>
                  <a:lnTo>
                    <a:pt x="1867" y="431"/>
                  </a:lnTo>
                  <a:lnTo>
                    <a:pt x="1846" y="428"/>
                  </a:lnTo>
                  <a:lnTo>
                    <a:pt x="1801" y="428"/>
                  </a:lnTo>
                  <a:close/>
                  <a:moveTo>
                    <a:pt x="1321" y="0"/>
                  </a:moveTo>
                  <a:lnTo>
                    <a:pt x="2292" y="0"/>
                  </a:lnTo>
                  <a:lnTo>
                    <a:pt x="2380" y="59"/>
                  </a:lnTo>
                  <a:lnTo>
                    <a:pt x="2467" y="126"/>
                  </a:lnTo>
                  <a:lnTo>
                    <a:pt x="2553" y="199"/>
                  </a:lnTo>
                  <a:lnTo>
                    <a:pt x="2638" y="279"/>
                  </a:lnTo>
                  <a:lnTo>
                    <a:pt x="2720" y="363"/>
                  </a:lnTo>
                  <a:lnTo>
                    <a:pt x="2801" y="452"/>
                  </a:lnTo>
                  <a:lnTo>
                    <a:pt x="2880" y="547"/>
                  </a:lnTo>
                  <a:lnTo>
                    <a:pt x="2957" y="643"/>
                  </a:lnTo>
                  <a:lnTo>
                    <a:pt x="3031" y="744"/>
                  </a:lnTo>
                  <a:lnTo>
                    <a:pt x="3103" y="848"/>
                  </a:lnTo>
                  <a:lnTo>
                    <a:pt x="3171" y="952"/>
                  </a:lnTo>
                  <a:lnTo>
                    <a:pt x="3235" y="1059"/>
                  </a:lnTo>
                  <a:lnTo>
                    <a:pt x="3296" y="1167"/>
                  </a:lnTo>
                  <a:lnTo>
                    <a:pt x="3354" y="1275"/>
                  </a:lnTo>
                  <a:lnTo>
                    <a:pt x="3406" y="1382"/>
                  </a:lnTo>
                  <a:lnTo>
                    <a:pt x="3455" y="1490"/>
                  </a:lnTo>
                  <a:lnTo>
                    <a:pt x="3494" y="1588"/>
                  </a:lnTo>
                  <a:lnTo>
                    <a:pt x="3526" y="1684"/>
                  </a:lnTo>
                  <a:lnTo>
                    <a:pt x="3552" y="1780"/>
                  </a:lnTo>
                  <a:lnTo>
                    <a:pt x="3573" y="1873"/>
                  </a:lnTo>
                  <a:lnTo>
                    <a:pt x="3589" y="1965"/>
                  </a:lnTo>
                  <a:lnTo>
                    <a:pt x="3600" y="2052"/>
                  </a:lnTo>
                  <a:lnTo>
                    <a:pt x="3608" y="2136"/>
                  </a:lnTo>
                  <a:lnTo>
                    <a:pt x="3613" y="2215"/>
                  </a:lnTo>
                  <a:lnTo>
                    <a:pt x="3614" y="2289"/>
                  </a:lnTo>
                  <a:lnTo>
                    <a:pt x="3611" y="2335"/>
                  </a:lnTo>
                  <a:lnTo>
                    <a:pt x="3603" y="2378"/>
                  </a:lnTo>
                  <a:lnTo>
                    <a:pt x="3588" y="2419"/>
                  </a:lnTo>
                  <a:lnTo>
                    <a:pt x="3569" y="2458"/>
                  </a:lnTo>
                  <a:lnTo>
                    <a:pt x="3545" y="2493"/>
                  </a:lnTo>
                  <a:lnTo>
                    <a:pt x="3517" y="2525"/>
                  </a:lnTo>
                  <a:lnTo>
                    <a:pt x="3484" y="2553"/>
                  </a:lnTo>
                  <a:lnTo>
                    <a:pt x="3449" y="2577"/>
                  </a:lnTo>
                  <a:lnTo>
                    <a:pt x="3411" y="2596"/>
                  </a:lnTo>
                  <a:lnTo>
                    <a:pt x="3369" y="2610"/>
                  </a:lnTo>
                  <a:lnTo>
                    <a:pt x="3326" y="2619"/>
                  </a:lnTo>
                  <a:lnTo>
                    <a:pt x="3280" y="2623"/>
                  </a:lnTo>
                  <a:lnTo>
                    <a:pt x="333" y="2623"/>
                  </a:lnTo>
                  <a:lnTo>
                    <a:pt x="288" y="2619"/>
                  </a:lnTo>
                  <a:lnTo>
                    <a:pt x="244" y="2610"/>
                  </a:lnTo>
                  <a:lnTo>
                    <a:pt x="204" y="2596"/>
                  </a:lnTo>
                  <a:lnTo>
                    <a:pt x="164" y="2577"/>
                  </a:lnTo>
                  <a:lnTo>
                    <a:pt x="129" y="2553"/>
                  </a:lnTo>
                  <a:lnTo>
                    <a:pt x="98" y="2525"/>
                  </a:lnTo>
                  <a:lnTo>
                    <a:pt x="69" y="2493"/>
                  </a:lnTo>
                  <a:lnTo>
                    <a:pt x="45" y="2458"/>
                  </a:lnTo>
                  <a:lnTo>
                    <a:pt x="26" y="2419"/>
                  </a:lnTo>
                  <a:lnTo>
                    <a:pt x="12" y="2378"/>
                  </a:lnTo>
                  <a:lnTo>
                    <a:pt x="3" y="2335"/>
                  </a:lnTo>
                  <a:lnTo>
                    <a:pt x="0" y="2289"/>
                  </a:lnTo>
                  <a:lnTo>
                    <a:pt x="1" y="2215"/>
                  </a:lnTo>
                  <a:lnTo>
                    <a:pt x="5" y="2136"/>
                  </a:lnTo>
                  <a:lnTo>
                    <a:pt x="13" y="2052"/>
                  </a:lnTo>
                  <a:lnTo>
                    <a:pt x="25" y="1965"/>
                  </a:lnTo>
                  <a:lnTo>
                    <a:pt x="41" y="1873"/>
                  </a:lnTo>
                  <a:lnTo>
                    <a:pt x="61" y="1780"/>
                  </a:lnTo>
                  <a:lnTo>
                    <a:pt x="88" y="1684"/>
                  </a:lnTo>
                  <a:lnTo>
                    <a:pt x="121" y="1588"/>
                  </a:lnTo>
                  <a:lnTo>
                    <a:pt x="159" y="1490"/>
                  </a:lnTo>
                  <a:lnTo>
                    <a:pt x="208" y="1382"/>
                  </a:lnTo>
                  <a:lnTo>
                    <a:pt x="261" y="1275"/>
                  </a:lnTo>
                  <a:lnTo>
                    <a:pt x="318" y="1167"/>
                  </a:lnTo>
                  <a:lnTo>
                    <a:pt x="379" y="1059"/>
                  </a:lnTo>
                  <a:lnTo>
                    <a:pt x="444" y="952"/>
                  </a:lnTo>
                  <a:lnTo>
                    <a:pt x="512" y="848"/>
                  </a:lnTo>
                  <a:lnTo>
                    <a:pt x="583" y="744"/>
                  </a:lnTo>
                  <a:lnTo>
                    <a:pt x="657" y="643"/>
                  </a:lnTo>
                  <a:lnTo>
                    <a:pt x="733" y="547"/>
                  </a:lnTo>
                  <a:lnTo>
                    <a:pt x="812" y="452"/>
                  </a:lnTo>
                  <a:lnTo>
                    <a:pt x="894" y="363"/>
                  </a:lnTo>
                  <a:lnTo>
                    <a:pt x="977" y="279"/>
                  </a:lnTo>
                  <a:lnTo>
                    <a:pt x="1061" y="199"/>
                  </a:lnTo>
                  <a:lnTo>
                    <a:pt x="1147" y="126"/>
                  </a:lnTo>
                  <a:lnTo>
                    <a:pt x="1233" y="59"/>
                  </a:lnTo>
                  <a:lnTo>
                    <a:pt x="13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93" name="Freeform 51">
              <a:extLst>
                <a:ext uri="{FF2B5EF4-FFF2-40B4-BE49-F238E27FC236}">
                  <a16:creationId xmlns:a16="http://schemas.microsoft.com/office/drawing/2014/main" id="{8502910C-CF39-4978-B3C6-9F74C5259B3B}"/>
                </a:ext>
              </a:extLst>
            </p:cNvPr>
            <p:cNvSpPr>
              <a:spLocks/>
            </p:cNvSpPr>
            <p:nvPr/>
          </p:nvSpPr>
          <p:spPr bwMode="auto">
            <a:xfrm>
              <a:off x="4800600" y="4732338"/>
              <a:ext cx="276225" cy="115887"/>
            </a:xfrm>
            <a:custGeom>
              <a:avLst/>
              <a:gdLst>
                <a:gd name="T0" fmla="*/ 780 w 1563"/>
                <a:gd name="T1" fmla="*/ 0 h 657"/>
                <a:gd name="T2" fmla="*/ 782 w 1563"/>
                <a:gd name="T3" fmla="*/ 0 h 657"/>
                <a:gd name="T4" fmla="*/ 1417 w 1563"/>
                <a:gd name="T5" fmla="*/ 2 h 657"/>
                <a:gd name="T6" fmla="*/ 1448 w 1563"/>
                <a:gd name="T7" fmla="*/ 6 h 657"/>
                <a:gd name="T8" fmla="*/ 1475 w 1563"/>
                <a:gd name="T9" fmla="*/ 15 h 657"/>
                <a:gd name="T10" fmla="*/ 1501 w 1563"/>
                <a:gd name="T11" fmla="*/ 28 h 657"/>
                <a:gd name="T12" fmla="*/ 1521 w 1563"/>
                <a:gd name="T13" fmla="*/ 46 h 657"/>
                <a:gd name="T14" fmla="*/ 1539 w 1563"/>
                <a:gd name="T15" fmla="*/ 67 h 657"/>
                <a:gd name="T16" fmla="*/ 1551 w 1563"/>
                <a:gd name="T17" fmla="*/ 91 h 657"/>
                <a:gd name="T18" fmla="*/ 1560 w 1563"/>
                <a:gd name="T19" fmla="*/ 118 h 657"/>
                <a:gd name="T20" fmla="*/ 1563 w 1563"/>
                <a:gd name="T21" fmla="*/ 145 h 657"/>
                <a:gd name="T22" fmla="*/ 1561 w 1563"/>
                <a:gd name="T23" fmla="*/ 174 h 657"/>
                <a:gd name="T24" fmla="*/ 1552 w 1563"/>
                <a:gd name="T25" fmla="*/ 202 h 657"/>
                <a:gd name="T26" fmla="*/ 1538 w 1563"/>
                <a:gd name="T27" fmla="*/ 229 h 657"/>
                <a:gd name="T28" fmla="*/ 1254 w 1563"/>
                <a:gd name="T29" fmla="*/ 657 h 657"/>
                <a:gd name="T30" fmla="*/ 310 w 1563"/>
                <a:gd name="T31" fmla="*/ 657 h 657"/>
                <a:gd name="T32" fmla="*/ 25 w 1563"/>
                <a:gd name="T33" fmla="*/ 229 h 657"/>
                <a:gd name="T34" fmla="*/ 11 w 1563"/>
                <a:gd name="T35" fmla="*/ 202 h 657"/>
                <a:gd name="T36" fmla="*/ 2 w 1563"/>
                <a:gd name="T37" fmla="*/ 174 h 657"/>
                <a:gd name="T38" fmla="*/ 0 w 1563"/>
                <a:gd name="T39" fmla="*/ 145 h 657"/>
                <a:gd name="T40" fmla="*/ 3 w 1563"/>
                <a:gd name="T41" fmla="*/ 118 h 657"/>
                <a:gd name="T42" fmla="*/ 12 w 1563"/>
                <a:gd name="T43" fmla="*/ 91 h 657"/>
                <a:gd name="T44" fmla="*/ 25 w 1563"/>
                <a:gd name="T45" fmla="*/ 67 h 657"/>
                <a:gd name="T46" fmla="*/ 41 w 1563"/>
                <a:gd name="T47" fmla="*/ 46 h 657"/>
                <a:gd name="T48" fmla="*/ 63 w 1563"/>
                <a:gd name="T49" fmla="*/ 28 h 657"/>
                <a:gd name="T50" fmla="*/ 87 w 1563"/>
                <a:gd name="T51" fmla="*/ 15 h 657"/>
                <a:gd name="T52" fmla="*/ 115 w 1563"/>
                <a:gd name="T53" fmla="*/ 6 h 657"/>
                <a:gd name="T54" fmla="*/ 145 w 1563"/>
                <a:gd name="T55" fmla="*/ 2 h 657"/>
                <a:gd name="T56" fmla="*/ 780 w 1563"/>
                <a:gd name="T57"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3" h="657">
                  <a:moveTo>
                    <a:pt x="780" y="0"/>
                  </a:moveTo>
                  <a:lnTo>
                    <a:pt x="782" y="0"/>
                  </a:lnTo>
                  <a:lnTo>
                    <a:pt x="1417" y="2"/>
                  </a:lnTo>
                  <a:lnTo>
                    <a:pt x="1448" y="6"/>
                  </a:lnTo>
                  <a:lnTo>
                    <a:pt x="1475" y="15"/>
                  </a:lnTo>
                  <a:lnTo>
                    <a:pt x="1501" y="28"/>
                  </a:lnTo>
                  <a:lnTo>
                    <a:pt x="1521" y="46"/>
                  </a:lnTo>
                  <a:lnTo>
                    <a:pt x="1539" y="67"/>
                  </a:lnTo>
                  <a:lnTo>
                    <a:pt x="1551" y="91"/>
                  </a:lnTo>
                  <a:lnTo>
                    <a:pt x="1560" y="118"/>
                  </a:lnTo>
                  <a:lnTo>
                    <a:pt x="1563" y="145"/>
                  </a:lnTo>
                  <a:lnTo>
                    <a:pt x="1561" y="174"/>
                  </a:lnTo>
                  <a:lnTo>
                    <a:pt x="1552" y="202"/>
                  </a:lnTo>
                  <a:lnTo>
                    <a:pt x="1538" y="229"/>
                  </a:lnTo>
                  <a:lnTo>
                    <a:pt x="1254" y="657"/>
                  </a:lnTo>
                  <a:lnTo>
                    <a:pt x="310" y="657"/>
                  </a:lnTo>
                  <a:lnTo>
                    <a:pt x="25" y="229"/>
                  </a:lnTo>
                  <a:lnTo>
                    <a:pt x="11" y="202"/>
                  </a:lnTo>
                  <a:lnTo>
                    <a:pt x="2" y="174"/>
                  </a:lnTo>
                  <a:lnTo>
                    <a:pt x="0" y="145"/>
                  </a:lnTo>
                  <a:lnTo>
                    <a:pt x="3" y="118"/>
                  </a:lnTo>
                  <a:lnTo>
                    <a:pt x="12" y="91"/>
                  </a:lnTo>
                  <a:lnTo>
                    <a:pt x="25" y="67"/>
                  </a:lnTo>
                  <a:lnTo>
                    <a:pt x="41" y="46"/>
                  </a:lnTo>
                  <a:lnTo>
                    <a:pt x="63" y="28"/>
                  </a:lnTo>
                  <a:lnTo>
                    <a:pt x="87" y="15"/>
                  </a:lnTo>
                  <a:lnTo>
                    <a:pt x="115" y="6"/>
                  </a:lnTo>
                  <a:lnTo>
                    <a:pt x="145" y="2"/>
                  </a:lnTo>
                  <a:lnTo>
                    <a:pt x="7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grpSp>
        <p:nvGrpSpPr>
          <p:cNvPr id="194" name="Group 193">
            <a:extLst>
              <a:ext uri="{FF2B5EF4-FFF2-40B4-BE49-F238E27FC236}">
                <a16:creationId xmlns:a16="http://schemas.microsoft.com/office/drawing/2014/main" id="{BC37D4D5-59DB-41D3-82F1-D911A93CADEF}"/>
              </a:ext>
            </a:extLst>
          </p:cNvPr>
          <p:cNvGrpSpPr/>
          <p:nvPr/>
        </p:nvGrpSpPr>
        <p:grpSpPr>
          <a:xfrm>
            <a:off x="5667137" y="4712577"/>
            <a:ext cx="338814" cy="330350"/>
            <a:chOff x="4276725" y="4691063"/>
            <a:chExt cx="347663" cy="349250"/>
          </a:xfrm>
          <a:solidFill>
            <a:schemeClr val="tx2"/>
          </a:solidFill>
        </p:grpSpPr>
        <p:sp>
          <p:nvSpPr>
            <p:cNvPr id="195" name="Freeform 56">
              <a:extLst>
                <a:ext uri="{FF2B5EF4-FFF2-40B4-BE49-F238E27FC236}">
                  <a16:creationId xmlns:a16="http://schemas.microsoft.com/office/drawing/2014/main" id="{F05EF32A-0D84-4792-8178-EA1216C2D95D}"/>
                </a:ext>
              </a:extLst>
            </p:cNvPr>
            <p:cNvSpPr>
              <a:spLocks noEditPoints="1"/>
            </p:cNvSpPr>
            <p:nvPr/>
          </p:nvSpPr>
          <p:spPr bwMode="auto">
            <a:xfrm>
              <a:off x="4340225" y="4691063"/>
              <a:ext cx="284163" cy="161925"/>
            </a:xfrm>
            <a:custGeom>
              <a:avLst/>
              <a:gdLst>
                <a:gd name="T0" fmla="*/ 2252 w 2690"/>
                <a:gd name="T1" fmla="*/ 1266 h 1529"/>
                <a:gd name="T2" fmla="*/ 2362 w 2690"/>
                <a:gd name="T3" fmla="*/ 1202 h 1529"/>
                <a:gd name="T4" fmla="*/ 2182 w 2690"/>
                <a:gd name="T5" fmla="*/ 848 h 1529"/>
                <a:gd name="T6" fmla="*/ 2007 w 2690"/>
                <a:gd name="T7" fmla="*/ 1266 h 1529"/>
                <a:gd name="T8" fmla="*/ 2210 w 2690"/>
                <a:gd name="T9" fmla="*/ 889 h 1529"/>
                <a:gd name="T10" fmla="*/ 1945 w 2690"/>
                <a:gd name="T11" fmla="*/ 591 h 1529"/>
                <a:gd name="T12" fmla="*/ 1661 w 2690"/>
                <a:gd name="T13" fmla="*/ 1266 h 1529"/>
                <a:gd name="T14" fmla="*/ 1986 w 2690"/>
                <a:gd name="T15" fmla="*/ 628 h 1529"/>
                <a:gd name="T16" fmla="*/ 1657 w 2690"/>
                <a:gd name="T17" fmla="*/ 403 h 1529"/>
                <a:gd name="T18" fmla="*/ 1210 w 2690"/>
                <a:gd name="T19" fmla="*/ 1266 h 1529"/>
                <a:gd name="T20" fmla="*/ 1782 w 2690"/>
                <a:gd name="T21" fmla="*/ 471 h 1529"/>
                <a:gd name="T22" fmla="*/ 1657 w 2690"/>
                <a:gd name="T23" fmla="*/ 403 h 1529"/>
                <a:gd name="T24" fmla="*/ 574 w 2690"/>
                <a:gd name="T25" fmla="*/ 348 h 1529"/>
                <a:gd name="T26" fmla="*/ 445 w 2690"/>
                <a:gd name="T27" fmla="*/ 403 h 1529"/>
                <a:gd name="T28" fmla="*/ 478 w 2690"/>
                <a:gd name="T29" fmla="*/ 530 h 1529"/>
                <a:gd name="T30" fmla="*/ 1318 w 2690"/>
                <a:gd name="T31" fmla="*/ 289 h 1529"/>
                <a:gd name="T32" fmla="*/ 990 w 2690"/>
                <a:gd name="T33" fmla="*/ 1045 h 1529"/>
                <a:gd name="T34" fmla="*/ 1392 w 2690"/>
                <a:gd name="T35" fmla="*/ 305 h 1529"/>
                <a:gd name="T36" fmla="*/ 1052 w 2690"/>
                <a:gd name="T37" fmla="*/ 263 h 1529"/>
                <a:gd name="T38" fmla="*/ 906 w 2690"/>
                <a:gd name="T39" fmla="*/ 271 h 1529"/>
                <a:gd name="T40" fmla="*/ 737 w 2690"/>
                <a:gd name="T41" fmla="*/ 792 h 1529"/>
                <a:gd name="T42" fmla="*/ 1052 w 2690"/>
                <a:gd name="T43" fmla="*/ 263 h 1529"/>
                <a:gd name="T44" fmla="*/ 1146 w 2690"/>
                <a:gd name="T45" fmla="*/ 2 h 1529"/>
                <a:gd name="T46" fmla="*/ 1332 w 2690"/>
                <a:gd name="T47" fmla="*/ 23 h 1529"/>
                <a:gd name="T48" fmla="*/ 1512 w 2690"/>
                <a:gd name="T49" fmla="*/ 64 h 1529"/>
                <a:gd name="T50" fmla="*/ 1687 w 2690"/>
                <a:gd name="T51" fmla="*/ 126 h 1529"/>
                <a:gd name="T52" fmla="*/ 1853 w 2690"/>
                <a:gd name="T53" fmla="*/ 206 h 1529"/>
                <a:gd name="T54" fmla="*/ 2009 w 2690"/>
                <a:gd name="T55" fmla="*/ 304 h 1529"/>
                <a:gd name="T56" fmla="*/ 2155 w 2690"/>
                <a:gd name="T57" fmla="*/ 421 h 1529"/>
                <a:gd name="T58" fmla="*/ 2286 w 2690"/>
                <a:gd name="T59" fmla="*/ 554 h 1529"/>
                <a:gd name="T60" fmla="*/ 2400 w 2690"/>
                <a:gd name="T61" fmla="*/ 698 h 1529"/>
                <a:gd name="T62" fmla="*/ 2498 w 2690"/>
                <a:gd name="T63" fmla="*/ 855 h 1529"/>
                <a:gd name="T64" fmla="*/ 2577 w 2690"/>
                <a:gd name="T65" fmla="*/ 1023 h 1529"/>
                <a:gd name="T66" fmla="*/ 2637 w 2690"/>
                <a:gd name="T67" fmla="*/ 1197 h 1529"/>
                <a:gd name="T68" fmla="*/ 2677 w 2690"/>
                <a:gd name="T69" fmla="*/ 1380 h 1529"/>
                <a:gd name="T70" fmla="*/ 2689 w 2690"/>
                <a:gd name="T71" fmla="*/ 1488 h 1529"/>
                <a:gd name="T72" fmla="*/ 2677 w 2690"/>
                <a:gd name="T73" fmla="*/ 1513 h 1529"/>
                <a:gd name="T74" fmla="*/ 2653 w 2690"/>
                <a:gd name="T75" fmla="*/ 1527 h 1529"/>
                <a:gd name="T76" fmla="*/ 1123 w 2690"/>
                <a:gd name="T77" fmla="*/ 1529 h 1529"/>
                <a:gd name="T78" fmla="*/ 1097 w 2690"/>
                <a:gd name="T79" fmla="*/ 1523 h 1529"/>
                <a:gd name="T80" fmla="*/ 14 w 2690"/>
                <a:gd name="T81" fmla="*/ 440 h 1529"/>
                <a:gd name="T82" fmla="*/ 1 w 2690"/>
                <a:gd name="T83" fmla="*/ 416 h 1529"/>
                <a:gd name="T84" fmla="*/ 2 w 2690"/>
                <a:gd name="T85" fmla="*/ 388 h 1529"/>
                <a:gd name="T86" fmla="*/ 18 w 2690"/>
                <a:gd name="T87" fmla="*/ 365 h 1529"/>
                <a:gd name="T88" fmla="*/ 171 w 2690"/>
                <a:gd name="T89" fmla="*/ 256 h 1529"/>
                <a:gd name="T90" fmla="*/ 333 w 2690"/>
                <a:gd name="T91" fmla="*/ 166 h 1529"/>
                <a:gd name="T92" fmla="*/ 504 w 2690"/>
                <a:gd name="T93" fmla="*/ 94 h 1529"/>
                <a:gd name="T94" fmla="*/ 682 w 2690"/>
                <a:gd name="T95" fmla="*/ 42 h 1529"/>
                <a:gd name="T96" fmla="*/ 866 w 2690"/>
                <a:gd name="T97" fmla="*/ 10 h 1529"/>
                <a:gd name="T98" fmla="*/ 1052 w 2690"/>
                <a:gd name="T99" fmla="*/ 0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90" h="1529">
                  <a:moveTo>
                    <a:pt x="2339" y="1139"/>
                  </a:moveTo>
                  <a:lnTo>
                    <a:pt x="2252" y="1266"/>
                  </a:lnTo>
                  <a:lnTo>
                    <a:pt x="2382" y="1266"/>
                  </a:lnTo>
                  <a:lnTo>
                    <a:pt x="2362" y="1202"/>
                  </a:lnTo>
                  <a:lnTo>
                    <a:pt x="2339" y="1139"/>
                  </a:lnTo>
                  <a:close/>
                  <a:moveTo>
                    <a:pt x="2182" y="848"/>
                  </a:moveTo>
                  <a:lnTo>
                    <a:pt x="1904" y="1266"/>
                  </a:lnTo>
                  <a:lnTo>
                    <a:pt x="2007" y="1266"/>
                  </a:lnTo>
                  <a:lnTo>
                    <a:pt x="2236" y="931"/>
                  </a:lnTo>
                  <a:lnTo>
                    <a:pt x="2210" y="889"/>
                  </a:lnTo>
                  <a:lnTo>
                    <a:pt x="2182" y="848"/>
                  </a:lnTo>
                  <a:close/>
                  <a:moveTo>
                    <a:pt x="1945" y="591"/>
                  </a:moveTo>
                  <a:lnTo>
                    <a:pt x="1497" y="1266"/>
                  </a:lnTo>
                  <a:lnTo>
                    <a:pt x="1661" y="1266"/>
                  </a:lnTo>
                  <a:lnTo>
                    <a:pt x="2046" y="686"/>
                  </a:lnTo>
                  <a:lnTo>
                    <a:pt x="1986" y="628"/>
                  </a:lnTo>
                  <a:lnTo>
                    <a:pt x="1945" y="591"/>
                  </a:lnTo>
                  <a:close/>
                  <a:moveTo>
                    <a:pt x="1657" y="403"/>
                  </a:moveTo>
                  <a:lnTo>
                    <a:pt x="1135" y="1190"/>
                  </a:lnTo>
                  <a:lnTo>
                    <a:pt x="1210" y="1266"/>
                  </a:lnTo>
                  <a:lnTo>
                    <a:pt x="1255" y="1266"/>
                  </a:lnTo>
                  <a:lnTo>
                    <a:pt x="1782" y="471"/>
                  </a:lnTo>
                  <a:lnTo>
                    <a:pt x="1721" y="436"/>
                  </a:lnTo>
                  <a:lnTo>
                    <a:pt x="1657" y="403"/>
                  </a:lnTo>
                  <a:close/>
                  <a:moveTo>
                    <a:pt x="615" y="334"/>
                  </a:moveTo>
                  <a:lnTo>
                    <a:pt x="574" y="348"/>
                  </a:lnTo>
                  <a:lnTo>
                    <a:pt x="509" y="374"/>
                  </a:lnTo>
                  <a:lnTo>
                    <a:pt x="445" y="403"/>
                  </a:lnTo>
                  <a:lnTo>
                    <a:pt x="382" y="436"/>
                  </a:lnTo>
                  <a:lnTo>
                    <a:pt x="478" y="530"/>
                  </a:lnTo>
                  <a:lnTo>
                    <a:pt x="615" y="334"/>
                  </a:lnTo>
                  <a:close/>
                  <a:moveTo>
                    <a:pt x="1318" y="289"/>
                  </a:moveTo>
                  <a:lnTo>
                    <a:pt x="883" y="937"/>
                  </a:lnTo>
                  <a:lnTo>
                    <a:pt x="990" y="1045"/>
                  </a:lnTo>
                  <a:lnTo>
                    <a:pt x="1466" y="326"/>
                  </a:lnTo>
                  <a:lnTo>
                    <a:pt x="1392" y="305"/>
                  </a:lnTo>
                  <a:lnTo>
                    <a:pt x="1318" y="289"/>
                  </a:lnTo>
                  <a:close/>
                  <a:moveTo>
                    <a:pt x="1052" y="263"/>
                  </a:moveTo>
                  <a:lnTo>
                    <a:pt x="979" y="265"/>
                  </a:lnTo>
                  <a:lnTo>
                    <a:pt x="906" y="271"/>
                  </a:lnTo>
                  <a:lnTo>
                    <a:pt x="622" y="676"/>
                  </a:lnTo>
                  <a:lnTo>
                    <a:pt x="737" y="792"/>
                  </a:lnTo>
                  <a:lnTo>
                    <a:pt x="1091" y="264"/>
                  </a:lnTo>
                  <a:lnTo>
                    <a:pt x="1052" y="263"/>
                  </a:lnTo>
                  <a:close/>
                  <a:moveTo>
                    <a:pt x="1052" y="0"/>
                  </a:moveTo>
                  <a:lnTo>
                    <a:pt x="1146" y="2"/>
                  </a:lnTo>
                  <a:lnTo>
                    <a:pt x="1239" y="10"/>
                  </a:lnTo>
                  <a:lnTo>
                    <a:pt x="1332" y="23"/>
                  </a:lnTo>
                  <a:lnTo>
                    <a:pt x="1423" y="41"/>
                  </a:lnTo>
                  <a:lnTo>
                    <a:pt x="1512" y="64"/>
                  </a:lnTo>
                  <a:lnTo>
                    <a:pt x="1600" y="92"/>
                  </a:lnTo>
                  <a:lnTo>
                    <a:pt x="1687" y="126"/>
                  </a:lnTo>
                  <a:lnTo>
                    <a:pt x="1771" y="164"/>
                  </a:lnTo>
                  <a:lnTo>
                    <a:pt x="1853" y="206"/>
                  </a:lnTo>
                  <a:lnTo>
                    <a:pt x="1933" y="253"/>
                  </a:lnTo>
                  <a:lnTo>
                    <a:pt x="2009" y="304"/>
                  </a:lnTo>
                  <a:lnTo>
                    <a:pt x="2084" y="361"/>
                  </a:lnTo>
                  <a:lnTo>
                    <a:pt x="2155" y="421"/>
                  </a:lnTo>
                  <a:lnTo>
                    <a:pt x="2223" y="485"/>
                  </a:lnTo>
                  <a:lnTo>
                    <a:pt x="2286" y="554"/>
                  </a:lnTo>
                  <a:lnTo>
                    <a:pt x="2345" y="625"/>
                  </a:lnTo>
                  <a:lnTo>
                    <a:pt x="2400" y="698"/>
                  </a:lnTo>
                  <a:lnTo>
                    <a:pt x="2451" y="776"/>
                  </a:lnTo>
                  <a:lnTo>
                    <a:pt x="2498" y="855"/>
                  </a:lnTo>
                  <a:lnTo>
                    <a:pt x="2540" y="937"/>
                  </a:lnTo>
                  <a:lnTo>
                    <a:pt x="2577" y="1023"/>
                  </a:lnTo>
                  <a:lnTo>
                    <a:pt x="2609" y="1109"/>
                  </a:lnTo>
                  <a:lnTo>
                    <a:pt x="2637" y="1197"/>
                  </a:lnTo>
                  <a:lnTo>
                    <a:pt x="2659" y="1288"/>
                  </a:lnTo>
                  <a:lnTo>
                    <a:pt x="2677" y="1380"/>
                  </a:lnTo>
                  <a:lnTo>
                    <a:pt x="2690" y="1474"/>
                  </a:lnTo>
                  <a:lnTo>
                    <a:pt x="2689" y="1488"/>
                  </a:lnTo>
                  <a:lnTo>
                    <a:pt x="2685" y="1501"/>
                  </a:lnTo>
                  <a:lnTo>
                    <a:pt x="2677" y="1513"/>
                  </a:lnTo>
                  <a:lnTo>
                    <a:pt x="2666" y="1522"/>
                  </a:lnTo>
                  <a:lnTo>
                    <a:pt x="2653" y="1527"/>
                  </a:lnTo>
                  <a:lnTo>
                    <a:pt x="2640" y="1529"/>
                  </a:lnTo>
                  <a:lnTo>
                    <a:pt x="1123" y="1529"/>
                  </a:lnTo>
                  <a:lnTo>
                    <a:pt x="1110" y="1528"/>
                  </a:lnTo>
                  <a:lnTo>
                    <a:pt x="1097" y="1523"/>
                  </a:lnTo>
                  <a:lnTo>
                    <a:pt x="1087" y="1515"/>
                  </a:lnTo>
                  <a:lnTo>
                    <a:pt x="14" y="440"/>
                  </a:lnTo>
                  <a:lnTo>
                    <a:pt x="6" y="429"/>
                  </a:lnTo>
                  <a:lnTo>
                    <a:pt x="1" y="416"/>
                  </a:lnTo>
                  <a:lnTo>
                    <a:pt x="0" y="402"/>
                  </a:lnTo>
                  <a:lnTo>
                    <a:pt x="2" y="388"/>
                  </a:lnTo>
                  <a:lnTo>
                    <a:pt x="9" y="375"/>
                  </a:lnTo>
                  <a:lnTo>
                    <a:pt x="18" y="365"/>
                  </a:lnTo>
                  <a:lnTo>
                    <a:pt x="93" y="308"/>
                  </a:lnTo>
                  <a:lnTo>
                    <a:pt x="171" y="256"/>
                  </a:lnTo>
                  <a:lnTo>
                    <a:pt x="250" y="208"/>
                  </a:lnTo>
                  <a:lnTo>
                    <a:pt x="333" y="166"/>
                  </a:lnTo>
                  <a:lnTo>
                    <a:pt x="417" y="128"/>
                  </a:lnTo>
                  <a:lnTo>
                    <a:pt x="504" y="94"/>
                  </a:lnTo>
                  <a:lnTo>
                    <a:pt x="592" y="65"/>
                  </a:lnTo>
                  <a:lnTo>
                    <a:pt x="682" y="42"/>
                  </a:lnTo>
                  <a:lnTo>
                    <a:pt x="773" y="24"/>
                  </a:lnTo>
                  <a:lnTo>
                    <a:pt x="866" y="10"/>
                  </a:lnTo>
                  <a:lnTo>
                    <a:pt x="958" y="3"/>
                  </a:lnTo>
                  <a:lnTo>
                    <a:pt x="10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96" name="Freeform 57">
              <a:extLst>
                <a:ext uri="{FF2B5EF4-FFF2-40B4-BE49-F238E27FC236}">
                  <a16:creationId xmlns:a16="http://schemas.microsoft.com/office/drawing/2014/main" id="{7E22FA13-59DD-4026-B184-3EC3C9AC62E6}"/>
                </a:ext>
              </a:extLst>
            </p:cNvPr>
            <p:cNvSpPr>
              <a:spLocks noEditPoints="1"/>
            </p:cNvSpPr>
            <p:nvPr/>
          </p:nvSpPr>
          <p:spPr bwMode="auto">
            <a:xfrm>
              <a:off x="4276725" y="4754563"/>
              <a:ext cx="157163" cy="250825"/>
            </a:xfrm>
            <a:custGeom>
              <a:avLst/>
              <a:gdLst>
                <a:gd name="T0" fmla="*/ 403 w 1481"/>
                <a:gd name="T1" fmla="*/ 446 h 2369"/>
                <a:gd name="T2" fmla="*/ 348 w 1481"/>
                <a:gd name="T3" fmla="*/ 575 h 2369"/>
                <a:gd name="T4" fmla="*/ 301 w 1481"/>
                <a:gd name="T5" fmla="*/ 731 h 2369"/>
                <a:gd name="T6" fmla="*/ 273 w 1481"/>
                <a:gd name="T7" fmla="*/ 891 h 2369"/>
                <a:gd name="T8" fmla="*/ 263 w 1481"/>
                <a:gd name="T9" fmla="*/ 1053 h 2369"/>
                <a:gd name="T10" fmla="*/ 276 w 1481"/>
                <a:gd name="T11" fmla="*/ 1241 h 2369"/>
                <a:gd name="T12" fmla="*/ 312 w 1481"/>
                <a:gd name="T13" fmla="*/ 1423 h 2369"/>
                <a:gd name="T14" fmla="*/ 373 w 1481"/>
                <a:gd name="T15" fmla="*/ 1598 h 2369"/>
                <a:gd name="T16" fmla="*/ 448 w 1481"/>
                <a:gd name="T17" fmla="*/ 1748 h 2369"/>
                <a:gd name="T18" fmla="*/ 529 w 1481"/>
                <a:gd name="T19" fmla="*/ 1872 h 2369"/>
                <a:gd name="T20" fmla="*/ 624 w 1481"/>
                <a:gd name="T21" fmla="*/ 1988 h 2369"/>
                <a:gd name="T22" fmla="*/ 435 w 1481"/>
                <a:gd name="T23" fmla="*/ 383 h 2369"/>
                <a:gd name="T24" fmla="*/ 415 w 1481"/>
                <a:gd name="T25" fmla="*/ 1 h 2369"/>
                <a:gd name="T26" fmla="*/ 439 w 1481"/>
                <a:gd name="T27" fmla="*/ 15 h 2369"/>
                <a:gd name="T28" fmla="*/ 1475 w 1481"/>
                <a:gd name="T29" fmla="*/ 1054 h 2369"/>
                <a:gd name="T30" fmla="*/ 1481 w 1481"/>
                <a:gd name="T31" fmla="*/ 1081 h 2369"/>
                <a:gd name="T32" fmla="*/ 1474 w 1481"/>
                <a:gd name="T33" fmla="*/ 1106 h 2369"/>
                <a:gd name="T34" fmla="*/ 704 w 1481"/>
                <a:gd name="T35" fmla="*/ 2356 h 2369"/>
                <a:gd name="T36" fmla="*/ 679 w 1481"/>
                <a:gd name="T37" fmla="*/ 2368 h 2369"/>
                <a:gd name="T38" fmla="*/ 654 w 1481"/>
                <a:gd name="T39" fmla="*/ 2366 h 2369"/>
                <a:gd name="T40" fmla="*/ 564 w 1481"/>
                <a:gd name="T41" fmla="*/ 2298 h 2369"/>
                <a:gd name="T42" fmla="*/ 429 w 1481"/>
                <a:gd name="T43" fmla="*/ 2166 h 2369"/>
                <a:gd name="T44" fmla="*/ 311 w 1481"/>
                <a:gd name="T45" fmla="*/ 2020 h 2369"/>
                <a:gd name="T46" fmla="*/ 211 w 1481"/>
                <a:gd name="T47" fmla="*/ 1863 h 2369"/>
                <a:gd name="T48" fmla="*/ 128 w 1481"/>
                <a:gd name="T49" fmla="*/ 1696 h 2369"/>
                <a:gd name="T50" fmla="*/ 66 w 1481"/>
                <a:gd name="T51" fmla="*/ 1521 h 2369"/>
                <a:gd name="T52" fmla="*/ 24 w 1481"/>
                <a:gd name="T53" fmla="*/ 1338 h 2369"/>
                <a:gd name="T54" fmla="*/ 3 w 1481"/>
                <a:gd name="T55" fmla="*/ 1150 h 2369"/>
                <a:gd name="T56" fmla="*/ 3 w 1481"/>
                <a:gd name="T57" fmla="*/ 960 h 2369"/>
                <a:gd name="T58" fmla="*/ 24 w 1481"/>
                <a:gd name="T59" fmla="*/ 775 h 2369"/>
                <a:gd name="T60" fmla="*/ 66 w 1481"/>
                <a:gd name="T61" fmla="*/ 593 h 2369"/>
                <a:gd name="T62" fmla="*/ 127 w 1481"/>
                <a:gd name="T63" fmla="*/ 419 h 2369"/>
                <a:gd name="T64" fmla="*/ 209 w 1481"/>
                <a:gd name="T65" fmla="*/ 251 h 2369"/>
                <a:gd name="T66" fmla="*/ 308 w 1481"/>
                <a:gd name="T67" fmla="*/ 93 h 2369"/>
                <a:gd name="T68" fmla="*/ 374 w 1481"/>
                <a:gd name="T69" fmla="*/ 9 h 2369"/>
                <a:gd name="T70" fmla="*/ 401 w 1481"/>
                <a:gd name="T71" fmla="*/ 0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1" h="2369">
                  <a:moveTo>
                    <a:pt x="435" y="383"/>
                  </a:moveTo>
                  <a:lnTo>
                    <a:pt x="403" y="446"/>
                  </a:lnTo>
                  <a:lnTo>
                    <a:pt x="373" y="510"/>
                  </a:lnTo>
                  <a:lnTo>
                    <a:pt x="348" y="575"/>
                  </a:lnTo>
                  <a:lnTo>
                    <a:pt x="322" y="653"/>
                  </a:lnTo>
                  <a:lnTo>
                    <a:pt x="301" y="731"/>
                  </a:lnTo>
                  <a:lnTo>
                    <a:pt x="284" y="810"/>
                  </a:lnTo>
                  <a:lnTo>
                    <a:pt x="273" y="891"/>
                  </a:lnTo>
                  <a:lnTo>
                    <a:pt x="266" y="972"/>
                  </a:lnTo>
                  <a:lnTo>
                    <a:pt x="263" y="1053"/>
                  </a:lnTo>
                  <a:lnTo>
                    <a:pt x="266" y="1148"/>
                  </a:lnTo>
                  <a:lnTo>
                    <a:pt x="276" y="1241"/>
                  </a:lnTo>
                  <a:lnTo>
                    <a:pt x="291" y="1333"/>
                  </a:lnTo>
                  <a:lnTo>
                    <a:pt x="312" y="1423"/>
                  </a:lnTo>
                  <a:lnTo>
                    <a:pt x="340" y="1512"/>
                  </a:lnTo>
                  <a:lnTo>
                    <a:pt x="373" y="1598"/>
                  </a:lnTo>
                  <a:lnTo>
                    <a:pt x="413" y="1683"/>
                  </a:lnTo>
                  <a:lnTo>
                    <a:pt x="448" y="1748"/>
                  </a:lnTo>
                  <a:lnTo>
                    <a:pt x="487" y="1811"/>
                  </a:lnTo>
                  <a:lnTo>
                    <a:pt x="529" y="1872"/>
                  </a:lnTo>
                  <a:lnTo>
                    <a:pt x="574" y="1931"/>
                  </a:lnTo>
                  <a:lnTo>
                    <a:pt x="624" y="1988"/>
                  </a:lnTo>
                  <a:lnTo>
                    <a:pt x="1162" y="1111"/>
                  </a:lnTo>
                  <a:lnTo>
                    <a:pt x="435" y="383"/>
                  </a:lnTo>
                  <a:close/>
                  <a:moveTo>
                    <a:pt x="401" y="0"/>
                  </a:moveTo>
                  <a:lnTo>
                    <a:pt x="415" y="1"/>
                  </a:lnTo>
                  <a:lnTo>
                    <a:pt x="428" y="6"/>
                  </a:lnTo>
                  <a:lnTo>
                    <a:pt x="439" y="15"/>
                  </a:lnTo>
                  <a:lnTo>
                    <a:pt x="1466" y="1043"/>
                  </a:lnTo>
                  <a:lnTo>
                    <a:pt x="1475" y="1054"/>
                  </a:lnTo>
                  <a:lnTo>
                    <a:pt x="1480" y="1067"/>
                  </a:lnTo>
                  <a:lnTo>
                    <a:pt x="1481" y="1081"/>
                  </a:lnTo>
                  <a:lnTo>
                    <a:pt x="1479" y="1094"/>
                  </a:lnTo>
                  <a:lnTo>
                    <a:pt x="1474" y="1106"/>
                  </a:lnTo>
                  <a:lnTo>
                    <a:pt x="713" y="2345"/>
                  </a:lnTo>
                  <a:lnTo>
                    <a:pt x="704" y="2356"/>
                  </a:lnTo>
                  <a:lnTo>
                    <a:pt x="692" y="2364"/>
                  </a:lnTo>
                  <a:lnTo>
                    <a:pt x="679" y="2368"/>
                  </a:lnTo>
                  <a:lnTo>
                    <a:pt x="670" y="2369"/>
                  </a:lnTo>
                  <a:lnTo>
                    <a:pt x="654" y="2366"/>
                  </a:lnTo>
                  <a:lnTo>
                    <a:pt x="639" y="2359"/>
                  </a:lnTo>
                  <a:lnTo>
                    <a:pt x="564" y="2298"/>
                  </a:lnTo>
                  <a:lnTo>
                    <a:pt x="494" y="2234"/>
                  </a:lnTo>
                  <a:lnTo>
                    <a:pt x="429" y="2166"/>
                  </a:lnTo>
                  <a:lnTo>
                    <a:pt x="368" y="2094"/>
                  </a:lnTo>
                  <a:lnTo>
                    <a:pt x="311" y="2020"/>
                  </a:lnTo>
                  <a:lnTo>
                    <a:pt x="259" y="1944"/>
                  </a:lnTo>
                  <a:lnTo>
                    <a:pt x="211" y="1863"/>
                  </a:lnTo>
                  <a:lnTo>
                    <a:pt x="167" y="1781"/>
                  </a:lnTo>
                  <a:lnTo>
                    <a:pt x="128" y="1696"/>
                  </a:lnTo>
                  <a:lnTo>
                    <a:pt x="95" y="1610"/>
                  </a:lnTo>
                  <a:lnTo>
                    <a:pt x="66" y="1521"/>
                  </a:lnTo>
                  <a:lnTo>
                    <a:pt x="43" y="1430"/>
                  </a:lnTo>
                  <a:lnTo>
                    <a:pt x="24" y="1338"/>
                  </a:lnTo>
                  <a:lnTo>
                    <a:pt x="11" y="1244"/>
                  </a:lnTo>
                  <a:lnTo>
                    <a:pt x="3" y="1150"/>
                  </a:lnTo>
                  <a:lnTo>
                    <a:pt x="0" y="1053"/>
                  </a:lnTo>
                  <a:lnTo>
                    <a:pt x="3" y="960"/>
                  </a:lnTo>
                  <a:lnTo>
                    <a:pt x="11" y="867"/>
                  </a:lnTo>
                  <a:lnTo>
                    <a:pt x="24" y="775"/>
                  </a:lnTo>
                  <a:lnTo>
                    <a:pt x="42" y="684"/>
                  </a:lnTo>
                  <a:lnTo>
                    <a:pt x="66" y="593"/>
                  </a:lnTo>
                  <a:lnTo>
                    <a:pt x="94" y="505"/>
                  </a:lnTo>
                  <a:lnTo>
                    <a:pt x="127" y="419"/>
                  </a:lnTo>
                  <a:lnTo>
                    <a:pt x="165" y="333"/>
                  </a:lnTo>
                  <a:lnTo>
                    <a:pt x="209" y="251"/>
                  </a:lnTo>
                  <a:lnTo>
                    <a:pt x="256" y="170"/>
                  </a:lnTo>
                  <a:lnTo>
                    <a:pt x="308" y="93"/>
                  </a:lnTo>
                  <a:lnTo>
                    <a:pt x="364" y="19"/>
                  </a:lnTo>
                  <a:lnTo>
                    <a:pt x="374" y="9"/>
                  </a:lnTo>
                  <a:lnTo>
                    <a:pt x="387" y="3"/>
                  </a:lnTo>
                  <a:lnTo>
                    <a:pt x="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197" name="Freeform 58">
              <a:extLst>
                <a:ext uri="{FF2B5EF4-FFF2-40B4-BE49-F238E27FC236}">
                  <a16:creationId xmlns:a16="http://schemas.microsoft.com/office/drawing/2014/main" id="{89AF76E2-0CAF-4284-8896-0353030CA915}"/>
                </a:ext>
              </a:extLst>
            </p:cNvPr>
            <p:cNvSpPr>
              <a:spLocks/>
            </p:cNvSpPr>
            <p:nvPr/>
          </p:nvSpPr>
          <p:spPr bwMode="auto">
            <a:xfrm>
              <a:off x="4373563" y="4878388"/>
              <a:ext cx="250825" cy="161925"/>
            </a:xfrm>
            <a:custGeom>
              <a:avLst/>
              <a:gdLst>
                <a:gd name="T0" fmla="*/ 832 w 2375"/>
                <a:gd name="T1" fmla="*/ 0 h 1530"/>
                <a:gd name="T2" fmla="*/ 2325 w 2375"/>
                <a:gd name="T3" fmla="*/ 0 h 1530"/>
                <a:gd name="T4" fmla="*/ 2338 w 2375"/>
                <a:gd name="T5" fmla="*/ 2 h 1530"/>
                <a:gd name="T6" fmla="*/ 2351 w 2375"/>
                <a:gd name="T7" fmla="*/ 8 h 1530"/>
                <a:gd name="T8" fmla="*/ 2362 w 2375"/>
                <a:gd name="T9" fmla="*/ 17 h 1530"/>
                <a:gd name="T10" fmla="*/ 2370 w 2375"/>
                <a:gd name="T11" fmla="*/ 29 h 1530"/>
                <a:gd name="T12" fmla="*/ 2374 w 2375"/>
                <a:gd name="T13" fmla="*/ 42 h 1530"/>
                <a:gd name="T14" fmla="*/ 2375 w 2375"/>
                <a:gd name="T15" fmla="*/ 56 h 1530"/>
                <a:gd name="T16" fmla="*/ 2362 w 2375"/>
                <a:gd name="T17" fmla="*/ 150 h 1530"/>
                <a:gd name="T18" fmla="*/ 2344 w 2375"/>
                <a:gd name="T19" fmla="*/ 242 h 1530"/>
                <a:gd name="T20" fmla="*/ 2322 w 2375"/>
                <a:gd name="T21" fmla="*/ 333 h 1530"/>
                <a:gd name="T22" fmla="*/ 2294 w 2375"/>
                <a:gd name="T23" fmla="*/ 421 h 1530"/>
                <a:gd name="T24" fmla="*/ 2262 w 2375"/>
                <a:gd name="T25" fmla="*/ 507 h 1530"/>
                <a:gd name="T26" fmla="*/ 2225 w 2375"/>
                <a:gd name="T27" fmla="*/ 592 h 1530"/>
                <a:gd name="T28" fmla="*/ 2183 w 2375"/>
                <a:gd name="T29" fmla="*/ 674 h 1530"/>
                <a:gd name="T30" fmla="*/ 2136 w 2375"/>
                <a:gd name="T31" fmla="*/ 754 h 1530"/>
                <a:gd name="T32" fmla="*/ 2085 w 2375"/>
                <a:gd name="T33" fmla="*/ 831 h 1530"/>
                <a:gd name="T34" fmla="*/ 2030 w 2375"/>
                <a:gd name="T35" fmla="*/ 905 h 1530"/>
                <a:gd name="T36" fmla="*/ 1971 w 2375"/>
                <a:gd name="T37" fmla="*/ 976 h 1530"/>
                <a:gd name="T38" fmla="*/ 1908 w 2375"/>
                <a:gd name="T39" fmla="*/ 1045 h 1530"/>
                <a:gd name="T40" fmla="*/ 1840 w 2375"/>
                <a:gd name="T41" fmla="*/ 1109 h 1530"/>
                <a:gd name="T42" fmla="*/ 1769 w 2375"/>
                <a:gd name="T43" fmla="*/ 1169 h 1530"/>
                <a:gd name="T44" fmla="*/ 1694 w 2375"/>
                <a:gd name="T45" fmla="*/ 1226 h 1530"/>
                <a:gd name="T46" fmla="*/ 1618 w 2375"/>
                <a:gd name="T47" fmla="*/ 1277 h 1530"/>
                <a:gd name="T48" fmla="*/ 1538 w 2375"/>
                <a:gd name="T49" fmla="*/ 1324 h 1530"/>
                <a:gd name="T50" fmla="*/ 1456 w 2375"/>
                <a:gd name="T51" fmla="*/ 1366 h 1530"/>
                <a:gd name="T52" fmla="*/ 1372 w 2375"/>
                <a:gd name="T53" fmla="*/ 1404 h 1530"/>
                <a:gd name="T54" fmla="*/ 1285 w 2375"/>
                <a:gd name="T55" fmla="*/ 1437 h 1530"/>
                <a:gd name="T56" fmla="*/ 1197 w 2375"/>
                <a:gd name="T57" fmla="*/ 1465 h 1530"/>
                <a:gd name="T58" fmla="*/ 1108 w 2375"/>
                <a:gd name="T59" fmla="*/ 1488 h 1530"/>
                <a:gd name="T60" fmla="*/ 1017 w 2375"/>
                <a:gd name="T61" fmla="*/ 1506 h 1530"/>
                <a:gd name="T62" fmla="*/ 924 w 2375"/>
                <a:gd name="T63" fmla="*/ 1519 h 1530"/>
                <a:gd name="T64" fmla="*/ 831 w 2375"/>
                <a:gd name="T65" fmla="*/ 1527 h 1530"/>
                <a:gd name="T66" fmla="*/ 737 w 2375"/>
                <a:gd name="T67" fmla="*/ 1530 h 1530"/>
                <a:gd name="T68" fmla="*/ 644 w 2375"/>
                <a:gd name="T69" fmla="*/ 1527 h 1530"/>
                <a:gd name="T70" fmla="*/ 553 w 2375"/>
                <a:gd name="T71" fmla="*/ 1520 h 1530"/>
                <a:gd name="T72" fmla="*/ 462 w 2375"/>
                <a:gd name="T73" fmla="*/ 1507 h 1530"/>
                <a:gd name="T74" fmla="*/ 373 w 2375"/>
                <a:gd name="T75" fmla="*/ 1490 h 1530"/>
                <a:gd name="T76" fmla="*/ 285 w 2375"/>
                <a:gd name="T77" fmla="*/ 1468 h 1530"/>
                <a:gd name="T78" fmla="*/ 199 w 2375"/>
                <a:gd name="T79" fmla="*/ 1440 h 1530"/>
                <a:gd name="T80" fmla="*/ 113 w 2375"/>
                <a:gd name="T81" fmla="*/ 1407 h 1530"/>
                <a:gd name="T82" fmla="*/ 29 w 2375"/>
                <a:gd name="T83" fmla="*/ 1370 h 1530"/>
                <a:gd name="T84" fmla="*/ 17 w 2375"/>
                <a:gd name="T85" fmla="*/ 1362 h 1530"/>
                <a:gd name="T86" fmla="*/ 8 w 2375"/>
                <a:gd name="T87" fmla="*/ 1352 h 1530"/>
                <a:gd name="T88" fmla="*/ 2 w 2375"/>
                <a:gd name="T89" fmla="*/ 1339 h 1530"/>
                <a:gd name="T90" fmla="*/ 0 w 2375"/>
                <a:gd name="T91" fmla="*/ 1325 h 1530"/>
                <a:gd name="T92" fmla="*/ 2 w 2375"/>
                <a:gd name="T93" fmla="*/ 1311 h 1530"/>
                <a:gd name="T94" fmla="*/ 8 w 2375"/>
                <a:gd name="T95" fmla="*/ 1298 h 1530"/>
                <a:gd name="T96" fmla="*/ 789 w 2375"/>
                <a:gd name="T97" fmla="*/ 24 h 1530"/>
                <a:gd name="T98" fmla="*/ 798 w 2375"/>
                <a:gd name="T99" fmla="*/ 14 h 1530"/>
                <a:gd name="T100" fmla="*/ 808 w 2375"/>
                <a:gd name="T101" fmla="*/ 7 h 1530"/>
                <a:gd name="T102" fmla="*/ 820 w 2375"/>
                <a:gd name="T103" fmla="*/ 2 h 1530"/>
                <a:gd name="T104" fmla="*/ 832 w 2375"/>
                <a:gd name="T105" fmla="*/ 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5" h="1530">
                  <a:moveTo>
                    <a:pt x="832" y="0"/>
                  </a:moveTo>
                  <a:lnTo>
                    <a:pt x="2325" y="0"/>
                  </a:lnTo>
                  <a:lnTo>
                    <a:pt x="2338" y="2"/>
                  </a:lnTo>
                  <a:lnTo>
                    <a:pt x="2351" y="8"/>
                  </a:lnTo>
                  <a:lnTo>
                    <a:pt x="2362" y="17"/>
                  </a:lnTo>
                  <a:lnTo>
                    <a:pt x="2370" y="29"/>
                  </a:lnTo>
                  <a:lnTo>
                    <a:pt x="2374" y="42"/>
                  </a:lnTo>
                  <a:lnTo>
                    <a:pt x="2375" y="56"/>
                  </a:lnTo>
                  <a:lnTo>
                    <a:pt x="2362" y="150"/>
                  </a:lnTo>
                  <a:lnTo>
                    <a:pt x="2344" y="242"/>
                  </a:lnTo>
                  <a:lnTo>
                    <a:pt x="2322" y="333"/>
                  </a:lnTo>
                  <a:lnTo>
                    <a:pt x="2294" y="421"/>
                  </a:lnTo>
                  <a:lnTo>
                    <a:pt x="2262" y="507"/>
                  </a:lnTo>
                  <a:lnTo>
                    <a:pt x="2225" y="592"/>
                  </a:lnTo>
                  <a:lnTo>
                    <a:pt x="2183" y="674"/>
                  </a:lnTo>
                  <a:lnTo>
                    <a:pt x="2136" y="754"/>
                  </a:lnTo>
                  <a:lnTo>
                    <a:pt x="2085" y="831"/>
                  </a:lnTo>
                  <a:lnTo>
                    <a:pt x="2030" y="905"/>
                  </a:lnTo>
                  <a:lnTo>
                    <a:pt x="1971" y="976"/>
                  </a:lnTo>
                  <a:lnTo>
                    <a:pt x="1908" y="1045"/>
                  </a:lnTo>
                  <a:lnTo>
                    <a:pt x="1840" y="1109"/>
                  </a:lnTo>
                  <a:lnTo>
                    <a:pt x="1769" y="1169"/>
                  </a:lnTo>
                  <a:lnTo>
                    <a:pt x="1694" y="1226"/>
                  </a:lnTo>
                  <a:lnTo>
                    <a:pt x="1618" y="1277"/>
                  </a:lnTo>
                  <a:lnTo>
                    <a:pt x="1538" y="1324"/>
                  </a:lnTo>
                  <a:lnTo>
                    <a:pt x="1456" y="1366"/>
                  </a:lnTo>
                  <a:lnTo>
                    <a:pt x="1372" y="1404"/>
                  </a:lnTo>
                  <a:lnTo>
                    <a:pt x="1285" y="1437"/>
                  </a:lnTo>
                  <a:lnTo>
                    <a:pt x="1197" y="1465"/>
                  </a:lnTo>
                  <a:lnTo>
                    <a:pt x="1108" y="1488"/>
                  </a:lnTo>
                  <a:lnTo>
                    <a:pt x="1017" y="1506"/>
                  </a:lnTo>
                  <a:lnTo>
                    <a:pt x="924" y="1519"/>
                  </a:lnTo>
                  <a:lnTo>
                    <a:pt x="831" y="1527"/>
                  </a:lnTo>
                  <a:lnTo>
                    <a:pt x="737" y="1530"/>
                  </a:lnTo>
                  <a:lnTo>
                    <a:pt x="644" y="1527"/>
                  </a:lnTo>
                  <a:lnTo>
                    <a:pt x="553" y="1520"/>
                  </a:lnTo>
                  <a:lnTo>
                    <a:pt x="462" y="1507"/>
                  </a:lnTo>
                  <a:lnTo>
                    <a:pt x="373" y="1490"/>
                  </a:lnTo>
                  <a:lnTo>
                    <a:pt x="285" y="1468"/>
                  </a:lnTo>
                  <a:lnTo>
                    <a:pt x="199" y="1440"/>
                  </a:lnTo>
                  <a:lnTo>
                    <a:pt x="113" y="1407"/>
                  </a:lnTo>
                  <a:lnTo>
                    <a:pt x="29" y="1370"/>
                  </a:lnTo>
                  <a:lnTo>
                    <a:pt x="17" y="1362"/>
                  </a:lnTo>
                  <a:lnTo>
                    <a:pt x="8" y="1352"/>
                  </a:lnTo>
                  <a:lnTo>
                    <a:pt x="2" y="1339"/>
                  </a:lnTo>
                  <a:lnTo>
                    <a:pt x="0" y="1325"/>
                  </a:lnTo>
                  <a:lnTo>
                    <a:pt x="2" y="1311"/>
                  </a:lnTo>
                  <a:lnTo>
                    <a:pt x="8" y="1298"/>
                  </a:lnTo>
                  <a:lnTo>
                    <a:pt x="789" y="24"/>
                  </a:lnTo>
                  <a:lnTo>
                    <a:pt x="798" y="14"/>
                  </a:lnTo>
                  <a:lnTo>
                    <a:pt x="808" y="7"/>
                  </a:lnTo>
                  <a:lnTo>
                    <a:pt x="820" y="2"/>
                  </a:lnTo>
                  <a:lnTo>
                    <a:pt x="8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sp>
        <p:nvSpPr>
          <p:cNvPr id="198" name="Freeform 45">
            <a:extLst>
              <a:ext uri="{FF2B5EF4-FFF2-40B4-BE49-F238E27FC236}">
                <a16:creationId xmlns:a16="http://schemas.microsoft.com/office/drawing/2014/main" id="{2ECA8947-257A-40C5-A8ED-2040725FF580}"/>
              </a:ext>
            </a:extLst>
          </p:cNvPr>
          <p:cNvSpPr>
            <a:spLocks noEditPoints="1"/>
          </p:cNvSpPr>
          <p:nvPr/>
        </p:nvSpPr>
        <p:spPr bwMode="auto">
          <a:xfrm>
            <a:off x="4596758" y="5452380"/>
            <a:ext cx="275015" cy="367691"/>
          </a:xfrm>
          <a:custGeom>
            <a:avLst/>
            <a:gdLst>
              <a:gd name="T0" fmla="*/ 1760 w 2342"/>
              <a:gd name="T1" fmla="*/ 892 h 3323"/>
              <a:gd name="T2" fmla="*/ 1635 w 2342"/>
              <a:gd name="T3" fmla="*/ 1232 h 3323"/>
              <a:gd name="T4" fmla="*/ 1433 w 2342"/>
              <a:gd name="T5" fmla="*/ 1474 h 3323"/>
              <a:gd name="T6" fmla="*/ 1388 w 2342"/>
              <a:gd name="T7" fmla="*/ 1504 h 3323"/>
              <a:gd name="T8" fmla="*/ 1311 w 2342"/>
              <a:gd name="T9" fmla="*/ 1626 h 3323"/>
              <a:gd name="T10" fmla="*/ 1272 w 2342"/>
              <a:gd name="T11" fmla="*/ 1843 h 3323"/>
              <a:gd name="T12" fmla="*/ 1254 w 2342"/>
              <a:gd name="T13" fmla="*/ 2063 h 3323"/>
              <a:gd name="T14" fmla="*/ 1249 w 2342"/>
              <a:gd name="T15" fmla="*/ 2195 h 3323"/>
              <a:gd name="T16" fmla="*/ 1393 w 2342"/>
              <a:gd name="T17" fmla="*/ 2251 h 3323"/>
              <a:gd name="T18" fmla="*/ 1583 w 2342"/>
              <a:gd name="T19" fmla="*/ 2410 h 3323"/>
              <a:gd name="T20" fmla="*/ 1716 w 2342"/>
              <a:gd name="T21" fmla="*/ 2532 h 3323"/>
              <a:gd name="T22" fmla="*/ 1788 w 2342"/>
              <a:gd name="T23" fmla="*/ 2630 h 3323"/>
              <a:gd name="T24" fmla="*/ 1814 w 2342"/>
              <a:gd name="T25" fmla="*/ 2748 h 3323"/>
              <a:gd name="T26" fmla="*/ 640 w 2342"/>
              <a:gd name="T27" fmla="*/ 2589 h 3323"/>
              <a:gd name="T28" fmla="*/ 802 w 2342"/>
              <a:gd name="T29" fmla="*/ 2411 h 3323"/>
              <a:gd name="T30" fmla="*/ 942 w 2342"/>
              <a:gd name="T31" fmla="*/ 2300 h 3323"/>
              <a:gd name="T32" fmla="*/ 1015 w 2342"/>
              <a:gd name="T33" fmla="*/ 2253 h 3323"/>
              <a:gd name="T34" fmla="*/ 1150 w 2342"/>
              <a:gd name="T35" fmla="*/ 2205 h 3323"/>
              <a:gd name="T36" fmla="*/ 1145 w 2342"/>
              <a:gd name="T37" fmla="*/ 2122 h 3323"/>
              <a:gd name="T38" fmla="*/ 1106 w 2342"/>
              <a:gd name="T39" fmla="*/ 1811 h 3323"/>
              <a:gd name="T40" fmla="*/ 1043 w 2342"/>
              <a:gd name="T41" fmla="*/ 1615 h 3323"/>
              <a:gd name="T42" fmla="*/ 997 w 2342"/>
              <a:gd name="T43" fmla="*/ 1527 h 3323"/>
              <a:gd name="T44" fmla="*/ 800 w 2342"/>
              <a:gd name="T45" fmla="*/ 1383 h 3323"/>
              <a:gd name="T46" fmla="*/ 646 w 2342"/>
              <a:gd name="T47" fmla="*/ 1130 h 3323"/>
              <a:gd name="T48" fmla="*/ 565 w 2342"/>
              <a:gd name="T49" fmla="*/ 805 h 3323"/>
              <a:gd name="T50" fmla="*/ 354 w 2342"/>
              <a:gd name="T51" fmla="*/ 676 h 3323"/>
              <a:gd name="T52" fmla="*/ 465 w 2342"/>
              <a:gd name="T53" fmla="*/ 1089 h 3323"/>
              <a:gd name="T54" fmla="*/ 659 w 2342"/>
              <a:gd name="T55" fmla="*/ 1423 h 3323"/>
              <a:gd name="T56" fmla="*/ 808 w 2342"/>
              <a:gd name="T57" fmla="*/ 1732 h 3323"/>
              <a:gd name="T58" fmla="*/ 572 w 2342"/>
              <a:gd name="T59" fmla="*/ 2000 h 3323"/>
              <a:gd name="T60" fmla="*/ 410 w 2342"/>
              <a:gd name="T61" fmla="*/ 2370 h 3323"/>
              <a:gd name="T62" fmla="*/ 336 w 2342"/>
              <a:gd name="T63" fmla="*/ 2805 h 3323"/>
              <a:gd name="T64" fmla="*/ 1955 w 2342"/>
              <a:gd name="T65" fmla="*/ 2453 h 3323"/>
              <a:gd name="T66" fmla="*/ 1809 w 2342"/>
              <a:gd name="T67" fmla="*/ 2068 h 3323"/>
              <a:gd name="T68" fmla="*/ 1586 w 2342"/>
              <a:gd name="T69" fmla="*/ 1776 h 3323"/>
              <a:gd name="T70" fmla="*/ 1636 w 2342"/>
              <a:gd name="T71" fmla="*/ 1477 h 3323"/>
              <a:gd name="T72" fmla="*/ 1844 w 2342"/>
              <a:gd name="T73" fmla="*/ 1164 h 3323"/>
              <a:gd name="T74" fmla="*/ 1973 w 2342"/>
              <a:gd name="T75" fmla="*/ 764 h 3323"/>
              <a:gd name="T76" fmla="*/ 0 w 2342"/>
              <a:gd name="T77" fmla="*/ 0 h 3323"/>
              <a:gd name="T78" fmla="*/ 2210 w 2342"/>
              <a:gd name="T79" fmla="*/ 497 h 3323"/>
              <a:gd name="T80" fmla="*/ 2134 w 2342"/>
              <a:gd name="T81" fmla="*/ 978 h 3323"/>
              <a:gd name="T82" fmla="*/ 1957 w 2342"/>
              <a:gd name="T83" fmla="*/ 1391 h 3323"/>
              <a:gd name="T84" fmla="*/ 1808 w 2342"/>
              <a:gd name="T85" fmla="*/ 1709 h 3323"/>
              <a:gd name="T86" fmla="*/ 2039 w 2342"/>
              <a:gd name="T87" fmla="*/ 2066 h 3323"/>
              <a:gd name="T88" fmla="*/ 2176 w 2342"/>
              <a:gd name="T89" fmla="*/ 2511 h 3323"/>
              <a:gd name="T90" fmla="*/ 2213 w 2342"/>
              <a:gd name="T91" fmla="*/ 3010 h 3323"/>
              <a:gd name="T92" fmla="*/ 130 w 2342"/>
              <a:gd name="T93" fmla="*/ 3010 h 3323"/>
              <a:gd name="T94" fmla="*/ 165 w 2342"/>
              <a:gd name="T95" fmla="*/ 2511 h 3323"/>
              <a:gd name="T96" fmla="*/ 304 w 2342"/>
              <a:gd name="T97" fmla="*/ 2066 h 3323"/>
              <a:gd name="T98" fmla="*/ 534 w 2342"/>
              <a:gd name="T99" fmla="*/ 1709 h 3323"/>
              <a:gd name="T100" fmla="*/ 386 w 2342"/>
              <a:gd name="T101" fmla="*/ 1391 h 3323"/>
              <a:gd name="T102" fmla="*/ 209 w 2342"/>
              <a:gd name="T103" fmla="*/ 978 h 3323"/>
              <a:gd name="T104" fmla="*/ 132 w 2342"/>
              <a:gd name="T105" fmla="*/ 497 h 3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2" h="3323">
                <a:moveTo>
                  <a:pt x="552" y="661"/>
                </a:moveTo>
                <a:lnTo>
                  <a:pt x="1790" y="661"/>
                </a:lnTo>
                <a:lnTo>
                  <a:pt x="1784" y="740"/>
                </a:lnTo>
                <a:lnTo>
                  <a:pt x="1774" y="817"/>
                </a:lnTo>
                <a:lnTo>
                  <a:pt x="1760" y="892"/>
                </a:lnTo>
                <a:lnTo>
                  <a:pt x="1742" y="966"/>
                </a:lnTo>
                <a:lnTo>
                  <a:pt x="1720" y="1037"/>
                </a:lnTo>
                <a:lnTo>
                  <a:pt x="1695" y="1106"/>
                </a:lnTo>
                <a:lnTo>
                  <a:pt x="1667" y="1170"/>
                </a:lnTo>
                <a:lnTo>
                  <a:pt x="1635" y="1232"/>
                </a:lnTo>
                <a:lnTo>
                  <a:pt x="1600" y="1289"/>
                </a:lnTo>
                <a:lnTo>
                  <a:pt x="1562" y="1343"/>
                </a:lnTo>
                <a:lnTo>
                  <a:pt x="1522" y="1392"/>
                </a:lnTo>
                <a:lnTo>
                  <a:pt x="1478" y="1436"/>
                </a:lnTo>
                <a:lnTo>
                  <a:pt x="1433" y="1474"/>
                </a:lnTo>
                <a:lnTo>
                  <a:pt x="1431" y="1475"/>
                </a:lnTo>
                <a:lnTo>
                  <a:pt x="1425" y="1478"/>
                </a:lnTo>
                <a:lnTo>
                  <a:pt x="1416" y="1484"/>
                </a:lnTo>
                <a:lnTo>
                  <a:pt x="1402" y="1492"/>
                </a:lnTo>
                <a:lnTo>
                  <a:pt x="1388" y="1504"/>
                </a:lnTo>
                <a:lnTo>
                  <a:pt x="1371" y="1518"/>
                </a:lnTo>
                <a:lnTo>
                  <a:pt x="1351" y="1536"/>
                </a:lnTo>
                <a:lnTo>
                  <a:pt x="1337" y="1561"/>
                </a:lnTo>
                <a:lnTo>
                  <a:pt x="1324" y="1591"/>
                </a:lnTo>
                <a:lnTo>
                  <a:pt x="1311" y="1626"/>
                </a:lnTo>
                <a:lnTo>
                  <a:pt x="1301" y="1665"/>
                </a:lnTo>
                <a:lnTo>
                  <a:pt x="1292" y="1706"/>
                </a:lnTo>
                <a:lnTo>
                  <a:pt x="1284" y="1750"/>
                </a:lnTo>
                <a:lnTo>
                  <a:pt x="1278" y="1796"/>
                </a:lnTo>
                <a:lnTo>
                  <a:pt x="1272" y="1843"/>
                </a:lnTo>
                <a:lnTo>
                  <a:pt x="1266" y="1889"/>
                </a:lnTo>
                <a:lnTo>
                  <a:pt x="1262" y="1935"/>
                </a:lnTo>
                <a:lnTo>
                  <a:pt x="1258" y="1980"/>
                </a:lnTo>
                <a:lnTo>
                  <a:pt x="1256" y="2023"/>
                </a:lnTo>
                <a:lnTo>
                  <a:pt x="1254" y="2063"/>
                </a:lnTo>
                <a:lnTo>
                  <a:pt x="1252" y="2099"/>
                </a:lnTo>
                <a:lnTo>
                  <a:pt x="1251" y="2131"/>
                </a:lnTo>
                <a:lnTo>
                  <a:pt x="1250" y="2159"/>
                </a:lnTo>
                <a:lnTo>
                  <a:pt x="1250" y="2179"/>
                </a:lnTo>
                <a:lnTo>
                  <a:pt x="1249" y="2195"/>
                </a:lnTo>
                <a:lnTo>
                  <a:pt x="1249" y="2202"/>
                </a:lnTo>
                <a:lnTo>
                  <a:pt x="1285" y="2207"/>
                </a:lnTo>
                <a:lnTo>
                  <a:pt x="1321" y="2217"/>
                </a:lnTo>
                <a:lnTo>
                  <a:pt x="1356" y="2232"/>
                </a:lnTo>
                <a:lnTo>
                  <a:pt x="1393" y="2251"/>
                </a:lnTo>
                <a:lnTo>
                  <a:pt x="1430" y="2276"/>
                </a:lnTo>
                <a:lnTo>
                  <a:pt x="1468" y="2307"/>
                </a:lnTo>
                <a:lnTo>
                  <a:pt x="1509" y="2344"/>
                </a:lnTo>
                <a:lnTo>
                  <a:pt x="1547" y="2379"/>
                </a:lnTo>
                <a:lnTo>
                  <a:pt x="1583" y="2410"/>
                </a:lnTo>
                <a:lnTo>
                  <a:pt x="1616" y="2439"/>
                </a:lnTo>
                <a:lnTo>
                  <a:pt x="1644" y="2465"/>
                </a:lnTo>
                <a:lnTo>
                  <a:pt x="1671" y="2489"/>
                </a:lnTo>
                <a:lnTo>
                  <a:pt x="1695" y="2512"/>
                </a:lnTo>
                <a:lnTo>
                  <a:pt x="1716" y="2532"/>
                </a:lnTo>
                <a:lnTo>
                  <a:pt x="1735" y="2553"/>
                </a:lnTo>
                <a:lnTo>
                  <a:pt x="1752" y="2571"/>
                </a:lnTo>
                <a:lnTo>
                  <a:pt x="1766" y="2591"/>
                </a:lnTo>
                <a:lnTo>
                  <a:pt x="1778" y="2610"/>
                </a:lnTo>
                <a:lnTo>
                  <a:pt x="1788" y="2630"/>
                </a:lnTo>
                <a:lnTo>
                  <a:pt x="1796" y="2650"/>
                </a:lnTo>
                <a:lnTo>
                  <a:pt x="1803" y="2672"/>
                </a:lnTo>
                <a:lnTo>
                  <a:pt x="1808" y="2695"/>
                </a:lnTo>
                <a:lnTo>
                  <a:pt x="1812" y="2721"/>
                </a:lnTo>
                <a:lnTo>
                  <a:pt x="1814" y="2748"/>
                </a:lnTo>
                <a:lnTo>
                  <a:pt x="588" y="2748"/>
                </a:lnTo>
                <a:lnTo>
                  <a:pt x="593" y="2706"/>
                </a:lnTo>
                <a:lnTo>
                  <a:pt x="604" y="2665"/>
                </a:lnTo>
                <a:lnTo>
                  <a:pt x="620" y="2626"/>
                </a:lnTo>
                <a:lnTo>
                  <a:pt x="640" y="2589"/>
                </a:lnTo>
                <a:lnTo>
                  <a:pt x="665" y="2552"/>
                </a:lnTo>
                <a:lnTo>
                  <a:pt x="693" y="2516"/>
                </a:lnTo>
                <a:lnTo>
                  <a:pt x="727" y="2481"/>
                </a:lnTo>
                <a:lnTo>
                  <a:pt x="763" y="2446"/>
                </a:lnTo>
                <a:lnTo>
                  <a:pt x="802" y="2411"/>
                </a:lnTo>
                <a:lnTo>
                  <a:pt x="844" y="2377"/>
                </a:lnTo>
                <a:lnTo>
                  <a:pt x="889" y="2342"/>
                </a:lnTo>
                <a:lnTo>
                  <a:pt x="934" y="2307"/>
                </a:lnTo>
                <a:lnTo>
                  <a:pt x="937" y="2304"/>
                </a:lnTo>
                <a:lnTo>
                  <a:pt x="942" y="2300"/>
                </a:lnTo>
                <a:lnTo>
                  <a:pt x="951" y="2293"/>
                </a:lnTo>
                <a:lnTo>
                  <a:pt x="962" y="2285"/>
                </a:lnTo>
                <a:lnTo>
                  <a:pt x="977" y="2275"/>
                </a:lnTo>
                <a:lnTo>
                  <a:pt x="995" y="2264"/>
                </a:lnTo>
                <a:lnTo>
                  <a:pt x="1015" y="2253"/>
                </a:lnTo>
                <a:lnTo>
                  <a:pt x="1038" y="2241"/>
                </a:lnTo>
                <a:lnTo>
                  <a:pt x="1063" y="2231"/>
                </a:lnTo>
                <a:lnTo>
                  <a:pt x="1090" y="2220"/>
                </a:lnTo>
                <a:lnTo>
                  <a:pt x="1119" y="2212"/>
                </a:lnTo>
                <a:lnTo>
                  <a:pt x="1150" y="2205"/>
                </a:lnTo>
                <a:lnTo>
                  <a:pt x="1148" y="2203"/>
                </a:lnTo>
                <a:lnTo>
                  <a:pt x="1147" y="2201"/>
                </a:lnTo>
                <a:lnTo>
                  <a:pt x="1147" y="2199"/>
                </a:lnTo>
                <a:lnTo>
                  <a:pt x="1146" y="2199"/>
                </a:lnTo>
                <a:lnTo>
                  <a:pt x="1145" y="2122"/>
                </a:lnTo>
                <a:lnTo>
                  <a:pt x="1141" y="2050"/>
                </a:lnTo>
                <a:lnTo>
                  <a:pt x="1135" y="1983"/>
                </a:lnTo>
                <a:lnTo>
                  <a:pt x="1126" y="1921"/>
                </a:lnTo>
                <a:lnTo>
                  <a:pt x="1117" y="1864"/>
                </a:lnTo>
                <a:lnTo>
                  <a:pt x="1106" y="1811"/>
                </a:lnTo>
                <a:lnTo>
                  <a:pt x="1094" y="1763"/>
                </a:lnTo>
                <a:lnTo>
                  <a:pt x="1082" y="1720"/>
                </a:lnTo>
                <a:lnTo>
                  <a:pt x="1068" y="1681"/>
                </a:lnTo>
                <a:lnTo>
                  <a:pt x="1056" y="1646"/>
                </a:lnTo>
                <a:lnTo>
                  <a:pt x="1043" y="1615"/>
                </a:lnTo>
                <a:lnTo>
                  <a:pt x="1032" y="1590"/>
                </a:lnTo>
                <a:lnTo>
                  <a:pt x="1020" y="1568"/>
                </a:lnTo>
                <a:lnTo>
                  <a:pt x="1011" y="1550"/>
                </a:lnTo>
                <a:lnTo>
                  <a:pt x="1003" y="1536"/>
                </a:lnTo>
                <a:lnTo>
                  <a:pt x="997" y="1527"/>
                </a:lnTo>
                <a:lnTo>
                  <a:pt x="993" y="1521"/>
                </a:lnTo>
                <a:lnTo>
                  <a:pt x="992" y="1519"/>
                </a:lnTo>
                <a:lnTo>
                  <a:pt x="881" y="1457"/>
                </a:lnTo>
                <a:lnTo>
                  <a:pt x="840" y="1422"/>
                </a:lnTo>
                <a:lnTo>
                  <a:pt x="800" y="1383"/>
                </a:lnTo>
                <a:lnTo>
                  <a:pt x="764" y="1338"/>
                </a:lnTo>
                <a:lnTo>
                  <a:pt x="730" y="1291"/>
                </a:lnTo>
                <a:lnTo>
                  <a:pt x="700" y="1241"/>
                </a:lnTo>
                <a:lnTo>
                  <a:pt x="672" y="1187"/>
                </a:lnTo>
                <a:lnTo>
                  <a:pt x="646" y="1130"/>
                </a:lnTo>
                <a:lnTo>
                  <a:pt x="625" y="1070"/>
                </a:lnTo>
                <a:lnTo>
                  <a:pt x="606" y="1007"/>
                </a:lnTo>
                <a:lnTo>
                  <a:pt x="589" y="942"/>
                </a:lnTo>
                <a:lnTo>
                  <a:pt x="576" y="875"/>
                </a:lnTo>
                <a:lnTo>
                  <a:pt x="565" y="805"/>
                </a:lnTo>
                <a:lnTo>
                  <a:pt x="557" y="733"/>
                </a:lnTo>
                <a:lnTo>
                  <a:pt x="552" y="661"/>
                </a:lnTo>
                <a:close/>
                <a:moveTo>
                  <a:pt x="336" y="498"/>
                </a:moveTo>
                <a:lnTo>
                  <a:pt x="343" y="588"/>
                </a:lnTo>
                <a:lnTo>
                  <a:pt x="354" y="676"/>
                </a:lnTo>
                <a:lnTo>
                  <a:pt x="369" y="764"/>
                </a:lnTo>
                <a:lnTo>
                  <a:pt x="387" y="849"/>
                </a:lnTo>
                <a:lnTo>
                  <a:pt x="410" y="931"/>
                </a:lnTo>
                <a:lnTo>
                  <a:pt x="435" y="1012"/>
                </a:lnTo>
                <a:lnTo>
                  <a:pt x="465" y="1089"/>
                </a:lnTo>
                <a:lnTo>
                  <a:pt x="497" y="1164"/>
                </a:lnTo>
                <a:lnTo>
                  <a:pt x="533" y="1235"/>
                </a:lnTo>
                <a:lnTo>
                  <a:pt x="572" y="1302"/>
                </a:lnTo>
                <a:lnTo>
                  <a:pt x="614" y="1364"/>
                </a:lnTo>
                <a:lnTo>
                  <a:pt x="659" y="1423"/>
                </a:lnTo>
                <a:lnTo>
                  <a:pt x="706" y="1477"/>
                </a:lnTo>
                <a:lnTo>
                  <a:pt x="756" y="1526"/>
                </a:lnTo>
                <a:lnTo>
                  <a:pt x="808" y="1569"/>
                </a:lnTo>
                <a:lnTo>
                  <a:pt x="915" y="1651"/>
                </a:lnTo>
                <a:lnTo>
                  <a:pt x="808" y="1732"/>
                </a:lnTo>
                <a:lnTo>
                  <a:pt x="756" y="1776"/>
                </a:lnTo>
                <a:lnTo>
                  <a:pt x="706" y="1826"/>
                </a:lnTo>
                <a:lnTo>
                  <a:pt x="659" y="1879"/>
                </a:lnTo>
                <a:lnTo>
                  <a:pt x="614" y="1937"/>
                </a:lnTo>
                <a:lnTo>
                  <a:pt x="572" y="2000"/>
                </a:lnTo>
                <a:lnTo>
                  <a:pt x="533" y="2068"/>
                </a:lnTo>
                <a:lnTo>
                  <a:pt x="497" y="2138"/>
                </a:lnTo>
                <a:lnTo>
                  <a:pt x="465" y="2212"/>
                </a:lnTo>
                <a:lnTo>
                  <a:pt x="435" y="2290"/>
                </a:lnTo>
                <a:lnTo>
                  <a:pt x="410" y="2370"/>
                </a:lnTo>
                <a:lnTo>
                  <a:pt x="387" y="2453"/>
                </a:lnTo>
                <a:lnTo>
                  <a:pt x="369" y="2538"/>
                </a:lnTo>
                <a:lnTo>
                  <a:pt x="354" y="2625"/>
                </a:lnTo>
                <a:lnTo>
                  <a:pt x="343" y="2715"/>
                </a:lnTo>
                <a:lnTo>
                  <a:pt x="336" y="2805"/>
                </a:lnTo>
                <a:lnTo>
                  <a:pt x="2006" y="2805"/>
                </a:lnTo>
                <a:lnTo>
                  <a:pt x="1999" y="2715"/>
                </a:lnTo>
                <a:lnTo>
                  <a:pt x="1988" y="2625"/>
                </a:lnTo>
                <a:lnTo>
                  <a:pt x="1973" y="2538"/>
                </a:lnTo>
                <a:lnTo>
                  <a:pt x="1955" y="2453"/>
                </a:lnTo>
                <a:lnTo>
                  <a:pt x="1932" y="2370"/>
                </a:lnTo>
                <a:lnTo>
                  <a:pt x="1907" y="2290"/>
                </a:lnTo>
                <a:lnTo>
                  <a:pt x="1877" y="2212"/>
                </a:lnTo>
                <a:lnTo>
                  <a:pt x="1844" y="2138"/>
                </a:lnTo>
                <a:lnTo>
                  <a:pt x="1809" y="2068"/>
                </a:lnTo>
                <a:lnTo>
                  <a:pt x="1770" y="2000"/>
                </a:lnTo>
                <a:lnTo>
                  <a:pt x="1728" y="1937"/>
                </a:lnTo>
                <a:lnTo>
                  <a:pt x="1684" y="1879"/>
                </a:lnTo>
                <a:lnTo>
                  <a:pt x="1636" y="1826"/>
                </a:lnTo>
                <a:lnTo>
                  <a:pt x="1586" y="1776"/>
                </a:lnTo>
                <a:lnTo>
                  <a:pt x="1534" y="1732"/>
                </a:lnTo>
                <a:lnTo>
                  <a:pt x="1427" y="1651"/>
                </a:lnTo>
                <a:lnTo>
                  <a:pt x="1534" y="1569"/>
                </a:lnTo>
                <a:lnTo>
                  <a:pt x="1586" y="1526"/>
                </a:lnTo>
                <a:lnTo>
                  <a:pt x="1636" y="1477"/>
                </a:lnTo>
                <a:lnTo>
                  <a:pt x="1684" y="1423"/>
                </a:lnTo>
                <a:lnTo>
                  <a:pt x="1728" y="1364"/>
                </a:lnTo>
                <a:lnTo>
                  <a:pt x="1770" y="1302"/>
                </a:lnTo>
                <a:lnTo>
                  <a:pt x="1809" y="1235"/>
                </a:lnTo>
                <a:lnTo>
                  <a:pt x="1844" y="1164"/>
                </a:lnTo>
                <a:lnTo>
                  <a:pt x="1877" y="1089"/>
                </a:lnTo>
                <a:lnTo>
                  <a:pt x="1907" y="1012"/>
                </a:lnTo>
                <a:lnTo>
                  <a:pt x="1932" y="931"/>
                </a:lnTo>
                <a:lnTo>
                  <a:pt x="1955" y="849"/>
                </a:lnTo>
                <a:lnTo>
                  <a:pt x="1973" y="764"/>
                </a:lnTo>
                <a:lnTo>
                  <a:pt x="1988" y="676"/>
                </a:lnTo>
                <a:lnTo>
                  <a:pt x="1999" y="588"/>
                </a:lnTo>
                <a:lnTo>
                  <a:pt x="2006" y="498"/>
                </a:lnTo>
                <a:lnTo>
                  <a:pt x="336" y="498"/>
                </a:lnTo>
                <a:close/>
                <a:moveTo>
                  <a:pt x="0" y="0"/>
                </a:moveTo>
                <a:lnTo>
                  <a:pt x="2342" y="0"/>
                </a:lnTo>
                <a:lnTo>
                  <a:pt x="2342" y="313"/>
                </a:lnTo>
                <a:lnTo>
                  <a:pt x="2213" y="313"/>
                </a:lnTo>
                <a:lnTo>
                  <a:pt x="2213" y="395"/>
                </a:lnTo>
                <a:lnTo>
                  <a:pt x="2210" y="497"/>
                </a:lnTo>
                <a:lnTo>
                  <a:pt x="2204" y="596"/>
                </a:lnTo>
                <a:lnTo>
                  <a:pt x="2193" y="694"/>
                </a:lnTo>
                <a:lnTo>
                  <a:pt x="2176" y="791"/>
                </a:lnTo>
                <a:lnTo>
                  <a:pt x="2157" y="885"/>
                </a:lnTo>
                <a:lnTo>
                  <a:pt x="2134" y="978"/>
                </a:lnTo>
                <a:lnTo>
                  <a:pt x="2105" y="1067"/>
                </a:lnTo>
                <a:lnTo>
                  <a:pt x="2073" y="1153"/>
                </a:lnTo>
                <a:lnTo>
                  <a:pt x="2039" y="1236"/>
                </a:lnTo>
                <a:lnTo>
                  <a:pt x="1999" y="1315"/>
                </a:lnTo>
                <a:lnTo>
                  <a:pt x="1957" y="1391"/>
                </a:lnTo>
                <a:lnTo>
                  <a:pt x="1910" y="1463"/>
                </a:lnTo>
                <a:lnTo>
                  <a:pt x="1861" y="1530"/>
                </a:lnTo>
                <a:lnTo>
                  <a:pt x="1808" y="1593"/>
                </a:lnTo>
                <a:lnTo>
                  <a:pt x="1753" y="1651"/>
                </a:lnTo>
                <a:lnTo>
                  <a:pt x="1808" y="1709"/>
                </a:lnTo>
                <a:lnTo>
                  <a:pt x="1861" y="1772"/>
                </a:lnTo>
                <a:lnTo>
                  <a:pt x="1910" y="1839"/>
                </a:lnTo>
                <a:lnTo>
                  <a:pt x="1957" y="1911"/>
                </a:lnTo>
                <a:lnTo>
                  <a:pt x="1999" y="1987"/>
                </a:lnTo>
                <a:lnTo>
                  <a:pt x="2039" y="2066"/>
                </a:lnTo>
                <a:lnTo>
                  <a:pt x="2073" y="2149"/>
                </a:lnTo>
                <a:lnTo>
                  <a:pt x="2105" y="2235"/>
                </a:lnTo>
                <a:lnTo>
                  <a:pt x="2134" y="2324"/>
                </a:lnTo>
                <a:lnTo>
                  <a:pt x="2157" y="2416"/>
                </a:lnTo>
                <a:lnTo>
                  <a:pt x="2176" y="2511"/>
                </a:lnTo>
                <a:lnTo>
                  <a:pt x="2193" y="2607"/>
                </a:lnTo>
                <a:lnTo>
                  <a:pt x="2204" y="2705"/>
                </a:lnTo>
                <a:lnTo>
                  <a:pt x="2210" y="2806"/>
                </a:lnTo>
                <a:lnTo>
                  <a:pt x="2213" y="2907"/>
                </a:lnTo>
                <a:lnTo>
                  <a:pt x="2213" y="3010"/>
                </a:lnTo>
                <a:lnTo>
                  <a:pt x="2342" y="3010"/>
                </a:lnTo>
                <a:lnTo>
                  <a:pt x="2342" y="3323"/>
                </a:lnTo>
                <a:lnTo>
                  <a:pt x="0" y="3323"/>
                </a:lnTo>
                <a:lnTo>
                  <a:pt x="0" y="3010"/>
                </a:lnTo>
                <a:lnTo>
                  <a:pt x="130" y="3010"/>
                </a:lnTo>
                <a:lnTo>
                  <a:pt x="130" y="2907"/>
                </a:lnTo>
                <a:lnTo>
                  <a:pt x="132" y="2806"/>
                </a:lnTo>
                <a:lnTo>
                  <a:pt x="139" y="2705"/>
                </a:lnTo>
                <a:lnTo>
                  <a:pt x="150" y="2607"/>
                </a:lnTo>
                <a:lnTo>
                  <a:pt x="165" y="2511"/>
                </a:lnTo>
                <a:lnTo>
                  <a:pt x="185" y="2416"/>
                </a:lnTo>
                <a:lnTo>
                  <a:pt x="209" y="2324"/>
                </a:lnTo>
                <a:lnTo>
                  <a:pt x="237" y="2235"/>
                </a:lnTo>
                <a:lnTo>
                  <a:pt x="269" y="2149"/>
                </a:lnTo>
                <a:lnTo>
                  <a:pt x="304" y="2066"/>
                </a:lnTo>
                <a:lnTo>
                  <a:pt x="343" y="1987"/>
                </a:lnTo>
                <a:lnTo>
                  <a:pt x="386" y="1911"/>
                </a:lnTo>
                <a:lnTo>
                  <a:pt x="432" y="1839"/>
                </a:lnTo>
                <a:lnTo>
                  <a:pt x="481" y="1772"/>
                </a:lnTo>
                <a:lnTo>
                  <a:pt x="534" y="1709"/>
                </a:lnTo>
                <a:lnTo>
                  <a:pt x="590" y="1651"/>
                </a:lnTo>
                <a:lnTo>
                  <a:pt x="534" y="1593"/>
                </a:lnTo>
                <a:lnTo>
                  <a:pt x="481" y="1530"/>
                </a:lnTo>
                <a:lnTo>
                  <a:pt x="432" y="1463"/>
                </a:lnTo>
                <a:lnTo>
                  <a:pt x="386" y="1391"/>
                </a:lnTo>
                <a:lnTo>
                  <a:pt x="343" y="1315"/>
                </a:lnTo>
                <a:lnTo>
                  <a:pt x="304" y="1236"/>
                </a:lnTo>
                <a:lnTo>
                  <a:pt x="269" y="1153"/>
                </a:lnTo>
                <a:lnTo>
                  <a:pt x="237" y="1067"/>
                </a:lnTo>
                <a:lnTo>
                  <a:pt x="209" y="978"/>
                </a:lnTo>
                <a:lnTo>
                  <a:pt x="185" y="885"/>
                </a:lnTo>
                <a:lnTo>
                  <a:pt x="165" y="791"/>
                </a:lnTo>
                <a:lnTo>
                  <a:pt x="150" y="694"/>
                </a:lnTo>
                <a:lnTo>
                  <a:pt x="139" y="596"/>
                </a:lnTo>
                <a:lnTo>
                  <a:pt x="132" y="497"/>
                </a:lnTo>
                <a:lnTo>
                  <a:pt x="130" y="395"/>
                </a:lnTo>
                <a:lnTo>
                  <a:pt x="130" y="313"/>
                </a:lnTo>
                <a:lnTo>
                  <a:pt x="0" y="313"/>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nvGrpSpPr>
          <p:cNvPr id="199" name="Group 198">
            <a:extLst>
              <a:ext uri="{FF2B5EF4-FFF2-40B4-BE49-F238E27FC236}">
                <a16:creationId xmlns:a16="http://schemas.microsoft.com/office/drawing/2014/main" id="{E70B1096-A9E1-464E-897C-1122B6277031}"/>
              </a:ext>
            </a:extLst>
          </p:cNvPr>
          <p:cNvGrpSpPr/>
          <p:nvPr/>
        </p:nvGrpSpPr>
        <p:grpSpPr>
          <a:xfrm>
            <a:off x="5191448" y="3271509"/>
            <a:ext cx="365760" cy="365760"/>
            <a:chOff x="-1162050" y="2613025"/>
            <a:chExt cx="684212" cy="701675"/>
          </a:xfrm>
          <a:solidFill>
            <a:schemeClr val="tx2"/>
          </a:solidFill>
        </p:grpSpPr>
        <p:sp>
          <p:nvSpPr>
            <p:cNvPr id="200" name="Freeform 112">
              <a:extLst>
                <a:ext uri="{FF2B5EF4-FFF2-40B4-BE49-F238E27FC236}">
                  <a16:creationId xmlns:a16="http://schemas.microsoft.com/office/drawing/2014/main" id="{B82B1BBE-1B98-4C0E-AEC9-A4948B8FBB73}"/>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solidFill>
                  <a:prstClr val="black"/>
                </a:solidFill>
              </a:endParaRPr>
            </a:p>
          </p:txBody>
        </p:sp>
        <p:sp>
          <p:nvSpPr>
            <p:cNvPr id="201" name="Freeform 113">
              <a:extLst>
                <a:ext uri="{FF2B5EF4-FFF2-40B4-BE49-F238E27FC236}">
                  <a16:creationId xmlns:a16="http://schemas.microsoft.com/office/drawing/2014/main" id="{5C85912E-B41B-45E9-AE25-86E0B8E69EDE}"/>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solidFill>
                  <a:prstClr val="black"/>
                </a:solidFill>
              </a:endParaRPr>
            </a:p>
          </p:txBody>
        </p:sp>
        <p:sp>
          <p:nvSpPr>
            <p:cNvPr id="202" name="Freeform 114">
              <a:extLst>
                <a:ext uri="{FF2B5EF4-FFF2-40B4-BE49-F238E27FC236}">
                  <a16:creationId xmlns:a16="http://schemas.microsoft.com/office/drawing/2014/main" id="{FAEA0CC0-D92D-45AF-88F1-7FD864DA4E22}"/>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solidFill>
                  <a:prstClr val="black"/>
                </a:solidFill>
              </a:endParaRPr>
            </a:p>
          </p:txBody>
        </p:sp>
        <p:sp>
          <p:nvSpPr>
            <p:cNvPr id="203" name="Freeform 115">
              <a:extLst>
                <a:ext uri="{FF2B5EF4-FFF2-40B4-BE49-F238E27FC236}">
                  <a16:creationId xmlns:a16="http://schemas.microsoft.com/office/drawing/2014/main" id="{3324464F-12FE-4105-9D14-0381877B968D}"/>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solidFill>
                  <a:prstClr val="black"/>
                </a:solidFill>
              </a:endParaRPr>
            </a:p>
          </p:txBody>
        </p:sp>
        <p:sp>
          <p:nvSpPr>
            <p:cNvPr id="204" name="Freeform 116">
              <a:extLst>
                <a:ext uri="{FF2B5EF4-FFF2-40B4-BE49-F238E27FC236}">
                  <a16:creationId xmlns:a16="http://schemas.microsoft.com/office/drawing/2014/main" id="{70BCFB43-201A-4BE6-A407-C1CBF67B7C72}"/>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solidFill>
                  <a:prstClr val="black"/>
                </a:solidFill>
              </a:endParaRPr>
            </a:p>
          </p:txBody>
        </p:sp>
        <p:sp>
          <p:nvSpPr>
            <p:cNvPr id="205" name="Freeform 117">
              <a:extLst>
                <a:ext uri="{FF2B5EF4-FFF2-40B4-BE49-F238E27FC236}">
                  <a16:creationId xmlns:a16="http://schemas.microsoft.com/office/drawing/2014/main" id="{7835ED52-C7CC-4E62-8E08-B63E68CEE8F6}"/>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solidFill>
                  <a:prstClr val="black"/>
                </a:solidFill>
              </a:endParaRPr>
            </a:p>
          </p:txBody>
        </p:sp>
        <p:sp>
          <p:nvSpPr>
            <p:cNvPr id="206" name="Freeform 118">
              <a:extLst>
                <a:ext uri="{FF2B5EF4-FFF2-40B4-BE49-F238E27FC236}">
                  <a16:creationId xmlns:a16="http://schemas.microsoft.com/office/drawing/2014/main" id="{7EFC9C8C-37C9-44A9-9815-63ACEC9121CD}"/>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solidFill>
                  <a:prstClr val="black"/>
                </a:solidFill>
              </a:endParaRPr>
            </a:p>
          </p:txBody>
        </p:sp>
        <p:sp>
          <p:nvSpPr>
            <p:cNvPr id="207" name="Freeform 119">
              <a:extLst>
                <a:ext uri="{FF2B5EF4-FFF2-40B4-BE49-F238E27FC236}">
                  <a16:creationId xmlns:a16="http://schemas.microsoft.com/office/drawing/2014/main" id="{A5E94943-C554-4B1A-BC4B-6668A8E1D9D0}"/>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solidFill>
                  <a:prstClr val="black"/>
                </a:solidFill>
              </a:endParaRPr>
            </a:p>
          </p:txBody>
        </p:sp>
        <p:sp>
          <p:nvSpPr>
            <p:cNvPr id="208" name="Freeform 120">
              <a:extLst>
                <a:ext uri="{FF2B5EF4-FFF2-40B4-BE49-F238E27FC236}">
                  <a16:creationId xmlns:a16="http://schemas.microsoft.com/office/drawing/2014/main" id="{0C418CA5-152E-40DA-A846-96219CAD0C31}"/>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solidFill>
                  <a:prstClr val="black"/>
                </a:solidFill>
              </a:endParaRPr>
            </a:p>
          </p:txBody>
        </p:sp>
      </p:grpSp>
      <p:grpSp>
        <p:nvGrpSpPr>
          <p:cNvPr id="209" name="Group 208">
            <a:extLst>
              <a:ext uri="{FF2B5EF4-FFF2-40B4-BE49-F238E27FC236}">
                <a16:creationId xmlns:a16="http://schemas.microsoft.com/office/drawing/2014/main" id="{6A8D0744-BE65-4F5C-910F-C55E7984867D}"/>
              </a:ext>
            </a:extLst>
          </p:cNvPr>
          <p:cNvGrpSpPr/>
          <p:nvPr/>
        </p:nvGrpSpPr>
        <p:grpSpPr>
          <a:xfrm>
            <a:off x="7414414" y="4265173"/>
            <a:ext cx="1183812" cy="1509685"/>
            <a:chOff x="-985838" y="2259013"/>
            <a:chExt cx="425450" cy="477838"/>
          </a:xfrm>
          <a:solidFill>
            <a:schemeClr val="tx1"/>
          </a:solidFill>
        </p:grpSpPr>
        <p:sp>
          <p:nvSpPr>
            <p:cNvPr id="210" name="Freeform 82">
              <a:extLst>
                <a:ext uri="{FF2B5EF4-FFF2-40B4-BE49-F238E27FC236}">
                  <a16:creationId xmlns:a16="http://schemas.microsoft.com/office/drawing/2014/main" id="{FC7B42FD-F416-4361-B5B8-DE0437037FE4}"/>
                </a:ext>
              </a:extLst>
            </p:cNvPr>
            <p:cNvSpPr>
              <a:spLocks/>
            </p:cNvSpPr>
            <p:nvPr/>
          </p:nvSpPr>
          <p:spPr bwMode="auto">
            <a:xfrm>
              <a:off x="-981076" y="2259013"/>
              <a:ext cx="420688" cy="477838"/>
            </a:xfrm>
            <a:custGeom>
              <a:avLst/>
              <a:gdLst>
                <a:gd name="T0" fmla="*/ 2763 w 2912"/>
                <a:gd name="T1" fmla="*/ 0 h 3309"/>
                <a:gd name="T2" fmla="*/ 2820 w 2912"/>
                <a:gd name="T3" fmla="*/ 12 h 3309"/>
                <a:gd name="T4" fmla="*/ 2868 w 2912"/>
                <a:gd name="T5" fmla="*/ 44 h 3309"/>
                <a:gd name="T6" fmla="*/ 2900 w 2912"/>
                <a:gd name="T7" fmla="*/ 92 h 3309"/>
                <a:gd name="T8" fmla="*/ 2912 w 2912"/>
                <a:gd name="T9" fmla="*/ 151 h 3309"/>
                <a:gd name="T10" fmla="*/ 2902 w 2912"/>
                <a:gd name="T11" fmla="*/ 203 h 3309"/>
                <a:gd name="T12" fmla="*/ 2876 w 2912"/>
                <a:gd name="T13" fmla="*/ 248 h 3309"/>
                <a:gd name="T14" fmla="*/ 2837 w 2912"/>
                <a:gd name="T15" fmla="*/ 280 h 3309"/>
                <a:gd name="T16" fmla="*/ 2835 w 2912"/>
                <a:gd name="T17" fmla="*/ 2050 h 3309"/>
                <a:gd name="T18" fmla="*/ 2815 w 2912"/>
                <a:gd name="T19" fmla="*/ 2083 h 3309"/>
                <a:gd name="T20" fmla="*/ 2782 w 2912"/>
                <a:gd name="T21" fmla="*/ 2103 h 3309"/>
                <a:gd name="T22" fmla="*/ 2153 w 2912"/>
                <a:gd name="T23" fmla="*/ 2105 h 3309"/>
                <a:gd name="T24" fmla="*/ 2426 w 2912"/>
                <a:gd name="T25" fmla="*/ 3146 h 3309"/>
                <a:gd name="T26" fmla="*/ 2421 w 2912"/>
                <a:gd name="T27" fmla="*/ 3198 h 3309"/>
                <a:gd name="T28" fmla="*/ 2400 w 2912"/>
                <a:gd name="T29" fmla="*/ 3245 h 3309"/>
                <a:gd name="T30" fmla="*/ 2364 w 2912"/>
                <a:gd name="T31" fmla="*/ 3282 h 3309"/>
                <a:gd name="T32" fmla="*/ 2315 w 2912"/>
                <a:gd name="T33" fmla="*/ 3304 h 3309"/>
                <a:gd name="T34" fmla="*/ 2277 w 2912"/>
                <a:gd name="T35" fmla="*/ 3309 h 3309"/>
                <a:gd name="T36" fmla="*/ 2223 w 2912"/>
                <a:gd name="T37" fmla="*/ 3298 h 3309"/>
                <a:gd name="T38" fmla="*/ 2176 w 2912"/>
                <a:gd name="T39" fmla="*/ 3269 h 3309"/>
                <a:gd name="T40" fmla="*/ 2143 w 2912"/>
                <a:gd name="T41" fmla="*/ 3224 h 3309"/>
                <a:gd name="T42" fmla="*/ 1864 w 2912"/>
                <a:gd name="T43" fmla="*/ 2181 h 3309"/>
                <a:gd name="T44" fmla="*/ 779 w 2912"/>
                <a:gd name="T45" fmla="*/ 3197 h 3309"/>
                <a:gd name="T46" fmla="*/ 756 w 2912"/>
                <a:gd name="T47" fmla="*/ 3245 h 3309"/>
                <a:gd name="T48" fmla="*/ 720 w 2912"/>
                <a:gd name="T49" fmla="*/ 3282 h 3309"/>
                <a:gd name="T50" fmla="*/ 673 w 2912"/>
                <a:gd name="T51" fmla="*/ 3303 h 3309"/>
                <a:gd name="T52" fmla="*/ 623 w 2912"/>
                <a:gd name="T53" fmla="*/ 3309 h 3309"/>
                <a:gd name="T54" fmla="*/ 570 w 2912"/>
                <a:gd name="T55" fmla="*/ 3295 h 3309"/>
                <a:gd name="T56" fmla="*/ 528 w 2912"/>
                <a:gd name="T57" fmla="*/ 3265 h 3309"/>
                <a:gd name="T58" fmla="*/ 499 w 2912"/>
                <a:gd name="T59" fmla="*/ 3222 h 3309"/>
                <a:gd name="T60" fmla="*/ 486 w 2912"/>
                <a:gd name="T61" fmla="*/ 3173 h 3309"/>
                <a:gd name="T62" fmla="*/ 491 w 2912"/>
                <a:gd name="T63" fmla="*/ 3119 h 3309"/>
                <a:gd name="T64" fmla="*/ 627 w 2912"/>
                <a:gd name="T65" fmla="*/ 2105 h 3309"/>
                <a:gd name="T66" fmla="*/ 715 w 2912"/>
                <a:gd name="T67" fmla="*/ 2009 h 3309"/>
                <a:gd name="T68" fmla="*/ 2688 w 2912"/>
                <a:gd name="T69" fmla="*/ 1956 h 3309"/>
                <a:gd name="T70" fmla="*/ 223 w 2912"/>
                <a:gd name="T71" fmla="*/ 301 h 3309"/>
                <a:gd name="T72" fmla="*/ 181 w 2912"/>
                <a:gd name="T73" fmla="*/ 1915 h 3309"/>
                <a:gd name="T74" fmla="*/ 107 w 2912"/>
                <a:gd name="T75" fmla="*/ 1984 h 3309"/>
                <a:gd name="T76" fmla="*/ 75 w 2912"/>
                <a:gd name="T77" fmla="*/ 280 h 3309"/>
                <a:gd name="T78" fmla="*/ 35 w 2912"/>
                <a:gd name="T79" fmla="*/ 248 h 3309"/>
                <a:gd name="T80" fmla="*/ 9 w 2912"/>
                <a:gd name="T81" fmla="*/ 203 h 3309"/>
                <a:gd name="T82" fmla="*/ 0 w 2912"/>
                <a:gd name="T83" fmla="*/ 151 h 3309"/>
                <a:gd name="T84" fmla="*/ 12 w 2912"/>
                <a:gd name="T85" fmla="*/ 92 h 3309"/>
                <a:gd name="T86" fmla="*/ 44 w 2912"/>
                <a:gd name="T87" fmla="*/ 44 h 3309"/>
                <a:gd name="T88" fmla="*/ 91 w 2912"/>
                <a:gd name="T89" fmla="*/ 12 h 3309"/>
                <a:gd name="T90" fmla="*/ 149 w 2912"/>
                <a:gd name="T91" fmla="*/ 0 h 3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2" h="3309">
                  <a:moveTo>
                    <a:pt x="149" y="0"/>
                  </a:moveTo>
                  <a:lnTo>
                    <a:pt x="2763" y="0"/>
                  </a:lnTo>
                  <a:lnTo>
                    <a:pt x="2793" y="3"/>
                  </a:lnTo>
                  <a:lnTo>
                    <a:pt x="2820" y="12"/>
                  </a:lnTo>
                  <a:lnTo>
                    <a:pt x="2846" y="26"/>
                  </a:lnTo>
                  <a:lnTo>
                    <a:pt x="2868" y="44"/>
                  </a:lnTo>
                  <a:lnTo>
                    <a:pt x="2887" y="67"/>
                  </a:lnTo>
                  <a:lnTo>
                    <a:pt x="2900" y="92"/>
                  </a:lnTo>
                  <a:lnTo>
                    <a:pt x="2909" y="121"/>
                  </a:lnTo>
                  <a:lnTo>
                    <a:pt x="2912" y="151"/>
                  </a:lnTo>
                  <a:lnTo>
                    <a:pt x="2909" y="178"/>
                  </a:lnTo>
                  <a:lnTo>
                    <a:pt x="2902" y="203"/>
                  </a:lnTo>
                  <a:lnTo>
                    <a:pt x="2892" y="227"/>
                  </a:lnTo>
                  <a:lnTo>
                    <a:pt x="2876" y="248"/>
                  </a:lnTo>
                  <a:lnTo>
                    <a:pt x="2859" y="266"/>
                  </a:lnTo>
                  <a:lnTo>
                    <a:pt x="2837" y="280"/>
                  </a:lnTo>
                  <a:lnTo>
                    <a:pt x="2837" y="2030"/>
                  </a:lnTo>
                  <a:lnTo>
                    <a:pt x="2835" y="2050"/>
                  </a:lnTo>
                  <a:lnTo>
                    <a:pt x="2827" y="2069"/>
                  </a:lnTo>
                  <a:lnTo>
                    <a:pt x="2815" y="2083"/>
                  </a:lnTo>
                  <a:lnTo>
                    <a:pt x="2800" y="2096"/>
                  </a:lnTo>
                  <a:lnTo>
                    <a:pt x="2782" y="2103"/>
                  </a:lnTo>
                  <a:lnTo>
                    <a:pt x="2763" y="2105"/>
                  </a:lnTo>
                  <a:lnTo>
                    <a:pt x="2153" y="2105"/>
                  </a:lnTo>
                  <a:lnTo>
                    <a:pt x="2422" y="3119"/>
                  </a:lnTo>
                  <a:lnTo>
                    <a:pt x="2426" y="3146"/>
                  </a:lnTo>
                  <a:lnTo>
                    <a:pt x="2426" y="3172"/>
                  </a:lnTo>
                  <a:lnTo>
                    <a:pt x="2421" y="3198"/>
                  </a:lnTo>
                  <a:lnTo>
                    <a:pt x="2413" y="3222"/>
                  </a:lnTo>
                  <a:lnTo>
                    <a:pt x="2400" y="3245"/>
                  </a:lnTo>
                  <a:lnTo>
                    <a:pt x="2384" y="3265"/>
                  </a:lnTo>
                  <a:lnTo>
                    <a:pt x="2364" y="3282"/>
                  </a:lnTo>
                  <a:lnTo>
                    <a:pt x="2341" y="3295"/>
                  </a:lnTo>
                  <a:lnTo>
                    <a:pt x="2315" y="3304"/>
                  </a:lnTo>
                  <a:lnTo>
                    <a:pt x="2297" y="3308"/>
                  </a:lnTo>
                  <a:lnTo>
                    <a:pt x="2277" y="3309"/>
                  </a:lnTo>
                  <a:lnTo>
                    <a:pt x="2249" y="3307"/>
                  </a:lnTo>
                  <a:lnTo>
                    <a:pt x="2223" y="3298"/>
                  </a:lnTo>
                  <a:lnTo>
                    <a:pt x="2199" y="3286"/>
                  </a:lnTo>
                  <a:lnTo>
                    <a:pt x="2176" y="3269"/>
                  </a:lnTo>
                  <a:lnTo>
                    <a:pt x="2157" y="3249"/>
                  </a:lnTo>
                  <a:lnTo>
                    <a:pt x="2143" y="3224"/>
                  </a:lnTo>
                  <a:lnTo>
                    <a:pt x="2133" y="3197"/>
                  </a:lnTo>
                  <a:lnTo>
                    <a:pt x="1864" y="2181"/>
                  </a:lnTo>
                  <a:lnTo>
                    <a:pt x="1048" y="2181"/>
                  </a:lnTo>
                  <a:lnTo>
                    <a:pt x="779" y="3197"/>
                  </a:lnTo>
                  <a:lnTo>
                    <a:pt x="770" y="3223"/>
                  </a:lnTo>
                  <a:lnTo>
                    <a:pt x="756" y="3245"/>
                  </a:lnTo>
                  <a:lnTo>
                    <a:pt x="740" y="3265"/>
                  </a:lnTo>
                  <a:lnTo>
                    <a:pt x="720" y="3282"/>
                  </a:lnTo>
                  <a:lnTo>
                    <a:pt x="698" y="3295"/>
                  </a:lnTo>
                  <a:lnTo>
                    <a:pt x="673" y="3303"/>
                  </a:lnTo>
                  <a:lnTo>
                    <a:pt x="649" y="3309"/>
                  </a:lnTo>
                  <a:lnTo>
                    <a:pt x="623" y="3309"/>
                  </a:lnTo>
                  <a:lnTo>
                    <a:pt x="596" y="3304"/>
                  </a:lnTo>
                  <a:lnTo>
                    <a:pt x="570" y="3295"/>
                  </a:lnTo>
                  <a:lnTo>
                    <a:pt x="547" y="3282"/>
                  </a:lnTo>
                  <a:lnTo>
                    <a:pt x="528" y="3265"/>
                  </a:lnTo>
                  <a:lnTo>
                    <a:pt x="512" y="3245"/>
                  </a:lnTo>
                  <a:lnTo>
                    <a:pt x="499" y="3222"/>
                  </a:lnTo>
                  <a:lnTo>
                    <a:pt x="491" y="3198"/>
                  </a:lnTo>
                  <a:lnTo>
                    <a:pt x="486" y="3173"/>
                  </a:lnTo>
                  <a:lnTo>
                    <a:pt x="486" y="3146"/>
                  </a:lnTo>
                  <a:lnTo>
                    <a:pt x="491" y="3119"/>
                  </a:lnTo>
                  <a:lnTo>
                    <a:pt x="758" y="2105"/>
                  </a:lnTo>
                  <a:lnTo>
                    <a:pt x="627" y="2105"/>
                  </a:lnTo>
                  <a:lnTo>
                    <a:pt x="669" y="2059"/>
                  </a:lnTo>
                  <a:lnTo>
                    <a:pt x="715" y="2009"/>
                  </a:lnTo>
                  <a:lnTo>
                    <a:pt x="763" y="1956"/>
                  </a:lnTo>
                  <a:lnTo>
                    <a:pt x="2688" y="1956"/>
                  </a:lnTo>
                  <a:lnTo>
                    <a:pt x="2688" y="301"/>
                  </a:lnTo>
                  <a:lnTo>
                    <a:pt x="223" y="301"/>
                  </a:lnTo>
                  <a:lnTo>
                    <a:pt x="223" y="1875"/>
                  </a:lnTo>
                  <a:lnTo>
                    <a:pt x="181" y="1915"/>
                  </a:lnTo>
                  <a:lnTo>
                    <a:pt x="142" y="1950"/>
                  </a:lnTo>
                  <a:lnTo>
                    <a:pt x="107" y="1984"/>
                  </a:lnTo>
                  <a:lnTo>
                    <a:pt x="75" y="2013"/>
                  </a:lnTo>
                  <a:lnTo>
                    <a:pt x="75" y="280"/>
                  </a:lnTo>
                  <a:lnTo>
                    <a:pt x="54" y="266"/>
                  </a:lnTo>
                  <a:lnTo>
                    <a:pt x="35" y="248"/>
                  </a:lnTo>
                  <a:lnTo>
                    <a:pt x="21" y="227"/>
                  </a:lnTo>
                  <a:lnTo>
                    <a:pt x="9" y="203"/>
                  </a:lnTo>
                  <a:lnTo>
                    <a:pt x="2" y="178"/>
                  </a:lnTo>
                  <a:lnTo>
                    <a:pt x="0" y="151"/>
                  </a:lnTo>
                  <a:lnTo>
                    <a:pt x="3" y="121"/>
                  </a:lnTo>
                  <a:lnTo>
                    <a:pt x="12" y="92"/>
                  </a:lnTo>
                  <a:lnTo>
                    <a:pt x="25" y="67"/>
                  </a:lnTo>
                  <a:lnTo>
                    <a:pt x="44" y="44"/>
                  </a:lnTo>
                  <a:lnTo>
                    <a:pt x="65" y="26"/>
                  </a:lnTo>
                  <a:lnTo>
                    <a:pt x="91" y="12"/>
                  </a:lnTo>
                  <a:lnTo>
                    <a:pt x="119" y="3"/>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 name="Freeform 83">
              <a:extLst>
                <a:ext uri="{FF2B5EF4-FFF2-40B4-BE49-F238E27FC236}">
                  <a16:creationId xmlns:a16="http://schemas.microsoft.com/office/drawing/2014/main" id="{C2478DC1-832B-40B5-A7E2-56DA9070BC83}"/>
                </a:ext>
              </a:extLst>
            </p:cNvPr>
            <p:cNvSpPr>
              <a:spLocks/>
            </p:cNvSpPr>
            <p:nvPr/>
          </p:nvSpPr>
          <p:spPr bwMode="auto">
            <a:xfrm>
              <a:off x="-796926" y="2397125"/>
              <a:ext cx="42863" cy="125413"/>
            </a:xfrm>
            <a:custGeom>
              <a:avLst/>
              <a:gdLst>
                <a:gd name="T0" fmla="*/ 150 w 299"/>
                <a:gd name="T1" fmla="*/ 0 h 864"/>
                <a:gd name="T2" fmla="*/ 180 w 299"/>
                <a:gd name="T3" fmla="*/ 3 h 864"/>
                <a:gd name="T4" fmla="*/ 208 w 299"/>
                <a:gd name="T5" fmla="*/ 12 h 864"/>
                <a:gd name="T6" fmla="*/ 233 w 299"/>
                <a:gd name="T7" fmla="*/ 25 h 864"/>
                <a:gd name="T8" fmla="*/ 255 w 299"/>
                <a:gd name="T9" fmla="*/ 44 h 864"/>
                <a:gd name="T10" fmla="*/ 273 w 299"/>
                <a:gd name="T11" fmla="*/ 67 h 864"/>
                <a:gd name="T12" fmla="*/ 287 w 299"/>
                <a:gd name="T13" fmla="*/ 92 h 864"/>
                <a:gd name="T14" fmla="*/ 296 w 299"/>
                <a:gd name="T15" fmla="*/ 120 h 864"/>
                <a:gd name="T16" fmla="*/ 299 w 299"/>
                <a:gd name="T17" fmla="*/ 151 h 864"/>
                <a:gd name="T18" fmla="*/ 299 w 299"/>
                <a:gd name="T19" fmla="*/ 715 h 864"/>
                <a:gd name="T20" fmla="*/ 296 w 299"/>
                <a:gd name="T21" fmla="*/ 745 h 864"/>
                <a:gd name="T22" fmla="*/ 287 w 299"/>
                <a:gd name="T23" fmla="*/ 773 h 864"/>
                <a:gd name="T24" fmla="*/ 273 w 299"/>
                <a:gd name="T25" fmla="*/ 799 h 864"/>
                <a:gd name="T26" fmla="*/ 255 w 299"/>
                <a:gd name="T27" fmla="*/ 821 h 864"/>
                <a:gd name="T28" fmla="*/ 233 w 299"/>
                <a:gd name="T29" fmla="*/ 840 h 864"/>
                <a:gd name="T30" fmla="*/ 208 w 299"/>
                <a:gd name="T31" fmla="*/ 853 h 864"/>
                <a:gd name="T32" fmla="*/ 180 w 299"/>
                <a:gd name="T33" fmla="*/ 861 h 864"/>
                <a:gd name="T34" fmla="*/ 150 w 299"/>
                <a:gd name="T35" fmla="*/ 864 h 864"/>
                <a:gd name="T36" fmla="*/ 119 w 299"/>
                <a:gd name="T37" fmla="*/ 861 h 864"/>
                <a:gd name="T38" fmla="*/ 91 w 299"/>
                <a:gd name="T39" fmla="*/ 853 h 864"/>
                <a:gd name="T40" fmla="*/ 66 w 299"/>
                <a:gd name="T41" fmla="*/ 840 h 864"/>
                <a:gd name="T42" fmla="*/ 44 w 299"/>
                <a:gd name="T43" fmla="*/ 821 h 864"/>
                <a:gd name="T44" fmla="*/ 26 w 299"/>
                <a:gd name="T45" fmla="*/ 799 h 864"/>
                <a:gd name="T46" fmla="*/ 12 w 299"/>
                <a:gd name="T47" fmla="*/ 773 h 864"/>
                <a:gd name="T48" fmla="*/ 3 w 299"/>
                <a:gd name="T49" fmla="*/ 745 h 864"/>
                <a:gd name="T50" fmla="*/ 0 w 299"/>
                <a:gd name="T51" fmla="*/ 715 h 864"/>
                <a:gd name="T52" fmla="*/ 0 w 299"/>
                <a:gd name="T53" fmla="*/ 151 h 864"/>
                <a:gd name="T54" fmla="*/ 3 w 299"/>
                <a:gd name="T55" fmla="*/ 120 h 864"/>
                <a:gd name="T56" fmla="*/ 12 w 299"/>
                <a:gd name="T57" fmla="*/ 92 h 864"/>
                <a:gd name="T58" fmla="*/ 26 w 299"/>
                <a:gd name="T59" fmla="*/ 67 h 864"/>
                <a:gd name="T60" fmla="*/ 44 w 299"/>
                <a:gd name="T61" fmla="*/ 44 h 864"/>
                <a:gd name="T62" fmla="*/ 66 w 299"/>
                <a:gd name="T63" fmla="*/ 25 h 864"/>
                <a:gd name="T64" fmla="*/ 91 w 299"/>
                <a:gd name="T65" fmla="*/ 12 h 864"/>
                <a:gd name="T66" fmla="*/ 119 w 299"/>
                <a:gd name="T67" fmla="*/ 3 h 864"/>
                <a:gd name="T68" fmla="*/ 150 w 299"/>
                <a:gd name="T6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864">
                  <a:moveTo>
                    <a:pt x="150" y="0"/>
                  </a:moveTo>
                  <a:lnTo>
                    <a:pt x="180" y="3"/>
                  </a:lnTo>
                  <a:lnTo>
                    <a:pt x="208" y="12"/>
                  </a:lnTo>
                  <a:lnTo>
                    <a:pt x="233" y="25"/>
                  </a:lnTo>
                  <a:lnTo>
                    <a:pt x="255" y="44"/>
                  </a:lnTo>
                  <a:lnTo>
                    <a:pt x="273" y="67"/>
                  </a:lnTo>
                  <a:lnTo>
                    <a:pt x="287" y="92"/>
                  </a:lnTo>
                  <a:lnTo>
                    <a:pt x="296" y="120"/>
                  </a:lnTo>
                  <a:lnTo>
                    <a:pt x="299" y="151"/>
                  </a:lnTo>
                  <a:lnTo>
                    <a:pt x="299" y="715"/>
                  </a:lnTo>
                  <a:lnTo>
                    <a:pt x="296" y="745"/>
                  </a:lnTo>
                  <a:lnTo>
                    <a:pt x="287" y="773"/>
                  </a:lnTo>
                  <a:lnTo>
                    <a:pt x="273" y="799"/>
                  </a:lnTo>
                  <a:lnTo>
                    <a:pt x="255" y="821"/>
                  </a:lnTo>
                  <a:lnTo>
                    <a:pt x="233" y="840"/>
                  </a:lnTo>
                  <a:lnTo>
                    <a:pt x="208" y="853"/>
                  </a:lnTo>
                  <a:lnTo>
                    <a:pt x="180" y="861"/>
                  </a:lnTo>
                  <a:lnTo>
                    <a:pt x="150" y="864"/>
                  </a:lnTo>
                  <a:lnTo>
                    <a:pt x="119" y="861"/>
                  </a:lnTo>
                  <a:lnTo>
                    <a:pt x="91" y="853"/>
                  </a:lnTo>
                  <a:lnTo>
                    <a:pt x="66" y="840"/>
                  </a:lnTo>
                  <a:lnTo>
                    <a:pt x="44" y="821"/>
                  </a:lnTo>
                  <a:lnTo>
                    <a:pt x="26" y="799"/>
                  </a:lnTo>
                  <a:lnTo>
                    <a:pt x="12" y="773"/>
                  </a:lnTo>
                  <a:lnTo>
                    <a:pt x="3" y="745"/>
                  </a:lnTo>
                  <a:lnTo>
                    <a:pt x="0" y="715"/>
                  </a:lnTo>
                  <a:lnTo>
                    <a:pt x="0" y="151"/>
                  </a:lnTo>
                  <a:lnTo>
                    <a:pt x="3" y="120"/>
                  </a:lnTo>
                  <a:lnTo>
                    <a:pt x="12" y="92"/>
                  </a:lnTo>
                  <a:lnTo>
                    <a:pt x="26" y="67"/>
                  </a:lnTo>
                  <a:lnTo>
                    <a:pt x="44" y="44"/>
                  </a:lnTo>
                  <a:lnTo>
                    <a:pt x="66" y="25"/>
                  </a:lnTo>
                  <a:lnTo>
                    <a:pt x="91" y="12"/>
                  </a:lnTo>
                  <a:lnTo>
                    <a:pt x="119" y="3"/>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 name="Freeform 84">
              <a:extLst>
                <a:ext uri="{FF2B5EF4-FFF2-40B4-BE49-F238E27FC236}">
                  <a16:creationId xmlns:a16="http://schemas.microsoft.com/office/drawing/2014/main" id="{C2A9F922-A1D3-41EF-9075-F4C11FAA15D6}"/>
                </a:ext>
              </a:extLst>
            </p:cNvPr>
            <p:cNvSpPr>
              <a:spLocks/>
            </p:cNvSpPr>
            <p:nvPr/>
          </p:nvSpPr>
          <p:spPr bwMode="auto">
            <a:xfrm>
              <a:off x="-727076" y="2322513"/>
              <a:ext cx="42863" cy="200025"/>
            </a:xfrm>
            <a:custGeom>
              <a:avLst/>
              <a:gdLst>
                <a:gd name="T0" fmla="*/ 149 w 298"/>
                <a:gd name="T1" fmla="*/ 0 h 1390"/>
                <a:gd name="T2" fmla="*/ 179 w 298"/>
                <a:gd name="T3" fmla="*/ 3 h 1390"/>
                <a:gd name="T4" fmla="*/ 207 w 298"/>
                <a:gd name="T5" fmla="*/ 11 h 1390"/>
                <a:gd name="T6" fmla="*/ 232 w 298"/>
                <a:gd name="T7" fmla="*/ 25 h 1390"/>
                <a:gd name="T8" fmla="*/ 255 w 298"/>
                <a:gd name="T9" fmla="*/ 44 h 1390"/>
                <a:gd name="T10" fmla="*/ 272 w 298"/>
                <a:gd name="T11" fmla="*/ 66 h 1390"/>
                <a:gd name="T12" fmla="*/ 287 w 298"/>
                <a:gd name="T13" fmla="*/ 92 h 1390"/>
                <a:gd name="T14" fmla="*/ 295 w 298"/>
                <a:gd name="T15" fmla="*/ 120 h 1390"/>
                <a:gd name="T16" fmla="*/ 298 w 298"/>
                <a:gd name="T17" fmla="*/ 150 h 1390"/>
                <a:gd name="T18" fmla="*/ 298 w 298"/>
                <a:gd name="T19" fmla="*/ 1241 h 1390"/>
                <a:gd name="T20" fmla="*/ 295 w 298"/>
                <a:gd name="T21" fmla="*/ 1271 h 1390"/>
                <a:gd name="T22" fmla="*/ 287 w 298"/>
                <a:gd name="T23" fmla="*/ 1299 h 1390"/>
                <a:gd name="T24" fmla="*/ 272 w 298"/>
                <a:gd name="T25" fmla="*/ 1325 h 1390"/>
                <a:gd name="T26" fmla="*/ 255 w 298"/>
                <a:gd name="T27" fmla="*/ 1347 h 1390"/>
                <a:gd name="T28" fmla="*/ 232 w 298"/>
                <a:gd name="T29" fmla="*/ 1366 h 1390"/>
                <a:gd name="T30" fmla="*/ 207 w 298"/>
                <a:gd name="T31" fmla="*/ 1379 h 1390"/>
                <a:gd name="T32" fmla="*/ 179 w 298"/>
                <a:gd name="T33" fmla="*/ 1387 h 1390"/>
                <a:gd name="T34" fmla="*/ 149 w 298"/>
                <a:gd name="T35" fmla="*/ 1390 h 1390"/>
                <a:gd name="T36" fmla="*/ 118 w 298"/>
                <a:gd name="T37" fmla="*/ 1387 h 1390"/>
                <a:gd name="T38" fmla="*/ 91 w 298"/>
                <a:gd name="T39" fmla="*/ 1379 h 1390"/>
                <a:gd name="T40" fmla="*/ 66 w 298"/>
                <a:gd name="T41" fmla="*/ 1366 h 1390"/>
                <a:gd name="T42" fmla="*/ 43 w 298"/>
                <a:gd name="T43" fmla="*/ 1347 h 1390"/>
                <a:gd name="T44" fmla="*/ 26 w 298"/>
                <a:gd name="T45" fmla="*/ 1325 h 1390"/>
                <a:gd name="T46" fmla="*/ 11 w 298"/>
                <a:gd name="T47" fmla="*/ 1299 h 1390"/>
                <a:gd name="T48" fmla="*/ 3 w 298"/>
                <a:gd name="T49" fmla="*/ 1271 h 1390"/>
                <a:gd name="T50" fmla="*/ 0 w 298"/>
                <a:gd name="T51" fmla="*/ 1241 h 1390"/>
                <a:gd name="T52" fmla="*/ 0 w 298"/>
                <a:gd name="T53" fmla="*/ 150 h 1390"/>
                <a:gd name="T54" fmla="*/ 3 w 298"/>
                <a:gd name="T55" fmla="*/ 120 h 1390"/>
                <a:gd name="T56" fmla="*/ 11 w 298"/>
                <a:gd name="T57" fmla="*/ 92 h 1390"/>
                <a:gd name="T58" fmla="*/ 26 w 298"/>
                <a:gd name="T59" fmla="*/ 66 h 1390"/>
                <a:gd name="T60" fmla="*/ 43 w 298"/>
                <a:gd name="T61" fmla="*/ 44 h 1390"/>
                <a:gd name="T62" fmla="*/ 66 w 298"/>
                <a:gd name="T63" fmla="*/ 25 h 1390"/>
                <a:gd name="T64" fmla="*/ 91 w 298"/>
                <a:gd name="T65" fmla="*/ 11 h 1390"/>
                <a:gd name="T66" fmla="*/ 118 w 298"/>
                <a:gd name="T67" fmla="*/ 3 h 1390"/>
                <a:gd name="T68" fmla="*/ 149 w 298"/>
                <a:gd name="T69" fmla="*/ 0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8" h="1390">
                  <a:moveTo>
                    <a:pt x="149" y="0"/>
                  </a:moveTo>
                  <a:lnTo>
                    <a:pt x="179" y="3"/>
                  </a:lnTo>
                  <a:lnTo>
                    <a:pt x="207" y="11"/>
                  </a:lnTo>
                  <a:lnTo>
                    <a:pt x="232" y="25"/>
                  </a:lnTo>
                  <a:lnTo>
                    <a:pt x="255" y="44"/>
                  </a:lnTo>
                  <a:lnTo>
                    <a:pt x="272" y="66"/>
                  </a:lnTo>
                  <a:lnTo>
                    <a:pt x="287" y="92"/>
                  </a:lnTo>
                  <a:lnTo>
                    <a:pt x="295" y="120"/>
                  </a:lnTo>
                  <a:lnTo>
                    <a:pt x="298" y="150"/>
                  </a:lnTo>
                  <a:lnTo>
                    <a:pt x="298" y="1241"/>
                  </a:lnTo>
                  <a:lnTo>
                    <a:pt x="295" y="1271"/>
                  </a:lnTo>
                  <a:lnTo>
                    <a:pt x="287" y="1299"/>
                  </a:lnTo>
                  <a:lnTo>
                    <a:pt x="272" y="1325"/>
                  </a:lnTo>
                  <a:lnTo>
                    <a:pt x="255" y="1347"/>
                  </a:lnTo>
                  <a:lnTo>
                    <a:pt x="232" y="1366"/>
                  </a:lnTo>
                  <a:lnTo>
                    <a:pt x="207" y="1379"/>
                  </a:lnTo>
                  <a:lnTo>
                    <a:pt x="179" y="1387"/>
                  </a:lnTo>
                  <a:lnTo>
                    <a:pt x="149" y="1390"/>
                  </a:lnTo>
                  <a:lnTo>
                    <a:pt x="118" y="1387"/>
                  </a:lnTo>
                  <a:lnTo>
                    <a:pt x="91" y="1379"/>
                  </a:lnTo>
                  <a:lnTo>
                    <a:pt x="66" y="1366"/>
                  </a:lnTo>
                  <a:lnTo>
                    <a:pt x="43" y="1347"/>
                  </a:lnTo>
                  <a:lnTo>
                    <a:pt x="26" y="1325"/>
                  </a:lnTo>
                  <a:lnTo>
                    <a:pt x="11" y="1299"/>
                  </a:lnTo>
                  <a:lnTo>
                    <a:pt x="3" y="1271"/>
                  </a:lnTo>
                  <a:lnTo>
                    <a:pt x="0" y="1241"/>
                  </a:lnTo>
                  <a:lnTo>
                    <a:pt x="0" y="150"/>
                  </a:lnTo>
                  <a:lnTo>
                    <a:pt x="3" y="120"/>
                  </a:lnTo>
                  <a:lnTo>
                    <a:pt x="11" y="92"/>
                  </a:lnTo>
                  <a:lnTo>
                    <a:pt x="26" y="66"/>
                  </a:lnTo>
                  <a:lnTo>
                    <a:pt x="43" y="44"/>
                  </a:lnTo>
                  <a:lnTo>
                    <a:pt x="66" y="25"/>
                  </a:lnTo>
                  <a:lnTo>
                    <a:pt x="91" y="11"/>
                  </a:lnTo>
                  <a:lnTo>
                    <a:pt x="118" y="3"/>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 name="Freeform 85">
              <a:extLst>
                <a:ext uri="{FF2B5EF4-FFF2-40B4-BE49-F238E27FC236}">
                  <a16:creationId xmlns:a16="http://schemas.microsoft.com/office/drawing/2014/main" id="{013A26E6-9753-4D23-AD2D-BD10A78C9280}"/>
                </a:ext>
              </a:extLst>
            </p:cNvPr>
            <p:cNvSpPr>
              <a:spLocks/>
            </p:cNvSpPr>
            <p:nvPr/>
          </p:nvSpPr>
          <p:spPr bwMode="auto">
            <a:xfrm>
              <a:off x="-657226" y="2365375"/>
              <a:ext cx="42863" cy="157163"/>
            </a:xfrm>
            <a:custGeom>
              <a:avLst/>
              <a:gdLst>
                <a:gd name="T0" fmla="*/ 150 w 299"/>
                <a:gd name="T1" fmla="*/ 0 h 1089"/>
                <a:gd name="T2" fmla="*/ 180 w 299"/>
                <a:gd name="T3" fmla="*/ 3 h 1089"/>
                <a:gd name="T4" fmla="*/ 208 w 299"/>
                <a:gd name="T5" fmla="*/ 11 h 1089"/>
                <a:gd name="T6" fmla="*/ 232 w 299"/>
                <a:gd name="T7" fmla="*/ 26 h 1089"/>
                <a:gd name="T8" fmla="*/ 255 w 299"/>
                <a:gd name="T9" fmla="*/ 43 h 1089"/>
                <a:gd name="T10" fmla="*/ 273 w 299"/>
                <a:gd name="T11" fmla="*/ 66 h 1089"/>
                <a:gd name="T12" fmla="*/ 287 w 299"/>
                <a:gd name="T13" fmla="*/ 91 h 1089"/>
                <a:gd name="T14" fmla="*/ 295 w 299"/>
                <a:gd name="T15" fmla="*/ 119 h 1089"/>
                <a:gd name="T16" fmla="*/ 299 w 299"/>
                <a:gd name="T17" fmla="*/ 149 h 1089"/>
                <a:gd name="T18" fmla="*/ 299 w 299"/>
                <a:gd name="T19" fmla="*/ 940 h 1089"/>
                <a:gd name="T20" fmla="*/ 295 w 299"/>
                <a:gd name="T21" fmla="*/ 970 h 1089"/>
                <a:gd name="T22" fmla="*/ 287 w 299"/>
                <a:gd name="T23" fmla="*/ 998 h 1089"/>
                <a:gd name="T24" fmla="*/ 273 w 299"/>
                <a:gd name="T25" fmla="*/ 1024 h 1089"/>
                <a:gd name="T26" fmla="*/ 255 w 299"/>
                <a:gd name="T27" fmla="*/ 1046 h 1089"/>
                <a:gd name="T28" fmla="*/ 232 w 299"/>
                <a:gd name="T29" fmla="*/ 1065 h 1089"/>
                <a:gd name="T30" fmla="*/ 208 w 299"/>
                <a:gd name="T31" fmla="*/ 1078 h 1089"/>
                <a:gd name="T32" fmla="*/ 180 w 299"/>
                <a:gd name="T33" fmla="*/ 1086 h 1089"/>
                <a:gd name="T34" fmla="*/ 150 w 299"/>
                <a:gd name="T35" fmla="*/ 1089 h 1089"/>
                <a:gd name="T36" fmla="*/ 119 w 299"/>
                <a:gd name="T37" fmla="*/ 1086 h 1089"/>
                <a:gd name="T38" fmla="*/ 91 w 299"/>
                <a:gd name="T39" fmla="*/ 1078 h 1089"/>
                <a:gd name="T40" fmla="*/ 66 w 299"/>
                <a:gd name="T41" fmla="*/ 1065 h 1089"/>
                <a:gd name="T42" fmla="*/ 43 w 299"/>
                <a:gd name="T43" fmla="*/ 1046 h 1089"/>
                <a:gd name="T44" fmla="*/ 26 w 299"/>
                <a:gd name="T45" fmla="*/ 1024 h 1089"/>
                <a:gd name="T46" fmla="*/ 11 w 299"/>
                <a:gd name="T47" fmla="*/ 998 h 1089"/>
                <a:gd name="T48" fmla="*/ 3 w 299"/>
                <a:gd name="T49" fmla="*/ 970 h 1089"/>
                <a:gd name="T50" fmla="*/ 0 w 299"/>
                <a:gd name="T51" fmla="*/ 940 h 1089"/>
                <a:gd name="T52" fmla="*/ 0 w 299"/>
                <a:gd name="T53" fmla="*/ 149 h 1089"/>
                <a:gd name="T54" fmla="*/ 3 w 299"/>
                <a:gd name="T55" fmla="*/ 119 h 1089"/>
                <a:gd name="T56" fmla="*/ 11 w 299"/>
                <a:gd name="T57" fmla="*/ 91 h 1089"/>
                <a:gd name="T58" fmla="*/ 26 w 299"/>
                <a:gd name="T59" fmla="*/ 66 h 1089"/>
                <a:gd name="T60" fmla="*/ 43 w 299"/>
                <a:gd name="T61" fmla="*/ 43 h 1089"/>
                <a:gd name="T62" fmla="*/ 66 w 299"/>
                <a:gd name="T63" fmla="*/ 26 h 1089"/>
                <a:gd name="T64" fmla="*/ 91 w 299"/>
                <a:gd name="T65" fmla="*/ 11 h 1089"/>
                <a:gd name="T66" fmla="*/ 119 w 299"/>
                <a:gd name="T67" fmla="*/ 3 h 1089"/>
                <a:gd name="T68" fmla="*/ 150 w 299"/>
                <a:gd name="T69" fmla="*/ 0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1089">
                  <a:moveTo>
                    <a:pt x="150" y="0"/>
                  </a:moveTo>
                  <a:lnTo>
                    <a:pt x="180" y="3"/>
                  </a:lnTo>
                  <a:lnTo>
                    <a:pt x="208" y="11"/>
                  </a:lnTo>
                  <a:lnTo>
                    <a:pt x="232" y="26"/>
                  </a:lnTo>
                  <a:lnTo>
                    <a:pt x="255" y="43"/>
                  </a:lnTo>
                  <a:lnTo>
                    <a:pt x="273" y="66"/>
                  </a:lnTo>
                  <a:lnTo>
                    <a:pt x="287" y="91"/>
                  </a:lnTo>
                  <a:lnTo>
                    <a:pt x="295" y="119"/>
                  </a:lnTo>
                  <a:lnTo>
                    <a:pt x="299" y="149"/>
                  </a:lnTo>
                  <a:lnTo>
                    <a:pt x="299" y="940"/>
                  </a:lnTo>
                  <a:lnTo>
                    <a:pt x="295" y="970"/>
                  </a:lnTo>
                  <a:lnTo>
                    <a:pt x="287" y="998"/>
                  </a:lnTo>
                  <a:lnTo>
                    <a:pt x="273" y="1024"/>
                  </a:lnTo>
                  <a:lnTo>
                    <a:pt x="255" y="1046"/>
                  </a:lnTo>
                  <a:lnTo>
                    <a:pt x="232" y="1065"/>
                  </a:lnTo>
                  <a:lnTo>
                    <a:pt x="208" y="1078"/>
                  </a:lnTo>
                  <a:lnTo>
                    <a:pt x="180" y="1086"/>
                  </a:lnTo>
                  <a:lnTo>
                    <a:pt x="150" y="1089"/>
                  </a:lnTo>
                  <a:lnTo>
                    <a:pt x="119" y="1086"/>
                  </a:lnTo>
                  <a:lnTo>
                    <a:pt x="91" y="1078"/>
                  </a:lnTo>
                  <a:lnTo>
                    <a:pt x="66" y="1065"/>
                  </a:lnTo>
                  <a:lnTo>
                    <a:pt x="43" y="1046"/>
                  </a:lnTo>
                  <a:lnTo>
                    <a:pt x="26" y="1024"/>
                  </a:lnTo>
                  <a:lnTo>
                    <a:pt x="11" y="998"/>
                  </a:lnTo>
                  <a:lnTo>
                    <a:pt x="3" y="970"/>
                  </a:lnTo>
                  <a:lnTo>
                    <a:pt x="0" y="940"/>
                  </a:lnTo>
                  <a:lnTo>
                    <a:pt x="0" y="149"/>
                  </a:lnTo>
                  <a:lnTo>
                    <a:pt x="3" y="119"/>
                  </a:lnTo>
                  <a:lnTo>
                    <a:pt x="11" y="91"/>
                  </a:lnTo>
                  <a:lnTo>
                    <a:pt x="26" y="66"/>
                  </a:lnTo>
                  <a:lnTo>
                    <a:pt x="43" y="43"/>
                  </a:lnTo>
                  <a:lnTo>
                    <a:pt x="66" y="26"/>
                  </a:lnTo>
                  <a:lnTo>
                    <a:pt x="91" y="11"/>
                  </a:lnTo>
                  <a:lnTo>
                    <a:pt x="119" y="3"/>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 name="Freeform 86">
              <a:extLst>
                <a:ext uri="{FF2B5EF4-FFF2-40B4-BE49-F238E27FC236}">
                  <a16:creationId xmlns:a16="http://schemas.microsoft.com/office/drawing/2014/main" id="{32599E31-F8FC-4D2A-ADB3-96EC01DCE424}"/>
                </a:ext>
              </a:extLst>
            </p:cNvPr>
            <p:cNvSpPr>
              <a:spLocks/>
            </p:cNvSpPr>
            <p:nvPr/>
          </p:nvSpPr>
          <p:spPr bwMode="auto">
            <a:xfrm>
              <a:off x="-985838" y="2455863"/>
              <a:ext cx="158750" cy="158750"/>
            </a:xfrm>
            <a:custGeom>
              <a:avLst/>
              <a:gdLst>
                <a:gd name="T0" fmla="*/ 1064 w 1095"/>
                <a:gd name="T1" fmla="*/ 0 h 1101"/>
                <a:gd name="T2" fmla="*/ 1084 w 1095"/>
                <a:gd name="T3" fmla="*/ 9 h 1101"/>
                <a:gd name="T4" fmla="*/ 1095 w 1095"/>
                <a:gd name="T5" fmla="*/ 30 h 1101"/>
                <a:gd name="T6" fmla="*/ 1091 w 1095"/>
                <a:gd name="T7" fmla="*/ 52 h 1101"/>
                <a:gd name="T8" fmla="*/ 1082 w 1095"/>
                <a:gd name="T9" fmla="*/ 64 h 1101"/>
                <a:gd name="T10" fmla="*/ 1068 w 1095"/>
                <a:gd name="T11" fmla="*/ 80 h 1101"/>
                <a:gd name="T12" fmla="*/ 1041 w 1095"/>
                <a:gd name="T13" fmla="*/ 109 h 1101"/>
                <a:gd name="T14" fmla="*/ 1003 w 1095"/>
                <a:gd name="T15" fmla="*/ 151 h 1101"/>
                <a:gd name="T16" fmla="*/ 954 w 1095"/>
                <a:gd name="T17" fmla="*/ 204 h 1101"/>
                <a:gd name="T18" fmla="*/ 898 w 1095"/>
                <a:gd name="T19" fmla="*/ 266 h 1101"/>
                <a:gd name="T20" fmla="*/ 836 w 1095"/>
                <a:gd name="T21" fmla="*/ 334 h 1101"/>
                <a:gd name="T22" fmla="*/ 769 w 1095"/>
                <a:gd name="T23" fmla="*/ 408 h 1101"/>
                <a:gd name="T24" fmla="*/ 698 w 1095"/>
                <a:gd name="T25" fmla="*/ 486 h 1101"/>
                <a:gd name="T26" fmla="*/ 627 w 1095"/>
                <a:gd name="T27" fmla="*/ 565 h 1101"/>
                <a:gd name="T28" fmla="*/ 555 w 1095"/>
                <a:gd name="T29" fmla="*/ 644 h 1101"/>
                <a:gd name="T30" fmla="*/ 484 w 1095"/>
                <a:gd name="T31" fmla="*/ 722 h 1101"/>
                <a:gd name="T32" fmla="*/ 416 w 1095"/>
                <a:gd name="T33" fmla="*/ 796 h 1101"/>
                <a:gd name="T34" fmla="*/ 354 w 1095"/>
                <a:gd name="T35" fmla="*/ 866 h 1101"/>
                <a:gd name="T36" fmla="*/ 297 w 1095"/>
                <a:gd name="T37" fmla="*/ 927 h 1101"/>
                <a:gd name="T38" fmla="*/ 249 w 1095"/>
                <a:gd name="T39" fmla="*/ 981 h 1101"/>
                <a:gd name="T40" fmla="*/ 211 w 1095"/>
                <a:gd name="T41" fmla="*/ 1024 h 1101"/>
                <a:gd name="T42" fmla="*/ 183 w 1095"/>
                <a:gd name="T43" fmla="*/ 1054 h 1101"/>
                <a:gd name="T44" fmla="*/ 167 w 1095"/>
                <a:gd name="T45" fmla="*/ 1071 h 1101"/>
                <a:gd name="T46" fmla="*/ 148 w 1095"/>
                <a:gd name="T47" fmla="*/ 1087 h 1101"/>
                <a:gd name="T48" fmla="*/ 107 w 1095"/>
                <a:gd name="T49" fmla="*/ 1101 h 1101"/>
                <a:gd name="T50" fmla="*/ 65 w 1095"/>
                <a:gd name="T51" fmla="*/ 1097 h 1101"/>
                <a:gd name="T52" fmla="*/ 28 w 1095"/>
                <a:gd name="T53" fmla="*/ 1073 h 1101"/>
                <a:gd name="T54" fmla="*/ 5 w 1095"/>
                <a:gd name="T55" fmla="*/ 1035 h 1101"/>
                <a:gd name="T56" fmla="*/ 0 w 1095"/>
                <a:gd name="T57" fmla="*/ 993 h 1101"/>
                <a:gd name="T58" fmla="*/ 13 w 1095"/>
                <a:gd name="T59" fmla="*/ 952 h 1101"/>
                <a:gd name="T60" fmla="*/ 30 w 1095"/>
                <a:gd name="T61" fmla="*/ 932 h 1101"/>
                <a:gd name="T62" fmla="*/ 46 w 1095"/>
                <a:gd name="T63" fmla="*/ 917 h 1101"/>
                <a:gd name="T64" fmla="*/ 76 w 1095"/>
                <a:gd name="T65" fmla="*/ 890 h 1101"/>
                <a:gd name="T66" fmla="*/ 120 w 1095"/>
                <a:gd name="T67" fmla="*/ 850 h 1101"/>
                <a:gd name="T68" fmla="*/ 172 w 1095"/>
                <a:gd name="T69" fmla="*/ 801 h 1101"/>
                <a:gd name="T70" fmla="*/ 233 w 1095"/>
                <a:gd name="T71" fmla="*/ 745 h 1101"/>
                <a:gd name="T72" fmla="*/ 303 w 1095"/>
                <a:gd name="T73" fmla="*/ 682 h 1101"/>
                <a:gd name="T74" fmla="*/ 376 w 1095"/>
                <a:gd name="T75" fmla="*/ 614 h 1101"/>
                <a:gd name="T76" fmla="*/ 453 w 1095"/>
                <a:gd name="T77" fmla="*/ 542 h 1101"/>
                <a:gd name="T78" fmla="*/ 532 w 1095"/>
                <a:gd name="T79" fmla="*/ 471 h 1101"/>
                <a:gd name="T80" fmla="*/ 610 w 1095"/>
                <a:gd name="T81" fmla="*/ 398 h 1101"/>
                <a:gd name="T82" fmla="*/ 688 w 1095"/>
                <a:gd name="T83" fmla="*/ 327 h 1101"/>
                <a:gd name="T84" fmla="*/ 761 w 1095"/>
                <a:gd name="T85" fmla="*/ 260 h 1101"/>
                <a:gd name="T86" fmla="*/ 829 w 1095"/>
                <a:gd name="T87" fmla="*/ 196 h 1101"/>
                <a:gd name="T88" fmla="*/ 890 w 1095"/>
                <a:gd name="T89" fmla="*/ 140 h 1101"/>
                <a:gd name="T90" fmla="*/ 943 w 1095"/>
                <a:gd name="T91" fmla="*/ 92 h 1101"/>
                <a:gd name="T92" fmla="*/ 985 w 1095"/>
                <a:gd name="T93" fmla="*/ 53 h 1101"/>
                <a:gd name="T94" fmla="*/ 1015 w 1095"/>
                <a:gd name="T95" fmla="*/ 26 h 1101"/>
                <a:gd name="T96" fmla="*/ 1031 w 1095"/>
                <a:gd name="T97" fmla="*/ 11 h 1101"/>
                <a:gd name="T98" fmla="*/ 1042 w 1095"/>
                <a:gd name="T99" fmla="*/ 3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101">
                  <a:moveTo>
                    <a:pt x="1052" y="0"/>
                  </a:moveTo>
                  <a:lnTo>
                    <a:pt x="1064" y="0"/>
                  </a:lnTo>
                  <a:lnTo>
                    <a:pt x="1074" y="3"/>
                  </a:lnTo>
                  <a:lnTo>
                    <a:pt x="1084" y="9"/>
                  </a:lnTo>
                  <a:lnTo>
                    <a:pt x="1091" y="19"/>
                  </a:lnTo>
                  <a:lnTo>
                    <a:pt x="1095" y="30"/>
                  </a:lnTo>
                  <a:lnTo>
                    <a:pt x="1095" y="41"/>
                  </a:lnTo>
                  <a:lnTo>
                    <a:pt x="1091" y="52"/>
                  </a:lnTo>
                  <a:lnTo>
                    <a:pt x="1084" y="62"/>
                  </a:lnTo>
                  <a:lnTo>
                    <a:pt x="1082" y="64"/>
                  </a:lnTo>
                  <a:lnTo>
                    <a:pt x="1077" y="69"/>
                  </a:lnTo>
                  <a:lnTo>
                    <a:pt x="1068" y="80"/>
                  </a:lnTo>
                  <a:lnTo>
                    <a:pt x="1055" y="93"/>
                  </a:lnTo>
                  <a:lnTo>
                    <a:pt x="1041" y="109"/>
                  </a:lnTo>
                  <a:lnTo>
                    <a:pt x="1022" y="129"/>
                  </a:lnTo>
                  <a:lnTo>
                    <a:pt x="1003" y="151"/>
                  </a:lnTo>
                  <a:lnTo>
                    <a:pt x="979" y="176"/>
                  </a:lnTo>
                  <a:lnTo>
                    <a:pt x="954" y="204"/>
                  </a:lnTo>
                  <a:lnTo>
                    <a:pt x="927" y="235"/>
                  </a:lnTo>
                  <a:lnTo>
                    <a:pt x="898" y="266"/>
                  </a:lnTo>
                  <a:lnTo>
                    <a:pt x="867" y="299"/>
                  </a:lnTo>
                  <a:lnTo>
                    <a:pt x="836" y="334"/>
                  </a:lnTo>
                  <a:lnTo>
                    <a:pt x="803" y="371"/>
                  </a:lnTo>
                  <a:lnTo>
                    <a:pt x="769" y="408"/>
                  </a:lnTo>
                  <a:lnTo>
                    <a:pt x="734" y="447"/>
                  </a:lnTo>
                  <a:lnTo>
                    <a:pt x="698" y="486"/>
                  </a:lnTo>
                  <a:lnTo>
                    <a:pt x="663" y="526"/>
                  </a:lnTo>
                  <a:lnTo>
                    <a:pt x="627" y="565"/>
                  </a:lnTo>
                  <a:lnTo>
                    <a:pt x="591" y="605"/>
                  </a:lnTo>
                  <a:lnTo>
                    <a:pt x="555" y="644"/>
                  </a:lnTo>
                  <a:lnTo>
                    <a:pt x="518" y="684"/>
                  </a:lnTo>
                  <a:lnTo>
                    <a:pt x="484" y="722"/>
                  </a:lnTo>
                  <a:lnTo>
                    <a:pt x="449" y="760"/>
                  </a:lnTo>
                  <a:lnTo>
                    <a:pt x="416" y="796"/>
                  </a:lnTo>
                  <a:lnTo>
                    <a:pt x="384" y="832"/>
                  </a:lnTo>
                  <a:lnTo>
                    <a:pt x="354" y="866"/>
                  </a:lnTo>
                  <a:lnTo>
                    <a:pt x="325" y="898"/>
                  </a:lnTo>
                  <a:lnTo>
                    <a:pt x="297" y="927"/>
                  </a:lnTo>
                  <a:lnTo>
                    <a:pt x="273" y="955"/>
                  </a:lnTo>
                  <a:lnTo>
                    <a:pt x="249" y="981"/>
                  </a:lnTo>
                  <a:lnTo>
                    <a:pt x="228" y="1003"/>
                  </a:lnTo>
                  <a:lnTo>
                    <a:pt x="211" y="1024"/>
                  </a:lnTo>
                  <a:lnTo>
                    <a:pt x="195" y="1041"/>
                  </a:lnTo>
                  <a:lnTo>
                    <a:pt x="183" y="1054"/>
                  </a:lnTo>
                  <a:lnTo>
                    <a:pt x="173" y="1065"/>
                  </a:lnTo>
                  <a:lnTo>
                    <a:pt x="167" y="1071"/>
                  </a:lnTo>
                  <a:lnTo>
                    <a:pt x="165" y="1073"/>
                  </a:lnTo>
                  <a:lnTo>
                    <a:pt x="148" y="1087"/>
                  </a:lnTo>
                  <a:lnTo>
                    <a:pt x="128" y="1097"/>
                  </a:lnTo>
                  <a:lnTo>
                    <a:pt x="107" y="1101"/>
                  </a:lnTo>
                  <a:lnTo>
                    <a:pt x="86" y="1101"/>
                  </a:lnTo>
                  <a:lnTo>
                    <a:pt x="65" y="1097"/>
                  </a:lnTo>
                  <a:lnTo>
                    <a:pt x="45" y="1087"/>
                  </a:lnTo>
                  <a:lnTo>
                    <a:pt x="28" y="1073"/>
                  </a:lnTo>
                  <a:lnTo>
                    <a:pt x="13" y="1055"/>
                  </a:lnTo>
                  <a:lnTo>
                    <a:pt x="5" y="1035"/>
                  </a:lnTo>
                  <a:lnTo>
                    <a:pt x="0" y="1015"/>
                  </a:lnTo>
                  <a:lnTo>
                    <a:pt x="0" y="993"/>
                  </a:lnTo>
                  <a:lnTo>
                    <a:pt x="5" y="972"/>
                  </a:lnTo>
                  <a:lnTo>
                    <a:pt x="13" y="952"/>
                  </a:lnTo>
                  <a:lnTo>
                    <a:pt x="28" y="935"/>
                  </a:lnTo>
                  <a:lnTo>
                    <a:pt x="30" y="932"/>
                  </a:lnTo>
                  <a:lnTo>
                    <a:pt x="36" y="926"/>
                  </a:lnTo>
                  <a:lnTo>
                    <a:pt x="46" y="917"/>
                  </a:lnTo>
                  <a:lnTo>
                    <a:pt x="60" y="905"/>
                  </a:lnTo>
                  <a:lnTo>
                    <a:pt x="76" y="890"/>
                  </a:lnTo>
                  <a:lnTo>
                    <a:pt x="97" y="871"/>
                  </a:lnTo>
                  <a:lnTo>
                    <a:pt x="120" y="850"/>
                  </a:lnTo>
                  <a:lnTo>
                    <a:pt x="145" y="827"/>
                  </a:lnTo>
                  <a:lnTo>
                    <a:pt x="172" y="801"/>
                  </a:lnTo>
                  <a:lnTo>
                    <a:pt x="202" y="774"/>
                  </a:lnTo>
                  <a:lnTo>
                    <a:pt x="233" y="745"/>
                  </a:lnTo>
                  <a:lnTo>
                    <a:pt x="267" y="714"/>
                  </a:lnTo>
                  <a:lnTo>
                    <a:pt x="303" y="682"/>
                  </a:lnTo>
                  <a:lnTo>
                    <a:pt x="339" y="649"/>
                  </a:lnTo>
                  <a:lnTo>
                    <a:pt x="376" y="614"/>
                  </a:lnTo>
                  <a:lnTo>
                    <a:pt x="414" y="579"/>
                  </a:lnTo>
                  <a:lnTo>
                    <a:pt x="453" y="542"/>
                  </a:lnTo>
                  <a:lnTo>
                    <a:pt x="493" y="507"/>
                  </a:lnTo>
                  <a:lnTo>
                    <a:pt x="532" y="471"/>
                  </a:lnTo>
                  <a:lnTo>
                    <a:pt x="571" y="434"/>
                  </a:lnTo>
                  <a:lnTo>
                    <a:pt x="610" y="398"/>
                  </a:lnTo>
                  <a:lnTo>
                    <a:pt x="650" y="362"/>
                  </a:lnTo>
                  <a:lnTo>
                    <a:pt x="688" y="327"/>
                  </a:lnTo>
                  <a:lnTo>
                    <a:pt x="725" y="293"/>
                  </a:lnTo>
                  <a:lnTo>
                    <a:pt x="761" y="260"/>
                  </a:lnTo>
                  <a:lnTo>
                    <a:pt x="796" y="227"/>
                  </a:lnTo>
                  <a:lnTo>
                    <a:pt x="829" y="196"/>
                  </a:lnTo>
                  <a:lnTo>
                    <a:pt x="861" y="167"/>
                  </a:lnTo>
                  <a:lnTo>
                    <a:pt x="890" y="140"/>
                  </a:lnTo>
                  <a:lnTo>
                    <a:pt x="918" y="115"/>
                  </a:lnTo>
                  <a:lnTo>
                    <a:pt x="943" y="92"/>
                  </a:lnTo>
                  <a:lnTo>
                    <a:pt x="966" y="71"/>
                  </a:lnTo>
                  <a:lnTo>
                    <a:pt x="985" y="53"/>
                  </a:lnTo>
                  <a:lnTo>
                    <a:pt x="1002" y="38"/>
                  </a:lnTo>
                  <a:lnTo>
                    <a:pt x="1015" y="26"/>
                  </a:lnTo>
                  <a:lnTo>
                    <a:pt x="1024" y="17"/>
                  </a:lnTo>
                  <a:lnTo>
                    <a:pt x="1031" y="11"/>
                  </a:lnTo>
                  <a:lnTo>
                    <a:pt x="1033" y="9"/>
                  </a:lnTo>
                  <a:lnTo>
                    <a:pt x="1042" y="3"/>
                  </a:lnTo>
                  <a:lnTo>
                    <a:pt x="10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15" name="Rectangle 214">
            <a:extLst>
              <a:ext uri="{FF2B5EF4-FFF2-40B4-BE49-F238E27FC236}">
                <a16:creationId xmlns:a16="http://schemas.microsoft.com/office/drawing/2014/main" id="{B5F7807E-2C06-4F32-93EB-2E0561E0ABBE}"/>
              </a:ext>
            </a:extLst>
          </p:cNvPr>
          <p:cNvSpPr/>
          <p:nvPr/>
        </p:nvSpPr>
        <p:spPr>
          <a:xfrm>
            <a:off x="8620833" y="4344936"/>
            <a:ext cx="2842999" cy="1323439"/>
          </a:xfrm>
          <a:prstGeom prst="rect">
            <a:avLst/>
          </a:prstGeom>
        </p:spPr>
        <p:txBody>
          <a:bodyPr wrap="square">
            <a:spAutoFit/>
          </a:bodyPr>
          <a:lstStyle/>
          <a:p>
            <a:pPr algn="ctr"/>
            <a:r>
              <a:rPr lang="en-US" sz="2000" dirty="0">
                <a:solidFill>
                  <a:schemeClr val="accent3">
                    <a:lumMod val="50000"/>
                  </a:schemeClr>
                </a:solidFill>
                <a:latin typeface="Segoe UI" panose="020B0502040204020203" pitchFamily="34" charset="0"/>
                <a:cs typeface="Segoe UI" panose="020B0502040204020203" pitchFamily="34" charset="0"/>
              </a:rPr>
              <a:t>Improve Adaptive Capacity of Rural Poor to Cope With Climate Variability and Change</a:t>
            </a:r>
          </a:p>
        </p:txBody>
      </p:sp>
      <p:grpSp>
        <p:nvGrpSpPr>
          <p:cNvPr id="216" name="Group 215">
            <a:extLst>
              <a:ext uri="{FF2B5EF4-FFF2-40B4-BE49-F238E27FC236}">
                <a16:creationId xmlns:a16="http://schemas.microsoft.com/office/drawing/2014/main" id="{63EE7C2A-12EE-4BB0-8EFC-26A182DE997F}"/>
              </a:ext>
            </a:extLst>
          </p:cNvPr>
          <p:cNvGrpSpPr/>
          <p:nvPr/>
        </p:nvGrpSpPr>
        <p:grpSpPr>
          <a:xfrm>
            <a:off x="7525829" y="1625065"/>
            <a:ext cx="886301" cy="1631215"/>
            <a:chOff x="1800640" y="3265277"/>
            <a:chExt cx="510344" cy="917532"/>
          </a:xfrm>
          <a:solidFill>
            <a:schemeClr val="tx1"/>
          </a:solidFill>
        </p:grpSpPr>
        <p:sp>
          <p:nvSpPr>
            <p:cNvPr id="217" name="Oval 216">
              <a:extLst>
                <a:ext uri="{FF2B5EF4-FFF2-40B4-BE49-F238E27FC236}">
                  <a16:creationId xmlns:a16="http://schemas.microsoft.com/office/drawing/2014/main" id="{D3FA5FD0-09C6-42DD-8105-DDE82092735A}"/>
                </a:ext>
              </a:extLst>
            </p:cNvPr>
            <p:cNvSpPr/>
            <p:nvPr/>
          </p:nvSpPr>
          <p:spPr>
            <a:xfrm>
              <a:off x="1867199" y="3330032"/>
              <a:ext cx="376873" cy="37687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218" name="Freeform 19">
              <a:extLst>
                <a:ext uri="{FF2B5EF4-FFF2-40B4-BE49-F238E27FC236}">
                  <a16:creationId xmlns:a16="http://schemas.microsoft.com/office/drawing/2014/main" id="{9D9F966C-E215-443E-90BE-91275B6DCFBD}"/>
                </a:ext>
              </a:extLst>
            </p:cNvPr>
            <p:cNvSpPr>
              <a:spLocks noEditPoints="1"/>
            </p:cNvSpPr>
            <p:nvPr/>
          </p:nvSpPr>
          <p:spPr bwMode="auto">
            <a:xfrm>
              <a:off x="1800640" y="3265277"/>
              <a:ext cx="510344" cy="917532"/>
            </a:xfrm>
            <a:custGeom>
              <a:avLst/>
              <a:gdLst/>
              <a:ahLst/>
              <a:cxnLst>
                <a:cxn ang="0">
                  <a:pos x="246" y="76"/>
                </a:cxn>
                <a:cxn ang="0">
                  <a:pos x="179" y="101"/>
                </a:cxn>
                <a:cxn ang="0">
                  <a:pos x="124" y="146"/>
                </a:cxn>
                <a:cxn ang="0">
                  <a:pos x="88" y="207"/>
                </a:cxn>
                <a:cxn ang="0">
                  <a:pos x="74" y="280"/>
                </a:cxn>
                <a:cxn ang="0">
                  <a:pos x="85" y="353"/>
                </a:cxn>
                <a:cxn ang="0">
                  <a:pos x="120" y="415"/>
                </a:cxn>
                <a:cxn ang="0">
                  <a:pos x="174" y="461"/>
                </a:cxn>
                <a:cxn ang="0">
                  <a:pos x="241" y="488"/>
                </a:cxn>
                <a:cxn ang="0">
                  <a:pos x="316" y="488"/>
                </a:cxn>
                <a:cxn ang="0">
                  <a:pos x="385" y="464"/>
                </a:cxn>
                <a:cxn ang="0">
                  <a:pos x="439" y="418"/>
                </a:cxn>
                <a:cxn ang="0">
                  <a:pos x="476" y="358"/>
                </a:cxn>
                <a:cxn ang="0">
                  <a:pos x="490" y="285"/>
                </a:cxn>
                <a:cxn ang="0">
                  <a:pos x="477" y="212"/>
                </a:cxn>
                <a:cxn ang="0">
                  <a:pos x="442" y="150"/>
                </a:cxn>
                <a:cxn ang="0">
                  <a:pos x="388" y="103"/>
                </a:cxn>
                <a:cxn ang="0">
                  <a:pos x="321" y="76"/>
                </a:cxn>
                <a:cxn ang="0">
                  <a:pos x="284" y="0"/>
                </a:cxn>
                <a:cxn ang="0">
                  <a:pos x="365" y="13"/>
                </a:cxn>
                <a:cxn ang="0">
                  <a:pos x="438" y="46"/>
                </a:cxn>
                <a:cxn ang="0">
                  <a:pos x="497" y="99"/>
                </a:cxn>
                <a:cxn ang="0">
                  <a:pos x="538" y="166"/>
                </a:cxn>
                <a:cxn ang="0">
                  <a:pos x="561" y="243"/>
                </a:cxn>
                <a:cxn ang="0">
                  <a:pos x="560" y="315"/>
                </a:cxn>
                <a:cxn ang="0">
                  <a:pos x="542" y="380"/>
                </a:cxn>
                <a:cxn ang="0">
                  <a:pos x="506" y="444"/>
                </a:cxn>
                <a:cxn ang="0">
                  <a:pos x="463" y="513"/>
                </a:cxn>
                <a:cxn ang="0">
                  <a:pos x="416" y="598"/>
                </a:cxn>
                <a:cxn ang="0">
                  <a:pos x="367" y="695"/>
                </a:cxn>
                <a:cxn ang="0">
                  <a:pos x="323" y="809"/>
                </a:cxn>
                <a:cxn ang="0">
                  <a:pos x="288" y="941"/>
                </a:cxn>
                <a:cxn ang="0">
                  <a:pos x="274" y="1010"/>
                </a:cxn>
                <a:cxn ang="0">
                  <a:pos x="269" y="979"/>
                </a:cxn>
                <a:cxn ang="0">
                  <a:pos x="260" y="921"/>
                </a:cxn>
                <a:cxn ang="0">
                  <a:pos x="241" y="844"/>
                </a:cxn>
                <a:cxn ang="0">
                  <a:pos x="211" y="750"/>
                </a:cxn>
                <a:cxn ang="0">
                  <a:pos x="169" y="647"/>
                </a:cxn>
                <a:cxn ang="0">
                  <a:pos x="111" y="539"/>
                </a:cxn>
                <a:cxn ang="0">
                  <a:pos x="66" y="464"/>
                </a:cxn>
                <a:cxn ang="0">
                  <a:pos x="31" y="398"/>
                </a:cxn>
                <a:cxn ang="0">
                  <a:pos x="9" y="343"/>
                </a:cxn>
                <a:cxn ang="0">
                  <a:pos x="0" y="279"/>
                </a:cxn>
                <a:cxn ang="0">
                  <a:pos x="12" y="203"/>
                </a:cxn>
                <a:cxn ang="0">
                  <a:pos x="44" y="131"/>
                </a:cxn>
                <a:cxn ang="0">
                  <a:pos x="96" y="70"/>
                </a:cxn>
                <a:cxn ang="0">
                  <a:pos x="163" y="25"/>
                </a:cxn>
                <a:cxn ang="0">
                  <a:pos x="241" y="2"/>
                </a:cxn>
              </a:cxnLst>
              <a:rect l="0" t="0" r="r" b="b"/>
              <a:pathLst>
                <a:path w="564" h="1014">
                  <a:moveTo>
                    <a:pt x="284" y="73"/>
                  </a:moveTo>
                  <a:lnTo>
                    <a:pt x="246" y="76"/>
                  </a:lnTo>
                  <a:lnTo>
                    <a:pt x="211" y="86"/>
                  </a:lnTo>
                  <a:lnTo>
                    <a:pt x="179" y="101"/>
                  </a:lnTo>
                  <a:lnTo>
                    <a:pt x="149" y="121"/>
                  </a:lnTo>
                  <a:lnTo>
                    <a:pt x="124" y="146"/>
                  </a:lnTo>
                  <a:lnTo>
                    <a:pt x="103" y="175"/>
                  </a:lnTo>
                  <a:lnTo>
                    <a:pt x="88" y="207"/>
                  </a:lnTo>
                  <a:lnTo>
                    <a:pt x="77" y="242"/>
                  </a:lnTo>
                  <a:lnTo>
                    <a:pt x="74" y="280"/>
                  </a:lnTo>
                  <a:lnTo>
                    <a:pt x="76" y="318"/>
                  </a:lnTo>
                  <a:lnTo>
                    <a:pt x="85" y="353"/>
                  </a:lnTo>
                  <a:lnTo>
                    <a:pt x="100" y="386"/>
                  </a:lnTo>
                  <a:lnTo>
                    <a:pt x="120" y="415"/>
                  </a:lnTo>
                  <a:lnTo>
                    <a:pt x="146" y="440"/>
                  </a:lnTo>
                  <a:lnTo>
                    <a:pt x="174" y="461"/>
                  </a:lnTo>
                  <a:lnTo>
                    <a:pt x="207" y="478"/>
                  </a:lnTo>
                  <a:lnTo>
                    <a:pt x="241" y="488"/>
                  </a:lnTo>
                  <a:lnTo>
                    <a:pt x="279" y="491"/>
                  </a:lnTo>
                  <a:lnTo>
                    <a:pt x="316" y="488"/>
                  </a:lnTo>
                  <a:lnTo>
                    <a:pt x="352" y="479"/>
                  </a:lnTo>
                  <a:lnTo>
                    <a:pt x="385" y="464"/>
                  </a:lnTo>
                  <a:lnTo>
                    <a:pt x="413" y="444"/>
                  </a:lnTo>
                  <a:lnTo>
                    <a:pt x="439" y="418"/>
                  </a:lnTo>
                  <a:lnTo>
                    <a:pt x="460" y="389"/>
                  </a:lnTo>
                  <a:lnTo>
                    <a:pt x="476" y="358"/>
                  </a:lnTo>
                  <a:lnTo>
                    <a:pt x="486" y="322"/>
                  </a:lnTo>
                  <a:lnTo>
                    <a:pt x="490" y="285"/>
                  </a:lnTo>
                  <a:lnTo>
                    <a:pt x="486" y="247"/>
                  </a:lnTo>
                  <a:lnTo>
                    <a:pt x="477" y="212"/>
                  </a:lnTo>
                  <a:lnTo>
                    <a:pt x="462" y="178"/>
                  </a:lnTo>
                  <a:lnTo>
                    <a:pt x="442" y="150"/>
                  </a:lnTo>
                  <a:lnTo>
                    <a:pt x="417" y="124"/>
                  </a:lnTo>
                  <a:lnTo>
                    <a:pt x="388" y="103"/>
                  </a:lnTo>
                  <a:lnTo>
                    <a:pt x="357" y="87"/>
                  </a:lnTo>
                  <a:lnTo>
                    <a:pt x="321" y="76"/>
                  </a:lnTo>
                  <a:lnTo>
                    <a:pt x="284" y="73"/>
                  </a:lnTo>
                  <a:close/>
                  <a:moveTo>
                    <a:pt x="284" y="0"/>
                  </a:moveTo>
                  <a:lnTo>
                    <a:pt x="326" y="3"/>
                  </a:lnTo>
                  <a:lnTo>
                    <a:pt x="365" y="13"/>
                  </a:lnTo>
                  <a:lnTo>
                    <a:pt x="403" y="27"/>
                  </a:lnTo>
                  <a:lnTo>
                    <a:pt x="438" y="46"/>
                  </a:lnTo>
                  <a:lnTo>
                    <a:pt x="469" y="71"/>
                  </a:lnTo>
                  <a:lnTo>
                    <a:pt x="497" y="99"/>
                  </a:lnTo>
                  <a:lnTo>
                    <a:pt x="520" y="131"/>
                  </a:lnTo>
                  <a:lnTo>
                    <a:pt x="538" y="166"/>
                  </a:lnTo>
                  <a:lnTo>
                    <a:pt x="552" y="203"/>
                  </a:lnTo>
                  <a:lnTo>
                    <a:pt x="561" y="243"/>
                  </a:lnTo>
                  <a:lnTo>
                    <a:pt x="564" y="285"/>
                  </a:lnTo>
                  <a:lnTo>
                    <a:pt x="560" y="315"/>
                  </a:lnTo>
                  <a:lnTo>
                    <a:pt x="553" y="347"/>
                  </a:lnTo>
                  <a:lnTo>
                    <a:pt x="542" y="380"/>
                  </a:lnTo>
                  <a:lnTo>
                    <a:pt x="524" y="414"/>
                  </a:lnTo>
                  <a:lnTo>
                    <a:pt x="506" y="444"/>
                  </a:lnTo>
                  <a:lnTo>
                    <a:pt x="486" y="476"/>
                  </a:lnTo>
                  <a:lnTo>
                    <a:pt x="463" y="513"/>
                  </a:lnTo>
                  <a:lnTo>
                    <a:pt x="440" y="554"/>
                  </a:lnTo>
                  <a:lnTo>
                    <a:pt x="416" y="598"/>
                  </a:lnTo>
                  <a:lnTo>
                    <a:pt x="392" y="644"/>
                  </a:lnTo>
                  <a:lnTo>
                    <a:pt x="367" y="695"/>
                  </a:lnTo>
                  <a:lnTo>
                    <a:pt x="344" y="750"/>
                  </a:lnTo>
                  <a:lnTo>
                    <a:pt x="323" y="809"/>
                  </a:lnTo>
                  <a:lnTo>
                    <a:pt x="304" y="873"/>
                  </a:lnTo>
                  <a:lnTo>
                    <a:pt x="288" y="941"/>
                  </a:lnTo>
                  <a:lnTo>
                    <a:pt x="274" y="1014"/>
                  </a:lnTo>
                  <a:lnTo>
                    <a:pt x="274" y="1010"/>
                  </a:lnTo>
                  <a:lnTo>
                    <a:pt x="273" y="998"/>
                  </a:lnTo>
                  <a:lnTo>
                    <a:pt x="269" y="979"/>
                  </a:lnTo>
                  <a:lnTo>
                    <a:pt x="266" y="953"/>
                  </a:lnTo>
                  <a:lnTo>
                    <a:pt x="260" y="921"/>
                  </a:lnTo>
                  <a:lnTo>
                    <a:pt x="252" y="884"/>
                  </a:lnTo>
                  <a:lnTo>
                    <a:pt x="241" y="844"/>
                  </a:lnTo>
                  <a:lnTo>
                    <a:pt x="228" y="799"/>
                  </a:lnTo>
                  <a:lnTo>
                    <a:pt x="211" y="750"/>
                  </a:lnTo>
                  <a:lnTo>
                    <a:pt x="192" y="700"/>
                  </a:lnTo>
                  <a:lnTo>
                    <a:pt x="169" y="647"/>
                  </a:lnTo>
                  <a:lnTo>
                    <a:pt x="142" y="593"/>
                  </a:lnTo>
                  <a:lnTo>
                    <a:pt x="111" y="539"/>
                  </a:lnTo>
                  <a:lnTo>
                    <a:pt x="87" y="500"/>
                  </a:lnTo>
                  <a:lnTo>
                    <a:pt x="66" y="464"/>
                  </a:lnTo>
                  <a:lnTo>
                    <a:pt x="47" y="429"/>
                  </a:lnTo>
                  <a:lnTo>
                    <a:pt x="31" y="398"/>
                  </a:lnTo>
                  <a:lnTo>
                    <a:pt x="18" y="370"/>
                  </a:lnTo>
                  <a:lnTo>
                    <a:pt x="9" y="343"/>
                  </a:lnTo>
                  <a:lnTo>
                    <a:pt x="2" y="319"/>
                  </a:lnTo>
                  <a:lnTo>
                    <a:pt x="0" y="279"/>
                  </a:lnTo>
                  <a:lnTo>
                    <a:pt x="3" y="240"/>
                  </a:lnTo>
                  <a:lnTo>
                    <a:pt x="12" y="203"/>
                  </a:lnTo>
                  <a:lnTo>
                    <a:pt x="25" y="166"/>
                  </a:lnTo>
                  <a:lnTo>
                    <a:pt x="44" y="131"/>
                  </a:lnTo>
                  <a:lnTo>
                    <a:pt x="67" y="99"/>
                  </a:lnTo>
                  <a:lnTo>
                    <a:pt x="96" y="70"/>
                  </a:lnTo>
                  <a:lnTo>
                    <a:pt x="128" y="45"/>
                  </a:lnTo>
                  <a:lnTo>
                    <a:pt x="163" y="25"/>
                  </a:lnTo>
                  <a:lnTo>
                    <a:pt x="201" y="12"/>
                  </a:lnTo>
                  <a:lnTo>
                    <a:pt x="241" y="2"/>
                  </a:lnTo>
                  <a:lnTo>
                    <a:pt x="2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grpSp>
      <p:sp>
        <p:nvSpPr>
          <p:cNvPr id="219" name="Rectangle 218">
            <a:extLst>
              <a:ext uri="{FF2B5EF4-FFF2-40B4-BE49-F238E27FC236}">
                <a16:creationId xmlns:a16="http://schemas.microsoft.com/office/drawing/2014/main" id="{47410547-90AF-4F7D-8E6E-7DFCCA415AE3}"/>
              </a:ext>
            </a:extLst>
          </p:cNvPr>
          <p:cNvSpPr/>
          <p:nvPr/>
        </p:nvSpPr>
        <p:spPr>
          <a:xfrm>
            <a:off x="8636832" y="1718487"/>
            <a:ext cx="2326055" cy="1631216"/>
          </a:xfrm>
          <a:prstGeom prst="rect">
            <a:avLst/>
          </a:prstGeom>
        </p:spPr>
        <p:txBody>
          <a:bodyPr wrap="square">
            <a:spAutoFit/>
          </a:bodyPr>
          <a:lstStyle/>
          <a:p>
            <a:r>
              <a:rPr lang="en-US" sz="3200" dirty="0">
                <a:solidFill>
                  <a:schemeClr val="accent3">
                    <a:lumMod val="50000"/>
                  </a:schemeClr>
                </a:solidFill>
                <a:latin typeface="Segoe UI" panose="020B0502040204020203" pitchFamily="34" charset="0"/>
                <a:cs typeface="Segoe UI" panose="020B0502040204020203" pitchFamily="34" charset="0"/>
              </a:rPr>
              <a:t>2 </a:t>
            </a:r>
            <a:r>
              <a:rPr lang="en-US" sz="2000" dirty="0">
                <a:solidFill>
                  <a:schemeClr val="accent3">
                    <a:lumMod val="50000"/>
                  </a:schemeClr>
                </a:solidFill>
                <a:latin typeface="Segoe UI" panose="020B0502040204020203" pitchFamily="34" charset="0"/>
                <a:cs typeface="Segoe UI" panose="020B0502040204020203" pitchFamily="34" charset="0"/>
              </a:rPr>
              <a:t>States</a:t>
            </a:r>
          </a:p>
          <a:p>
            <a:r>
              <a:rPr lang="en-US" sz="3200" dirty="0">
                <a:solidFill>
                  <a:schemeClr val="accent3">
                    <a:lumMod val="50000"/>
                  </a:schemeClr>
                </a:solidFill>
                <a:latin typeface="Segoe UI" panose="020B0502040204020203" pitchFamily="34" charset="0"/>
                <a:cs typeface="Segoe UI" panose="020B0502040204020203" pitchFamily="34" charset="0"/>
              </a:rPr>
              <a:t>200</a:t>
            </a:r>
            <a:r>
              <a:rPr lang="en-US" sz="2000" dirty="0">
                <a:solidFill>
                  <a:schemeClr val="accent3">
                    <a:lumMod val="50000"/>
                  </a:schemeClr>
                </a:solidFill>
                <a:latin typeface="Segoe UI" panose="020B0502040204020203" pitchFamily="34" charset="0"/>
                <a:cs typeface="Segoe UI" panose="020B0502040204020203" pitchFamily="34" charset="0"/>
              </a:rPr>
              <a:t> Villages</a:t>
            </a:r>
          </a:p>
          <a:p>
            <a:r>
              <a:rPr lang="en-US" sz="3600" dirty="0">
                <a:solidFill>
                  <a:schemeClr val="accent3">
                    <a:lumMod val="50000"/>
                  </a:schemeClr>
                </a:solidFill>
                <a:latin typeface="Segoe UI" panose="020B0502040204020203" pitchFamily="34" charset="0"/>
                <a:cs typeface="Segoe UI" panose="020B0502040204020203" pitchFamily="34" charset="0"/>
              </a:rPr>
              <a:t>8,000</a:t>
            </a:r>
            <a:r>
              <a:rPr lang="en-US" sz="2000" dirty="0">
                <a:solidFill>
                  <a:schemeClr val="accent3">
                    <a:lumMod val="50000"/>
                  </a:schemeClr>
                </a:solidFill>
                <a:latin typeface="Segoe UI" panose="020B0502040204020203" pitchFamily="34" charset="0"/>
                <a:cs typeface="Segoe UI" panose="020B0502040204020203" pitchFamily="34" charset="0"/>
              </a:rPr>
              <a:t> Farmers</a:t>
            </a:r>
          </a:p>
        </p:txBody>
      </p:sp>
      <p:sp>
        <p:nvSpPr>
          <p:cNvPr id="220" name="Title 3">
            <a:extLst>
              <a:ext uri="{FF2B5EF4-FFF2-40B4-BE49-F238E27FC236}">
                <a16:creationId xmlns:a16="http://schemas.microsoft.com/office/drawing/2014/main" id="{14E1433C-D65A-4E9A-9C45-9BEF307C5A99}"/>
              </a:ext>
            </a:extLst>
          </p:cNvPr>
          <p:cNvSpPr>
            <a:spLocks noGrp="1"/>
          </p:cNvSpPr>
          <p:nvPr>
            <p:ph type="title"/>
          </p:nvPr>
        </p:nvSpPr>
        <p:spPr>
          <a:xfrm>
            <a:off x="521207" y="312176"/>
            <a:ext cx="10984028" cy="856985"/>
          </a:xfrm>
        </p:spPr>
        <p:txBody>
          <a:bodyPr vert="horz" lIns="91440" tIns="45720" rIns="91440" bIns="45720" rtlCol="0" anchor="b" anchorCtr="0">
            <a:noAutofit/>
          </a:bodyPr>
          <a:lstStyle/>
          <a:p>
            <a:r>
              <a:rPr lang="en-US" b="1" dirty="0">
                <a:latin typeface="Segoe UI Semibold" panose="020B0702040204020203" pitchFamily="34" charset="0"/>
                <a:cs typeface="Segoe UI Semibold" panose="020B0702040204020203" pitchFamily="34" charset="0"/>
              </a:rPr>
              <a:t>Project Example: SLACC</a:t>
            </a:r>
          </a:p>
        </p:txBody>
      </p:sp>
    </p:spTree>
    <p:extLst>
      <p:ext uri="{BB962C8B-B14F-4D97-AF65-F5344CB8AC3E}">
        <p14:creationId xmlns:p14="http://schemas.microsoft.com/office/powerpoint/2010/main" val="397518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3">
            <a:extLst>
              <a:ext uri="{FF2B5EF4-FFF2-40B4-BE49-F238E27FC236}">
                <a16:creationId xmlns:a16="http://schemas.microsoft.com/office/drawing/2014/main" id="{14E1433C-D65A-4E9A-9C45-9BEF307C5A99}"/>
              </a:ext>
            </a:extLst>
          </p:cNvPr>
          <p:cNvSpPr>
            <a:spLocks noGrp="1"/>
          </p:cNvSpPr>
          <p:nvPr>
            <p:ph type="title"/>
          </p:nvPr>
        </p:nvSpPr>
        <p:spPr>
          <a:xfrm>
            <a:off x="521207" y="312176"/>
            <a:ext cx="10984028" cy="856985"/>
          </a:xfrm>
        </p:spPr>
        <p:txBody>
          <a:bodyPr vert="horz" lIns="91440" tIns="45720" rIns="91440" bIns="45720" rtlCol="0" anchor="b" anchorCtr="0">
            <a:noAutofit/>
          </a:bodyPr>
          <a:lstStyle/>
          <a:p>
            <a:r>
              <a:rPr lang="en-US" b="1" dirty="0">
                <a:latin typeface="Segoe UI Semibold" panose="020B0702040204020203" pitchFamily="34" charset="0"/>
                <a:cs typeface="Segoe UI Semibold" panose="020B0702040204020203" pitchFamily="34" charset="0"/>
              </a:rPr>
              <a:t>Farmer: Technology-Enabled Services</a:t>
            </a:r>
          </a:p>
        </p:txBody>
      </p:sp>
      <p:grpSp>
        <p:nvGrpSpPr>
          <p:cNvPr id="3" name="Group 2">
            <a:extLst>
              <a:ext uri="{FF2B5EF4-FFF2-40B4-BE49-F238E27FC236}">
                <a16:creationId xmlns:a16="http://schemas.microsoft.com/office/drawing/2014/main" id="{EB5E6C7E-E394-48FB-9743-4F428A11AC3B}"/>
              </a:ext>
            </a:extLst>
          </p:cNvPr>
          <p:cNvGrpSpPr/>
          <p:nvPr/>
        </p:nvGrpSpPr>
        <p:grpSpPr>
          <a:xfrm>
            <a:off x="908493" y="1940385"/>
            <a:ext cx="4319735" cy="1554480"/>
            <a:chOff x="521207" y="1337952"/>
            <a:chExt cx="4319735" cy="1554480"/>
          </a:xfrm>
        </p:grpSpPr>
        <p:pic>
          <p:nvPicPr>
            <p:cNvPr id="3076" name="Picture 4" descr="Related image">
              <a:extLst>
                <a:ext uri="{FF2B5EF4-FFF2-40B4-BE49-F238E27FC236}">
                  <a16:creationId xmlns:a16="http://schemas.microsoft.com/office/drawing/2014/main" id="{E3DC981B-54AD-4766-B691-788E36CA0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07" y="1337952"/>
              <a:ext cx="1554480" cy="1554480"/>
            </a:xfrm>
            <a:prstGeom prst="ellipse">
              <a:avLst/>
            </a:prstGeom>
            <a:solidFill>
              <a:srgbClr val="FFFFFF"/>
            </a:solidFill>
            <a:ln>
              <a:solidFill>
                <a:srgbClr val="8D8D8D"/>
              </a:solidFill>
              <a:prstDash val="dash"/>
            </a:ln>
          </p:spPr>
        </p:pic>
        <p:sp>
          <p:nvSpPr>
            <p:cNvPr id="81" name="Rectangle 80">
              <a:extLst>
                <a:ext uri="{FF2B5EF4-FFF2-40B4-BE49-F238E27FC236}">
                  <a16:creationId xmlns:a16="http://schemas.microsoft.com/office/drawing/2014/main" id="{879A2237-2D06-4182-AE5B-9AB51200A31B}"/>
                </a:ext>
              </a:extLst>
            </p:cNvPr>
            <p:cNvSpPr/>
            <p:nvPr/>
          </p:nvSpPr>
          <p:spPr>
            <a:xfrm>
              <a:off x="2075688" y="1831907"/>
              <a:ext cx="2765254" cy="707886"/>
            </a:xfrm>
            <a:prstGeom prst="rect">
              <a:avLst/>
            </a:prstGeom>
          </p:spPr>
          <p:txBody>
            <a:bodyPr wrap="square">
              <a:spAutoFit/>
            </a:bodyPr>
            <a:lstStyle/>
            <a:p>
              <a:r>
                <a:rPr lang="en-US" sz="2000" kern="0" dirty="0">
                  <a:solidFill>
                    <a:schemeClr val="tx1">
                      <a:lumMod val="95000"/>
                      <a:lumOff val="5000"/>
                    </a:schemeClr>
                  </a:solidFill>
                  <a:latin typeface="Segoe UI" panose="020B0502040204020203" pitchFamily="34" charset="0"/>
                  <a:cs typeface="Segoe UI" panose="020B0502040204020203" pitchFamily="34" charset="0"/>
                </a:rPr>
                <a:t>Current and Sort-Term Weather Forecast </a:t>
              </a:r>
              <a:endParaRPr lang="en-US" sz="2000" dirty="0">
                <a:solidFill>
                  <a:schemeClr val="tx1">
                    <a:lumMod val="95000"/>
                    <a:lumOff val="5000"/>
                  </a:schemeClr>
                </a:solidFill>
                <a:latin typeface="Segoe UI" panose="020B0502040204020203" pitchFamily="34" charset="0"/>
                <a:cs typeface="Segoe UI" panose="020B0502040204020203" pitchFamily="34" charset="0"/>
              </a:endParaRPr>
            </a:p>
          </p:txBody>
        </p:sp>
      </p:grpSp>
      <p:grpSp>
        <p:nvGrpSpPr>
          <p:cNvPr id="4" name="Group 3">
            <a:extLst>
              <a:ext uri="{FF2B5EF4-FFF2-40B4-BE49-F238E27FC236}">
                <a16:creationId xmlns:a16="http://schemas.microsoft.com/office/drawing/2014/main" id="{A2F6E56D-DB83-4D6F-B6A7-08102FDE00EE}"/>
              </a:ext>
            </a:extLst>
          </p:cNvPr>
          <p:cNvGrpSpPr/>
          <p:nvPr/>
        </p:nvGrpSpPr>
        <p:grpSpPr>
          <a:xfrm>
            <a:off x="908493" y="4331556"/>
            <a:ext cx="4794474" cy="1554480"/>
            <a:chOff x="763254" y="4886278"/>
            <a:chExt cx="4794474" cy="1554480"/>
          </a:xfrm>
        </p:grpSpPr>
        <p:pic>
          <p:nvPicPr>
            <p:cNvPr id="3078" name="Picture 6" descr="Image result for weather advisory icon">
              <a:extLst>
                <a:ext uri="{FF2B5EF4-FFF2-40B4-BE49-F238E27FC236}">
                  <a16:creationId xmlns:a16="http://schemas.microsoft.com/office/drawing/2014/main" id="{D04F5670-0A36-401D-8F56-1B3856FEF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54" y="4886278"/>
              <a:ext cx="1554480" cy="1554480"/>
            </a:xfrm>
            <a:prstGeom prst="ellipse">
              <a:avLst/>
            </a:prstGeom>
            <a:solidFill>
              <a:srgbClr val="FFFFFF"/>
            </a:solidFill>
            <a:ln>
              <a:solidFill>
                <a:srgbClr val="8D8D8D"/>
              </a:solidFill>
              <a:prstDash val="dash"/>
            </a:ln>
          </p:spPr>
        </p:pic>
        <p:sp>
          <p:nvSpPr>
            <p:cNvPr id="82" name="Rectangle 81">
              <a:extLst>
                <a:ext uri="{FF2B5EF4-FFF2-40B4-BE49-F238E27FC236}">
                  <a16:creationId xmlns:a16="http://schemas.microsoft.com/office/drawing/2014/main" id="{26A56134-5C3D-4624-8A62-8039062C9A0E}"/>
                </a:ext>
              </a:extLst>
            </p:cNvPr>
            <p:cNvSpPr/>
            <p:nvPr/>
          </p:nvSpPr>
          <p:spPr>
            <a:xfrm>
              <a:off x="2280084" y="5035706"/>
              <a:ext cx="3277644" cy="1323439"/>
            </a:xfrm>
            <a:prstGeom prst="rect">
              <a:avLst/>
            </a:prstGeom>
          </p:spPr>
          <p:txBody>
            <a:bodyPr wrap="square">
              <a:spAutoFit/>
            </a:bodyPr>
            <a:lstStyle/>
            <a:p>
              <a:r>
                <a:rPr lang="en-US" sz="2000" kern="0" dirty="0">
                  <a:solidFill>
                    <a:schemeClr val="tx1">
                      <a:lumMod val="95000"/>
                      <a:lumOff val="5000"/>
                    </a:schemeClr>
                  </a:solidFill>
                  <a:latin typeface="Segoe UI" panose="020B0502040204020203" pitchFamily="34" charset="0"/>
                  <a:cs typeface="Segoe UI" panose="020B0502040204020203" pitchFamily="34" charset="0"/>
                </a:rPr>
                <a:t>Forecast-based advisory </a:t>
              </a:r>
            </a:p>
            <a:p>
              <a:endParaRPr lang="en-US" sz="2000" kern="0" dirty="0">
                <a:solidFill>
                  <a:schemeClr val="tx1">
                    <a:lumMod val="95000"/>
                    <a:lumOff val="5000"/>
                  </a:schemeClr>
                </a:solidFill>
                <a:latin typeface="Segoe UI" panose="020B0502040204020203" pitchFamily="34" charset="0"/>
                <a:cs typeface="Segoe UI" panose="020B0502040204020203" pitchFamily="34" charset="0"/>
              </a:endParaRPr>
            </a:p>
            <a:p>
              <a:r>
                <a:rPr lang="en-US" sz="2000" kern="0" dirty="0">
                  <a:solidFill>
                    <a:schemeClr val="tx1">
                      <a:lumMod val="95000"/>
                      <a:lumOff val="5000"/>
                    </a:schemeClr>
                  </a:solidFill>
                  <a:latin typeface="Segoe UI" panose="020B0502040204020203" pitchFamily="34" charset="0"/>
                  <a:cs typeface="Segoe UI" panose="020B0502040204020203" pitchFamily="34" charset="0"/>
                </a:rPr>
                <a:t>(Nutrient, Pest, Soil and Water Management)</a:t>
              </a:r>
            </a:p>
          </p:txBody>
        </p:sp>
      </p:grpSp>
      <p:grpSp>
        <p:nvGrpSpPr>
          <p:cNvPr id="5" name="Group 4">
            <a:extLst>
              <a:ext uri="{FF2B5EF4-FFF2-40B4-BE49-F238E27FC236}">
                <a16:creationId xmlns:a16="http://schemas.microsoft.com/office/drawing/2014/main" id="{80509158-A12B-49B4-92C0-222311BA880D}"/>
              </a:ext>
            </a:extLst>
          </p:cNvPr>
          <p:cNvGrpSpPr/>
          <p:nvPr/>
        </p:nvGrpSpPr>
        <p:grpSpPr>
          <a:xfrm>
            <a:off x="6617203" y="1940385"/>
            <a:ext cx="4403933" cy="1554480"/>
            <a:chOff x="7069029" y="2057400"/>
            <a:chExt cx="4403933" cy="1554480"/>
          </a:xfrm>
        </p:grpSpPr>
        <p:pic>
          <p:nvPicPr>
            <p:cNvPr id="3080" name="Picture 8" descr="Image result for announcement icon">
              <a:extLst>
                <a:ext uri="{FF2B5EF4-FFF2-40B4-BE49-F238E27FC236}">
                  <a16:creationId xmlns:a16="http://schemas.microsoft.com/office/drawing/2014/main" id="{6017A74E-4639-4981-A5AF-077D9ABF011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918482" y="2057400"/>
              <a:ext cx="1554480" cy="1554480"/>
            </a:xfrm>
            <a:prstGeom prst="ellipse">
              <a:avLst/>
            </a:prstGeom>
            <a:solidFill>
              <a:srgbClr val="FFFFFF"/>
            </a:solidFill>
            <a:ln>
              <a:solidFill>
                <a:srgbClr val="8D8D8D"/>
              </a:solidFill>
              <a:prstDash val="dash"/>
            </a:ln>
          </p:spPr>
        </p:pic>
        <p:sp>
          <p:nvSpPr>
            <p:cNvPr id="83" name="Rectangle 82">
              <a:extLst>
                <a:ext uri="{FF2B5EF4-FFF2-40B4-BE49-F238E27FC236}">
                  <a16:creationId xmlns:a16="http://schemas.microsoft.com/office/drawing/2014/main" id="{E64F090D-BF43-4D3B-9D7C-43A5D466B76A}"/>
                </a:ext>
              </a:extLst>
            </p:cNvPr>
            <p:cNvSpPr/>
            <p:nvPr/>
          </p:nvSpPr>
          <p:spPr>
            <a:xfrm>
              <a:off x="7069029" y="2743200"/>
              <a:ext cx="2765254" cy="400110"/>
            </a:xfrm>
            <a:prstGeom prst="rect">
              <a:avLst/>
            </a:prstGeom>
          </p:spPr>
          <p:txBody>
            <a:bodyPr wrap="square">
              <a:spAutoFit/>
            </a:bodyPr>
            <a:lstStyle/>
            <a:p>
              <a:pPr algn="r"/>
              <a:r>
                <a:rPr lang="en-US" sz="2000" kern="0" dirty="0">
                  <a:solidFill>
                    <a:schemeClr val="tx1">
                      <a:lumMod val="95000"/>
                      <a:lumOff val="5000"/>
                    </a:schemeClr>
                  </a:solidFill>
                  <a:latin typeface="Segoe UI" panose="020B0502040204020203" pitchFamily="34" charset="0"/>
                  <a:cs typeface="Segoe UI" panose="020B0502040204020203" pitchFamily="34" charset="0"/>
                </a:rPr>
                <a:t>POP Reminders</a:t>
              </a:r>
            </a:p>
          </p:txBody>
        </p:sp>
      </p:grpSp>
      <p:grpSp>
        <p:nvGrpSpPr>
          <p:cNvPr id="6" name="Group 5">
            <a:extLst>
              <a:ext uri="{FF2B5EF4-FFF2-40B4-BE49-F238E27FC236}">
                <a16:creationId xmlns:a16="http://schemas.microsoft.com/office/drawing/2014/main" id="{A70C2B06-C5D1-488C-A947-6BEAE38C8943}"/>
              </a:ext>
            </a:extLst>
          </p:cNvPr>
          <p:cNvGrpSpPr/>
          <p:nvPr/>
        </p:nvGrpSpPr>
        <p:grpSpPr>
          <a:xfrm>
            <a:off x="6617203" y="4331556"/>
            <a:ext cx="4403933" cy="1554480"/>
            <a:chOff x="7069029" y="4432823"/>
            <a:chExt cx="4403933" cy="1554480"/>
          </a:xfrm>
        </p:grpSpPr>
        <p:pic>
          <p:nvPicPr>
            <p:cNvPr id="3088" name="Picture 16" descr="Image result for alerts icon">
              <a:extLst>
                <a:ext uri="{FF2B5EF4-FFF2-40B4-BE49-F238E27FC236}">
                  <a16:creationId xmlns:a16="http://schemas.microsoft.com/office/drawing/2014/main" id="{06847754-A7BD-4120-8C4E-459955340D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8482" y="4432823"/>
              <a:ext cx="1554480" cy="1554480"/>
            </a:xfrm>
            <a:prstGeom prst="ellipse">
              <a:avLst/>
            </a:prstGeom>
            <a:solidFill>
              <a:srgbClr val="FFFFFF"/>
            </a:solidFill>
            <a:ln>
              <a:solidFill>
                <a:srgbClr val="8D8D8D"/>
              </a:solidFill>
              <a:prstDash val="dash"/>
            </a:ln>
          </p:spPr>
        </p:pic>
        <p:sp>
          <p:nvSpPr>
            <p:cNvPr id="88" name="Rectangle 87">
              <a:extLst>
                <a:ext uri="{FF2B5EF4-FFF2-40B4-BE49-F238E27FC236}">
                  <a16:creationId xmlns:a16="http://schemas.microsoft.com/office/drawing/2014/main" id="{B61A45BD-F25A-422A-ABB5-8A8F6847C53C}"/>
                </a:ext>
              </a:extLst>
            </p:cNvPr>
            <p:cNvSpPr/>
            <p:nvPr/>
          </p:nvSpPr>
          <p:spPr>
            <a:xfrm>
              <a:off x="7069029" y="5189923"/>
              <a:ext cx="2765254" cy="400110"/>
            </a:xfrm>
            <a:prstGeom prst="rect">
              <a:avLst/>
            </a:prstGeom>
          </p:spPr>
          <p:txBody>
            <a:bodyPr wrap="square">
              <a:spAutoFit/>
            </a:bodyPr>
            <a:lstStyle/>
            <a:p>
              <a:pPr algn="r"/>
              <a:r>
                <a:rPr lang="en-US" sz="2000" kern="0" dirty="0">
                  <a:solidFill>
                    <a:schemeClr val="tx1">
                      <a:lumMod val="95000"/>
                      <a:lumOff val="5000"/>
                    </a:schemeClr>
                  </a:solidFill>
                  <a:latin typeface="Segoe UI" panose="020B0502040204020203" pitchFamily="34" charset="0"/>
                  <a:cs typeface="Segoe UI" panose="020B0502040204020203" pitchFamily="34" charset="0"/>
                </a:rPr>
                <a:t>Farmer Raised Alerts</a:t>
              </a:r>
            </a:p>
          </p:txBody>
        </p:sp>
      </p:grpSp>
    </p:spTree>
    <p:extLst>
      <p:ext uri="{BB962C8B-B14F-4D97-AF65-F5344CB8AC3E}">
        <p14:creationId xmlns:p14="http://schemas.microsoft.com/office/powerpoint/2010/main" val="1891457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3">
            <a:extLst>
              <a:ext uri="{FF2B5EF4-FFF2-40B4-BE49-F238E27FC236}">
                <a16:creationId xmlns:a16="http://schemas.microsoft.com/office/drawing/2014/main" id="{14E1433C-D65A-4E9A-9C45-9BEF307C5A99}"/>
              </a:ext>
            </a:extLst>
          </p:cNvPr>
          <p:cNvSpPr>
            <a:spLocks noGrp="1"/>
          </p:cNvSpPr>
          <p:nvPr>
            <p:ph type="title"/>
          </p:nvPr>
        </p:nvSpPr>
        <p:spPr>
          <a:xfrm>
            <a:off x="521207" y="312176"/>
            <a:ext cx="10984028" cy="856985"/>
          </a:xfrm>
        </p:spPr>
        <p:txBody>
          <a:bodyPr vert="horz" lIns="91440" tIns="45720" rIns="91440" bIns="45720" rtlCol="0" anchor="b" anchorCtr="0">
            <a:noAutofit/>
          </a:bodyPr>
          <a:lstStyle/>
          <a:p>
            <a:r>
              <a:rPr lang="en-US" b="1" dirty="0">
                <a:latin typeface="Segoe UI Semibold" panose="020B0702040204020203" pitchFamily="34" charset="0"/>
                <a:cs typeface="Segoe UI Semibold" panose="020B0702040204020203" pitchFamily="34" charset="0"/>
              </a:rPr>
              <a:t>Design Features</a:t>
            </a:r>
          </a:p>
        </p:txBody>
      </p:sp>
      <p:sp>
        <p:nvSpPr>
          <p:cNvPr id="3" name="Rectangle 2">
            <a:extLst>
              <a:ext uri="{FF2B5EF4-FFF2-40B4-BE49-F238E27FC236}">
                <a16:creationId xmlns:a16="http://schemas.microsoft.com/office/drawing/2014/main" id="{9B00DF7C-5EED-4308-8657-C267A1E91673}"/>
              </a:ext>
            </a:extLst>
          </p:cNvPr>
          <p:cNvSpPr/>
          <p:nvPr/>
        </p:nvSpPr>
        <p:spPr>
          <a:xfrm rot="1366086">
            <a:off x="7326208" y="2162461"/>
            <a:ext cx="1197757" cy="1263569"/>
          </a:xfrm>
          <a:prstGeom prst="rect">
            <a:avLst/>
          </a:prstGeom>
          <a:gradFill flip="none" rotWithShape="1">
            <a:gsLst>
              <a:gs pos="0">
                <a:schemeClr val="tx1">
                  <a:alpha val="0"/>
                </a:schemeClr>
              </a:gs>
              <a:gs pos="100000">
                <a:schemeClr val="tx1">
                  <a:alpha val="1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C7472AB-2577-405E-B992-8E0BF38B9571}"/>
              </a:ext>
            </a:extLst>
          </p:cNvPr>
          <p:cNvSpPr/>
          <p:nvPr/>
        </p:nvSpPr>
        <p:spPr>
          <a:xfrm rot="1366086">
            <a:off x="5959636" y="1590326"/>
            <a:ext cx="1197757" cy="1263569"/>
          </a:xfrm>
          <a:prstGeom prst="rect">
            <a:avLst/>
          </a:prstGeom>
          <a:gradFill flip="none" rotWithShape="1">
            <a:gsLst>
              <a:gs pos="0">
                <a:schemeClr val="tx1">
                  <a:alpha val="0"/>
                </a:schemeClr>
              </a:gs>
              <a:gs pos="100000">
                <a:schemeClr val="tx1">
                  <a:alpha val="1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52A3BAC-D35D-4746-A20F-CDD0EAC8BB14}"/>
              </a:ext>
            </a:extLst>
          </p:cNvPr>
          <p:cNvSpPr/>
          <p:nvPr/>
        </p:nvSpPr>
        <p:spPr>
          <a:xfrm rot="1366086">
            <a:off x="4636694" y="2168846"/>
            <a:ext cx="1197757" cy="1263569"/>
          </a:xfrm>
          <a:prstGeom prst="rect">
            <a:avLst/>
          </a:prstGeom>
          <a:gradFill flip="none" rotWithShape="1">
            <a:gsLst>
              <a:gs pos="0">
                <a:schemeClr val="tx1">
                  <a:alpha val="0"/>
                </a:schemeClr>
              </a:gs>
              <a:gs pos="100000">
                <a:schemeClr val="tx1">
                  <a:alpha val="1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6C9A3DD-AD4D-46B2-AEBF-D336A9970CCF}"/>
              </a:ext>
            </a:extLst>
          </p:cNvPr>
          <p:cNvSpPr/>
          <p:nvPr/>
        </p:nvSpPr>
        <p:spPr>
          <a:xfrm rot="1366086">
            <a:off x="4164610" y="3540675"/>
            <a:ext cx="1197757" cy="1263569"/>
          </a:xfrm>
          <a:prstGeom prst="rect">
            <a:avLst/>
          </a:prstGeom>
          <a:gradFill flip="none" rotWithShape="1">
            <a:gsLst>
              <a:gs pos="0">
                <a:schemeClr val="tx1">
                  <a:alpha val="0"/>
                </a:schemeClr>
              </a:gs>
              <a:gs pos="100000">
                <a:schemeClr val="tx1">
                  <a:alpha val="1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848CFEF-E4C7-495F-BBAC-874A93DF75E4}"/>
              </a:ext>
            </a:extLst>
          </p:cNvPr>
          <p:cNvSpPr/>
          <p:nvPr/>
        </p:nvSpPr>
        <p:spPr>
          <a:xfrm rot="1366086">
            <a:off x="4698656" y="4820013"/>
            <a:ext cx="1197757" cy="1263569"/>
          </a:xfrm>
          <a:prstGeom prst="rect">
            <a:avLst/>
          </a:prstGeom>
          <a:gradFill flip="none" rotWithShape="1">
            <a:gsLst>
              <a:gs pos="0">
                <a:schemeClr val="tx1">
                  <a:alpha val="0"/>
                </a:schemeClr>
              </a:gs>
              <a:gs pos="100000">
                <a:schemeClr val="tx1">
                  <a:alpha val="1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FD7BFAA-83F3-4EDA-9AF7-85501B74C0AB}"/>
              </a:ext>
            </a:extLst>
          </p:cNvPr>
          <p:cNvSpPr/>
          <p:nvPr/>
        </p:nvSpPr>
        <p:spPr>
          <a:xfrm rot="1366086">
            <a:off x="7770502" y="3509149"/>
            <a:ext cx="1197757" cy="1263569"/>
          </a:xfrm>
          <a:prstGeom prst="rect">
            <a:avLst/>
          </a:prstGeom>
          <a:gradFill flip="none" rotWithShape="1">
            <a:gsLst>
              <a:gs pos="0">
                <a:schemeClr val="tx1">
                  <a:alpha val="0"/>
                </a:schemeClr>
              </a:gs>
              <a:gs pos="100000">
                <a:schemeClr val="tx1">
                  <a:alpha val="1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D1913BF-4BB5-485C-B017-AAE80CCBC1C5}"/>
              </a:ext>
            </a:extLst>
          </p:cNvPr>
          <p:cNvSpPr/>
          <p:nvPr/>
        </p:nvSpPr>
        <p:spPr>
          <a:xfrm rot="1366086">
            <a:off x="7326209" y="4804095"/>
            <a:ext cx="1197757" cy="1263569"/>
          </a:xfrm>
          <a:prstGeom prst="rect">
            <a:avLst/>
          </a:prstGeom>
          <a:gradFill flip="none" rotWithShape="1">
            <a:gsLst>
              <a:gs pos="0">
                <a:schemeClr val="tx1">
                  <a:alpha val="0"/>
                </a:schemeClr>
              </a:gs>
              <a:gs pos="100000">
                <a:schemeClr val="tx1">
                  <a:alpha val="1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30433685-BB36-496D-B3ED-CCC32FDE58BE}"/>
              </a:ext>
            </a:extLst>
          </p:cNvPr>
          <p:cNvGrpSpPr/>
          <p:nvPr/>
        </p:nvGrpSpPr>
        <p:grpSpPr>
          <a:xfrm>
            <a:off x="4619570" y="2385158"/>
            <a:ext cx="3109295" cy="3109295"/>
            <a:chOff x="4189409" y="2514600"/>
            <a:chExt cx="2590800" cy="2590800"/>
          </a:xfrm>
        </p:grpSpPr>
        <p:cxnSp>
          <p:nvCxnSpPr>
            <p:cNvPr id="44" name="Straight Connector 43">
              <a:extLst>
                <a:ext uri="{FF2B5EF4-FFF2-40B4-BE49-F238E27FC236}">
                  <a16:creationId xmlns:a16="http://schemas.microsoft.com/office/drawing/2014/main" id="{55CC1355-37CF-47BE-993D-0FE4B930840B}"/>
                </a:ext>
              </a:extLst>
            </p:cNvPr>
            <p:cNvCxnSpPr/>
            <p:nvPr/>
          </p:nvCxnSpPr>
          <p:spPr>
            <a:xfrm>
              <a:off x="4570412" y="3048000"/>
              <a:ext cx="1752600" cy="167640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16D632B-AEE5-4FCB-ABFB-8D8394BDFC2B}"/>
                </a:ext>
              </a:extLst>
            </p:cNvPr>
            <p:cNvCxnSpPr/>
            <p:nvPr/>
          </p:nvCxnSpPr>
          <p:spPr>
            <a:xfrm flipH="1">
              <a:off x="4657406" y="2959101"/>
              <a:ext cx="1752600" cy="167640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760DB5-3C6D-434A-9C19-F2C4AB832D1D}"/>
                </a:ext>
              </a:extLst>
            </p:cNvPr>
            <p:cNvCxnSpPr/>
            <p:nvPr/>
          </p:nvCxnSpPr>
          <p:spPr>
            <a:xfrm>
              <a:off x="5439092" y="2514600"/>
              <a:ext cx="0" cy="259080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9D15E41-C4B4-45F9-AFB0-204AF53FAA51}"/>
                </a:ext>
              </a:extLst>
            </p:cNvPr>
            <p:cNvCxnSpPr/>
            <p:nvPr/>
          </p:nvCxnSpPr>
          <p:spPr>
            <a:xfrm rot="16200000">
              <a:off x="5484809" y="2586039"/>
              <a:ext cx="0" cy="259080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A6FBB427-7392-405A-96AB-A83EBE6FFEDB}"/>
              </a:ext>
            </a:extLst>
          </p:cNvPr>
          <p:cNvSpPr/>
          <p:nvPr/>
        </p:nvSpPr>
        <p:spPr>
          <a:xfrm>
            <a:off x="5459391" y="1386833"/>
            <a:ext cx="1280298" cy="1280298"/>
          </a:xfrm>
          <a:prstGeom prst="ellipse">
            <a:avLst/>
          </a:prstGeom>
          <a:solidFill>
            <a:schemeClr val="tx1">
              <a:lumMod val="75000"/>
              <a:lumOff val="25000"/>
            </a:schemeClr>
          </a:solidFill>
          <a:ln>
            <a:noFill/>
          </a:ln>
          <a:effectLst>
            <a:outerShdw blurRad="114300" sx="106000" sy="106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B13B7D27-DDAD-422E-82B5-DD1A42D08948}"/>
              </a:ext>
            </a:extLst>
          </p:cNvPr>
          <p:cNvSpPr/>
          <p:nvPr/>
        </p:nvSpPr>
        <p:spPr>
          <a:xfrm>
            <a:off x="5459391" y="5189624"/>
            <a:ext cx="1280298" cy="1280298"/>
          </a:xfrm>
          <a:prstGeom prst="ellipse">
            <a:avLst/>
          </a:prstGeom>
          <a:solidFill>
            <a:schemeClr val="tx1">
              <a:lumMod val="75000"/>
              <a:lumOff val="25000"/>
            </a:schemeClr>
          </a:solidFill>
          <a:ln>
            <a:noFill/>
          </a:ln>
          <a:effectLst>
            <a:outerShdw blurRad="114300" sx="106000" sy="106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C3261346-855D-44FB-821A-5651AD45F6D5}"/>
              </a:ext>
            </a:extLst>
          </p:cNvPr>
          <p:cNvSpPr/>
          <p:nvPr/>
        </p:nvSpPr>
        <p:spPr>
          <a:xfrm>
            <a:off x="6818564" y="4595199"/>
            <a:ext cx="1280298" cy="1280298"/>
          </a:xfrm>
          <a:prstGeom prst="ellipse">
            <a:avLst/>
          </a:prstGeom>
          <a:solidFill>
            <a:schemeClr val="tx1">
              <a:lumMod val="65000"/>
              <a:lumOff val="35000"/>
            </a:schemeClr>
          </a:solidFill>
          <a:ln>
            <a:noFill/>
          </a:ln>
          <a:effectLst>
            <a:outerShdw blurRad="114300" sx="106000" sy="106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65199B15-0EB1-4DEA-A251-5258778FD5DB}"/>
              </a:ext>
            </a:extLst>
          </p:cNvPr>
          <p:cNvSpPr/>
          <p:nvPr/>
        </p:nvSpPr>
        <p:spPr>
          <a:xfrm>
            <a:off x="4139655" y="4595199"/>
            <a:ext cx="1280298" cy="1280298"/>
          </a:xfrm>
          <a:prstGeom prst="ellipse">
            <a:avLst/>
          </a:prstGeom>
          <a:solidFill>
            <a:schemeClr val="tx1">
              <a:lumMod val="65000"/>
              <a:lumOff val="35000"/>
            </a:schemeClr>
          </a:solidFill>
          <a:ln>
            <a:noFill/>
          </a:ln>
          <a:effectLst>
            <a:outerShdw blurRad="114300" sx="106000" sy="106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A76D0F33-B5B3-441F-A4B1-7EC8D9726147}"/>
              </a:ext>
            </a:extLst>
          </p:cNvPr>
          <p:cNvSpPr/>
          <p:nvPr/>
        </p:nvSpPr>
        <p:spPr>
          <a:xfrm>
            <a:off x="6818564" y="1958395"/>
            <a:ext cx="1280298" cy="1280298"/>
          </a:xfrm>
          <a:prstGeom prst="ellipse">
            <a:avLst/>
          </a:prstGeom>
          <a:solidFill>
            <a:schemeClr val="tx1">
              <a:lumMod val="65000"/>
              <a:lumOff val="35000"/>
            </a:schemeClr>
          </a:solidFill>
          <a:ln>
            <a:noFill/>
          </a:ln>
          <a:effectLst>
            <a:outerShdw blurRad="114300" sx="106000" sy="106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E1A7ADF2-BED3-437E-AF9A-BB1B91DAB0B5}"/>
              </a:ext>
            </a:extLst>
          </p:cNvPr>
          <p:cNvSpPr/>
          <p:nvPr/>
        </p:nvSpPr>
        <p:spPr>
          <a:xfrm>
            <a:off x="4139655" y="1958395"/>
            <a:ext cx="1280298" cy="1280298"/>
          </a:xfrm>
          <a:prstGeom prst="ellipse">
            <a:avLst/>
          </a:prstGeom>
          <a:solidFill>
            <a:schemeClr val="tx1">
              <a:lumMod val="65000"/>
              <a:lumOff val="35000"/>
            </a:schemeClr>
          </a:solidFill>
          <a:ln>
            <a:noFill/>
          </a:ln>
          <a:effectLst>
            <a:outerShdw blurRad="114300" sx="106000" sy="106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1B8EBF94-32F1-4FC2-BED9-DC6D5D9F5178}"/>
              </a:ext>
            </a:extLst>
          </p:cNvPr>
          <p:cNvSpPr/>
          <p:nvPr/>
        </p:nvSpPr>
        <p:spPr>
          <a:xfrm>
            <a:off x="7287150" y="3314901"/>
            <a:ext cx="1280298" cy="1280298"/>
          </a:xfrm>
          <a:prstGeom prst="ellipse">
            <a:avLst/>
          </a:prstGeom>
          <a:solidFill>
            <a:schemeClr val="tx1">
              <a:lumMod val="75000"/>
              <a:lumOff val="25000"/>
            </a:schemeClr>
          </a:solidFill>
          <a:ln>
            <a:noFill/>
          </a:ln>
          <a:effectLst>
            <a:outerShdw blurRad="114300" sx="106000" sy="106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C9F5D232-1539-4943-AD2C-F6CBF1F44F1D}"/>
              </a:ext>
            </a:extLst>
          </p:cNvPr>
          <p:cNvSpPr/>
          <p:nvPr/>
        </p:nvSpPr>
        <p:spPr>
          <a:xfrm>
            <a:off x="3598099" y="3314901"/>
            <a:ext cx="1280298" cy="1280298"/>
          </a:xfrm>
          <a:prstGeom prst="ellipse">
            <a:avLst/>
          </a:prstGeom>
          <a:solidFill>
            <a:schemeClr val="tx1">
              <a:lumMod val="75000"/>
              <a:lumOff val="25000"/>
            </a:schemeClr>
          </a:solidFill>
          <a:ln>
            <a:noFill/>
          </a:ln>
          <a:effectLst>
            <a:outerShdw blurRad="114300" sx="106000" sy="106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9" name="Octagon 18">
            <a:extLst>
              <a:ext uri="{FF2B5EF4-FFF2-40B4-BE49-F238E27FC236}">
                <a16:creationId xmlns:a16="http://schemas.microsoft.com/office/drawing/2014/main" id="{69EB9F0F-6231-4949-A4C9-3BA6FD913FC1}"/>
              </a:ext>
            </a:extLst>
          </p:cNvPr>
          <p:cNvSpPr/>
          <p:nvPr/>
        </p:nvSpPr>
        <p:spPr>
          <a:xfrm>
            <a:off x="5344505" y="3166297"/>
            <a:ext cx="1516543" cy="1516543"/>
          </a:xfrm>
          <a:prstGeom prst="oct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sz="2000" b="1" dirty="0">
                <a:solidFill>
                  <a:schemeClr val="tx1">
                    <a:lumMod val="75000"/>
                    <a:lumOff val="25000"/>
                  </a:schemeClr>
                </a:solidFill>
                <a:latin typeface="Segoe UI" panose="020B0502040204020203" pitchFamily="34" charset="0"/>
                <a:cs typeface="Segoe UI" panose="020B0502040204020203" pitchFamily="34" charset="0"/>
              </a:rPr>
              <a:t>SLACC</a:t>
            </a:r>
          </a:p>
        </p:txBody>
      </p:sp>
      <p:sp>
        <p:nvSpPr>
          <p:cNvPr id="36" name="TextBox 90">
            <a:extLst>
              <a:ext uri="{FF2B5EF4-FFF2-40B4-BE49-F238E27FC236}">
                <a16:creationId xmlns:a16="http://schemas.microsoft.com/office/drawing/2014/main" id="{DD63E630-2F9E-4433-AB36-1EC33FAE206E}"/>
              </a:ext>
            </a:extLst>
          </p:cNvPr>
          <p:cNvSpPr txBox="1"/>
          <p:nvPr/>
        </p:nvSpPr>
        <p:spPr>
          <a:xfrm>
            <a:off x="6806567" y="1436523"/>
            <a:ext cx="3337893" cy="369332"/>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800" kern="0" dirty="0">
                <a:solidFill>
                  <a:schemeClr val="tx1">
                    <a:lumMod val="75000"/>
                    <a:lumOff val="25000"/>
                  </a:schemeClr>
                </a:solidFill>
                <a:latin typeface="Segoe UI" panose="020B0502040204020203" pitchFamily="34" charset="0"/>
                <a:cs typeface="Segoe UI" panose="020B0502040204020203" pitchFamily="34" charset="0"/>
              </a:rPr>
              <a:t>Collection of farmer-level data</a:t>
            </a:r>
          </a:p>
        </p:txBody>
      </p:sp>
      <p:sp>
        <p:nvSpPr>
          <p:cNvPr id="37" name="TextBox 95">
            <a:extLst>
              <a:ext uri="{FF2B5EF4-FFF2-40B4-BE49-F238E27FC236}">
                <a16:creationId xmlns:a16="http://schemas.microsoft.com/office/drawing/2014/main" id="{38DE78DD-23D2-4FD4-8F18-FD245E8E3EBE}"/>
              </a:ext>
            </a:extLst>
          </p:cNvPr>
          <p:cNvSpPr txBox="1"/>
          <p:nvPr/>
        </p:nvSpPr>
        <p:spPr>
          <a:xfrm>
            <a:off x="8177737" y="2203707"/>
            <a:ext cx="2883302" cy="830997"/>
          </a:xfrm>
          <a:prstGeom prst="rect">
            <a:avLst/>
          </a:prstGeom>
          <a:noFill/>
        </p:spPr>
        <p:txBody>
          <a:bodyPr wrap="square" rtlCol="0">
            <a:spAutoFit/>
          </a:bodyPr>
          <a:lstStyle>
            <a:defPPr>
              <a:defRPr lang="en-US"/>
            </a:defPPr>
            <a:lvl1pPr defTabSz="1218987">
              <a:defRPr kern="0">
                <a:solidFill>
                  <a:schemeClr val="tx1">
                    <a:lumMod val="75000"/>
                    <a:lumOff val="25000"/>
                  </a:schemeClr>
                </a:solidFill>
                <a:latin typeface="Segoe UI" panose="020B0502040204020203" pitchFamily="34" charset="0"/>
                <a:cs typeface="Segoe UI" panose="020B0502040204020203" pitchFamily="34" charset="0"/>
              </a:defRPr>
            </a:lvl1pPr>
            <a:lvl2pPr marL="609493" defTabSz="1218987">
              <a:defRPr sz="2400"/>
            </a:lvl2pPr>
            <a:lvl3pPr marL="1218987" defTabSz="1218987">
              <a:defRPr sz="2400"/>
            </a:lvl3pPr>
            <a:lvl4pPr marL="1828480" defTabSz="1218987">
              <a:defRPr sz="2400"/>
            </a:lvl4pPr>
            <a:lvl5pPr marL="2437973" defTabSz="1218987">
              <a:defRPr sz="2400"/>
            </a:lvl5pPr>
            <a:lvl6pPr marL="3047467" defTabSz="1218987">
              <a:defRPr sz="2400"/>
            </a:lvl6pPr>
            <a:lvl7pPr marL="3656960" defTabSz="1218987">
              <a:defRPr sz="2400"/>
            </a:lvl7pPr>
            <a:lvl8pPr marL="4266453" defTabSz="1218987">
              <a:defRPr sz="2400"/>
            </a:lvl8pPr>
            <a:lvl9pPr marL="4875947" defTabSz="1218987">
              <a:defRPr sz="2400"/>
            </a:lvl9pPr>
          </a:lstStyle>
          <a:p>
            <a:r>
              <a:rPr lang="en-US" dirty="0"/>
              <a:t>Installation of automated weather stations and rain gauges in a granular areas</a:t>
            </a:r>
          </a:p>
        </p:txBody>
      </p:sp>
      <p:sp>
        <p:nvSpPr>
          <p:cNvPr id="38" name="TextBox 100">
            <a:extLst>
              <a:ext uri="{FF2B5EF4-FFF2-40B4-BE49-F238E27FC236}">
                <a16:creationId xmlns:a16="http://schemas.microsoft.com/office/drawing/2014/main" id="{3FA09995-60EE-47C8-8437-2D4A3D15E53E}"/>
              </a:ext>
            </a:extLst>
          </p:cNvPr>
          <p:cNvSpPr txBox="1"/>
          <p:nvPr/>
        </p:nvSpPr>
        <p:spPr>
          <a:xfrm>
            <a:off x="8177737" y="5036332"/>
            <a:ext cx="2883302" cy="830997"/>
          </a:xfrm>
          <a:prstGeom prst="rect">
            <a:avLst/>
          </a:prstGeom>
          <a:noFill/>
        </p:spPr>
        <p:txBody>
          <a:bodyPr wrap="square" rtlCol="0">
            <a:spAutoFit/>
          </a:bodyPr>
          <a:lstStyle>
            <a:defPPr>
              <a:defRPr lang="en-US"/>
            </a:defPPr>
            <a:lvl1pPr defTabSz="1218987">
              <a:defRPr kern="0">
                <a:solidFill>
                  <a:schemeClr val="tx1">
                    <a:lumMod val="75000"/>
                    <a:lumOff val="25000"/>
                  </a:schemeClr>
                </a:solidFill>
                <a:latin typeface="Segoe UI" panose="020B0502040204020203" pitchFamily="34" charset="0"/>
                <a:cs typeface="Segoe UI" panose="020B0502040204020203" pitchFamily="34" charset="0"/>
              </a:defRPr>
            </a:lvl1pPr>
            <a:lvl2pPr marL="609493" defTabSz="1218987">
              <a:defRPr sz="2400"/>
            </a:lvl2pPr>
            <a:lvl3pPr marL="1218987" defTabSz="1218987">
              <a:defRPr sz="2400"/>
            </a:lvl3pPr>
            <a:lvl4pPr marL="1828480" defTabSz="1218987">
              <a:defRPr sz="2400"/>
            </a:lvl4pPr>
            <a:lvl5pPr marL="2437973" defTabSz="1218987">
              <a:defRPr sz="2400"/>
            </a:lvl5pPr>
            <a:lvl6pPr marL="3047467" defTabSz="1218987">
              <a:defRPr sz="2400"/>
            </a:lvl6pPr>
            <a:lvl7pPr marL="3656960" defTabSz="1218987">
              <a:defRPr sz="2400"/>
            </a:lvl7pPr>
            <a:lvl8pPr marL="4266453" defTabSz="1218987">
              <a:defRPr sz="2400"/>
            </a:lvl8pPr>
            <a:lvl9pPr marL="4875947" defTabSz="1218987">
              <a:defRPr sz="2400"/>
            </a:lvl9pPr>
          </a:lstStyle>
          <a:p>
            <a:r>
              <a:rPr lang="en-US" dirty="0"/>
              <a:t>Expert group of subject matter specialists to </a:t>
            </a:r>
            <a:r>
              <a:rPr lang="en-US" dirty="0" err="1"/>
              <a:t>analyse</a:t>
            </a:r>
            <a:r>
              <a:rPr lang="en-US" dirty="0"/>
              <a:t> and interpret data</a:t>
            </a:r>
          </a:p>
        </p:txBody>
      </p:sp>
      <p:sp>
        <p:nvSpPr>
          <p:cNvPr id="39" name="TextBox 101">
            <a:extLst>
              <a:ext uri="{FF2B5EF4-FFF2-40B4-BE49-F238E27FC236}">
                <a16:creationId xmlns:a16="http://schemas.microsoft.com/office/drawing/2014/main" id="{3A574445-491F-4929-ACCC-6BFC1646EFCF}"/>
              </a:ext>
            </a:extLst>
          </p:cNvPr>
          <p:cNvSpPr txBox="1"/>
          <p:nvPr/>
        </p:nvSpPr>
        <p:spPr>
          <a:xfrm>
            <a:off x="8735882" y="3662662"/>
            <a:ext cx="2883302" cy="338554"/>
          </a:xfrm>
          <a:prstGeom prst="rect">
            <a:avLst/>
          </a:prstGeom>
          <a:noFill/>
        </p:spPr>
        <p:txBody>
          <a:bodyPr wrap="square" rtlCol="0">
            <a:spAutoFit/>
          </a:bodyPr>
          <a:lstStyle>
            <a:defPPr>
              <a:defRPr lang="en-US"/>
            </a:defPPr>
            <a:lvl1pPr defTabSz="1218987">
              <a:defRPr kern="0">
                <a:solidFill>
                  <a:schemeClr val="tx1">
                    <a:lumMod val="75000"/>
                    <a:lumOff val="25000"/>
                  </a:schemeClr>
                </a:solidFill>
                <a:latin typeface="Segoe UI" panose="020B0502040204020203" pitchFamily="34" charset="0"/>
                <a:cs typeface="Segoe UI" panose="020B0502040204020203" pitchFamily="34" charset="0"/>
              </a:defRPr>
            </a:lvl1pPr>
            <a:lvl2pPr marL="609493" defTabSz="1218987">
              <a:defRPr sz="2400"/>
            </a:lvl2pPr>
            <a:lvl3pPr marL="1218987" defTabSz="1218987">
              <a:defRPr sz="2400"/>
            </a:lvl3pPr>
            <a:lvl4pPr marL="1828480" defTabSz="1218987">
              <a:defRPr sz="2400"/>
            </a:lvl4pPr>
            <a:lvl5pPr marL="2437973" defTabSz="1218987">
              <a:defRPr sz="2400"/>
            </a:lvl5pPr>
            <a:lvl6pPr marL="3047467" defTabSz="1218987">
              <a:defRPr sz="2400"/>
            </a:lvl6pPr>
            <a:lvl7pPr marL="3656960" defTabSz="1218987">
              <a:defRPr sz="2400"/>
            </a:lvl7pPr>
            <a:lvl8pPr marL="4266453" defTabSz="1218987">
              <a:defRPr sz="2400"/>
            </a:lvl8pPr>
            <a:lvl9pPr marL="4875947" defTabSz="1218987">
              <a:defRPr sz="2400"/>
            </a:lvl9pPr>
          </a:lstStyle>
          <a:p>
            <a:r>
              <a:rPr lang="en-US" dirty="0"/>
              <a:t>Automated forecasts</a:t>
            </a:r>
          </a:p>
        </p:txBody>
      </p:sp>
      <p:sp>
        <p:nvSpPr>
          <p:cNvPr id="40" name="TextBox 102">
            <a:extLst>
              <a:ext uri="{FF2B5EF4-FFF2-40B4-BE49-F238E27FC236}">
                <a16:creationId xmlns:a16="http://schemas.microsoft.com/office/drawing/2014/main" id="{58C8B50E-4529-4ECF-98FE-C2B98C1ACC11}"/>
              </a:ext>
            </a:extLst>
          </p:cNvPr>
          <p:cNvSpPr txBox="1"/>
          <p:nvPr/>
        </p:nvSpPr>
        <p:spPr>
          <a:xfrm>
            <a:off x="1871831" y="6009305"/>
            <a:ext cx="3539512" cy="369332"/>
          </a:xfrm>
          <a:prstGeom prst="rect">
            <a:avLst/>
          </a:prstGeom>
          <a:noFill/>
        </p:spPr>
        <p:txBody>
          <a:bodyPr wrap="square" rtlCol="0">
            <a:spAutoFit/>
          </a:bodyPr>
          <a:lstStyle>
            <a:defPPr>
              <a:defRPr lang="en-US"/>
            </a:defPPr>
            <a:lvl1pPr defTabSz="1218987">
              <a:defRPr kern="0">
                <a:solidFill>
                  <a:schemeClr val="tx1">
                    <a:lumMod val="75000"/>
                    <a:lumOff val="25000"/>
                  </a:schemeClr>
                </a:solidFill>
                <a:latin typeface="Segoe UI" panose="020B0502040204020203" pitchFamily="34" charset="0"/>
                <a:cs typeface="Segoe UI" panose="020B0502040204020203" pitchFamily="34" charset="0"/>
              </a:defRPr>
            </a:lvl1pPr>
            <a:lvl2pPr marL="609493" defTabSz="1218987">
              <a:defRPr sz="2400"/>
            </a:lvl2pPr>
            <a:lvl3pPr marL="1218987" defTabSz="1218987">
              <a:defRPr sz="2400"/>
            </a:lvl3pPr>
            <a:lvl4pPr marL="1828480" defTabSz="1218987">
              <a:defRPr sz="2400"/>
            </a:lvl4pPr>
            <a:lvl5pPr marL="2437973" defTabSz="1218987">
              <a:defRPr sz="2400"/>
            </a:lvl5pPr>
            <a:lvl6pPr marL="3047467" defTabSz="1218987">
              <a:defRPr sz="2400"/>
            </a:lvl6pPr>
            <a:lvl7pPr marL="3656960" defTabSz="1218987">
              <a:defRPr sz="2400"/>
            </a:lvl7pPr>
            <a:lvl8pPr marL="4266453" defTabSz="1218987">
              <a:defRPr sz="2400"/>
            </a:lvl8pPr>
            <a:lvl9pPr marL="4875947" defTabSz="1218987">
              <a:defRPr sz="2400"/>
            </a:lvl9pPr>
          </a:lstStyle>
          <a:p>
            <a:pPr algn="r"/>
            <a:r>
              <a:rPr lang="en-US" dirty="0"/>
              <a:t>Community Resource Persons </a:t>
            </a:r>
          </a:p>
        </p:txBody>
      </p:sp>
      <p:sp>
        <p:nvSpPr>
          <p:cNvPr id="41" name="TextBox 103">
            <a:extLst>
              <a:ext uri="{FF2B5EF4-FFF2-40B4-BE49-F238E27FC236}">
                <a16:creationId xmlns:a16="http://schemas.microsoft.com/office/drawing/2014/main" id="{79004148-C554-4D8B-A63F-AA8B95E6A79A}"/>
              </a:ext>
            </a:extLst>
          </p:cNvPr>
          <p:cNvSpPr txBox="1"/>
          <p:nvPr/>
        </p:nvSpPr>
        <p:spPr>
          <a:xfrm>
            <a:off x="521207" y="4821172"/>
            <a:ext cx="3439640" cy="923330"/>
          </a:xfrm>
          <a:prstGeom prst="rect">
            <a:avLst/>
          </a:prstGeom>
          <a:noFill/>
        </p:spPr>
        <p:txBody>
          <a:bodyPr wrap="square" rtlCol="0">
            <a:spAutoFit/>
          </a:bodyPr>
          <a:lstStyle>
            <a:defPPr>
              <a:defRPr lang="en-US"/>
            </a:defPPr>
            <a:lvl1pPr algn="r" defTabSz="1218987">
              <a:defRPr kern="0">
                <a:solidFill>
                  <a:schemeClr val="tx1">
                    <a:lumMod val="75000"/>
                    <a:lumOff val="25000"/>
                  </a:schemeClr>
                </a:solidFill>
                <a:latin typeface="Segoe UI" panose="020B0502040204020203" pitchFamily="34" charset="0"/>
                <a:cs typeface="Segoe UI" panose="020B0502040204020203" pitchFamily="34" charset="0"/>
              </a:defRPr>
            </a:lvl1pPr>
            <a:lvl2pPr marL="609493" defTabSz="1218987">
              <a:defRPr sz="2400"/>
            </a:lvl2pPr>
            <a:lvl3pPr marL="1218987" defTabSz="1218987">
              <a:defRPr sz="2400"/>
            </a:lvl3pPr>
            <a:lvl4pPr marL="1828480" defTabSz="1218987">
              <a:defRPr sz="2400"/>
            </a:lvl4pPr>
            <a:lvl5pPr marL="2437973" defTabSz="1218987">
              <a:defRPr sz="2400"/>
            </a:lvl5pPr>
            <a:lvl6pPr marL="3047467" defTabSz="1218987">
              <a:defRPr sz="2400"/>
            </a:lvl6pPr>
            <a:lvl7pPr marL="3656960" defTabSz="1218987">
              <a:defRPr sz="2400"/>
            </a:lvl7pPr>
            <a:lvl8pPr marL="4266453" defTabSz="1218987">
              <a:defRPr sz="2400"/>
            </a:lvl8pPr>
            <a:lvl9pPr marL="4875947" defTabSz="1218987">
              <a:defRPr sz="2400"/>
            </a:lvl9pPr>
          </a:lstStyle>
          <a:p>
            <a:r>
              <a:rPr lang="en-US" dirty="0"/>
              <a:t>Web-based software, integrated data applications and mobile applications</a:t>
            </a:r>
          </a:p>
        </p:txBody>
      </p:sp>
      <p:sp>
        <p:nvSpPr>
          <p:cNvPr id="42" name="TextBox 104">
            <a:extLst>
              <a:ext uri="{FF2B5EF4-FFF2-40B4-BE49-F238E27FC236}">
                <a16:creationId xmlns:a16="http://schemas.microsoft.com/office/drawing/2014/main" id="{272E3240-5AAD-40F7-823B-AFF437EE3B5A}"/>
              </a:ext>
            </a:extLst>
          </p:cNvPr>
          <p:cNvSpPr txBox="1"/>
          <p:nvPr/>
        </p:nvSpPr>
        <p:spPr>
          <a:xfrm>
            <a:off x="572816" y="3662662"/>
            <a:ext cx="2883302" cy="646331"/>
          </a:xfrm>
          <a:prstGeom prst="rect">
            <a:avLst/>
          </a:prstGeom>
          <a:noFill/>
        </p:spPr>
        <p:txBody>
          <a:bodyPr wrap="square" rtlCol="0">
            <a:spAutoFit/>
          </a:bodyPr>
          <a:lstStyle>
            <a:defPPr>
              <a:defRPr lang="en-US"/>
            </a:defPPr>
            <a:lvl1pPr algn="r" defTabSz="1218987">
              <a:defRPr kern="0">
                <a:solidFill>
                  <a:schemeClr val="tx1">
                    <a:lumMod val="75000"/>
                    <a:lumOff val="25000"/>
                  </a:schemeClr>
                </a:solidFill>
                <a:latin typeface="Segoe UI" panose="020B0502040204020203" pitchFamily="34" charset="0"/>
                <a:cs typeface="Segoe UI" panose="020B0502040204020203" pitchFamily="34" charset="0"/>
              </a:defRPr>
            </a:lvl1pPr>
            <a:lvl2pPr marL="609493" defTabSz="1218987">
              <a:defRPr sz="2400"/>
            </a:lvl2pPr>
            <a:lvl3pPr marL="1218987" defTabSz="1218987">
              <a:defRPr sz="2400"/>
            </a:lvl3pPr>
            <a:lvl4pPr marL="1828480" defTabSz="1218987">
              <a:defRPr sz="2400"/>
            </a:lvl4pPr>
            <a:lvl5pPr marL="2437973" defTabSz="1218987">
              <a:defRPr sz="2400"/>
            </a:lvl5pPr>
            <a:lvl6pPr marL="3047467" defTabSz="1218987">
              <a:defRPr sz="2400"/>
            </a:lvl6pPr>
            <a:lvl7pPr marL="3656960" defTabSz="1218987">
              <a:defRPr sz="2400"/>
            </a:lvl7pPr>
            <a:lvl8pPr marL="4266453" defTabSz="1218987">
              <a:defRPr sz="2400"/>
            </a:lvl8pPr>
            <a:lvl9pPr marL="4875947" defTabSz="1218987">
              <a:defRPr sz="2400"/>
            </a:lvl9pPr>
          </a:lstStyle>
          <a:p>
            <a:r>
              <a:rPr lang="en-US" dirty="0"/>
              <a:t>Geo-audit of farm plots (validation)</a:t>
            </a:r>
          </a:p>
        </p:txBody>
      </p:sp>
      <p:sp>
        <p:nvSpPr>
          <p:cNvPr id="43" name="TextBox 106">
            <a:extLst>
              <a:ext uri="{FF2B5EF4-FFF2-40B4-BE49-F238E27FC236}">
                <a16:creationId xmlns:a16="http://schemas.microsoft.com/office/drawing/2014/main" id="{0291686A-2FE4-400C-9116-1B6738F2DE41}"/>
              </a:ext>
            </a:extLst>
          </p:cNvPr>
          <p:cNvSpPr txBox="1"/>
          <p:nvPr/>
        </p:nvSpPr>
        <p:spPr>
          <a:xfrm>
            <a:off x="1108103" y="2203707"/>
            <a:ext cx="2883302" cy="338554"/>
          </a:xfrm>
          <a:prstGeom prst="rect">
            <a:avLst/>
          </a:prstGeom>
          <a:noFill/>
        </p:spPr>
        <p:txBody>
          <a:bodyPr wrap="square" rtlCol="0">
            <a:spAutoFit/>
          </a:bodyPr>
          <a:lstStyle>
            <a:defPPr>
              <a:defRPr lang="en-US"/>
            </a:defPPr>
            <a:lvl1pPr algn="r" defTabSz="1218987">
              <a:defRPr kern="0">
                <a:solidFill>
                  <a:schemeClr val="tx1">
                    <a:lumMod val="75000"/>
                    <a:lumOff val="25000"/>
                  </a:schemeClr>
                </a:solidFill>
                <a:latin typeface="Segoe UI" panose="020B0502040204020203" pitchFamily="34" charset="0"/>
                <a:cs typeface="Segoe UI" panose="020B0502040204020203" pitchFamily="34" charset="0"/>
              </a:defRPr>
            </a:lvl1pPr>
            <a:lvl2pPr marL="609493" defTabSz="1218987">
              <a:defRPr sz="2400"/>
            </a:lvl2pPr>
            <a:lvl3pPr marL="1218987" defTabSz="1218987">
              <a:defRPr sz="2400"/>
            </a:lvl3pPr>
            <a:lvl4pPr marL="1828480" defTabSz="1218987">
              <a:defRPr sz="2400"/>
            </a:lvl4pPr>
            <a:lvl5pPr marL="2437973" defTabSz="1218987">
              <a:defRPr sz="2400"/>
            </a:lvl5pPr>
            <a:lvl6pPr marL="3047467" defTabSz="1218987">
              <a:defRPr sz="2400"/>
            </a:lvl6pPr>
            <a:lvl7pPr marL="3656960" defTabSz="1218987">
              <a:defRPr sz="2400"/>
            </a:lvl7pPr>
            <a:lvl8pPr marL="4266453" defTabSz="1218987">
              <a:defRPr sz="2400"/>
            </a:lvl8pPr>
            <a:lvl9pPr marL="4875947" defTabSz="1218987">
              <a:defRPr sz="2400"/>
            </a:lvl9pPr>
          </a:lstStyle>
          <a:p>
            <a:r>
              <a:rPr lang="en-US" dirty="0"/>
              <a:t>Push and pull channel</a:t>
            </a:r>
          </a:p>
        </p:txBody>
      </p:sp>
      <p:sp>
        <p:nvSpPr>
          <p:cNvPr id="50" name="Freeform 43">
            <a:extLst>
              <a:ext uri="{FF2B5EF4-FFF2-40B4-BE49-F238E27FC236}">
                <a16:creationId xmlns:a16="http://schemas.microsoft.com/office/drawing/2014/main" id="{D5D260C9-7001-44CE-B2F8-BE8FF73A5B3A}"/>
              </a:ext>
            </a:extLst>
          </p:cNvPr>
          <p:cNvSpPr>
            <a:spLocks noEditPoints="1"/>
          </p:cNvSpPr>
          <p:nvPr/>
        </p:nvSpPr>
        <p:spPr bwMode="auto">
          <a:xfrm>
            <a:off x="4550712" y="4960089"/>
            <a:ext cx="457200" cy="548640"/>
          </a:xfrm>
          <a:custGeom>
            <a:avLst/>
            <a:gdLst>
              <a:gd name="T0" fmla="*/ 1063 w 2784"/>
              <a:gd name="T1" fmla="*/ 1489 h 3336"/>
              <a:gd name="T2" fmla="*/ 1410 w 2784"/>
              <a:gd name="T3" fmla="*/ 1742 h 3336"/>
              <a:gd name="T4" fmla="*/ 1721 w 2784"/>
              <a:gd name="T5" fmla="*/ 1488 h 3336"/>
              <a:gd name="T6" fmla="*/ 1558 w 2784"/>
              <a:gd name="T7" fmla="*/ 1038 h 3336"/>
              <a:gd name="T8" fmla="*/ 2377 w 2784"/>
              <a:gd name="T9" fmla="*/ 901 h 3336"/>
              <a:gd name="T10" fmla="*/ 1879 w 2784"/>
              <a:gd name="T11" fmla="*/ 1012 h 3336"/>
              <a:gd name="T12" fmla="*/ 1879 w 2784"/>
              <a:gd name="T13" fmla="*/ 1771 h 3336"/>
              <a:gd name="T14" fmla="*/ 2378 w 2784"/>
              <a:gd name="T15" fmla="*/ 1882 h 3336"/>
              <a:gd name="T16" fmla="*/ 2554 w 2784"/>
              <a:gd name="T17" fmla="*/ 1548 h 3336"/>
              <a:gd name="T18" fmla="*/ 2524 w 2784"/>
              <a:gd name="T19" fmla="*/ 1085 h 3336"/>
              <a:gd name="T20" fmla="*/ 1740 w 2784"/>
              <a:gd name="T21" fmla="*/ 376 h 3336"/>
              <a:gd name="T22" fmla="*/ 1858 w 2784"/>
              <a:gd name="T23" fmla="*/ 838 h 3336"/>
              <a:gd name="T24" fmla="*/ 2296 w 2784"/>
              <a:gd name="T25" fmla="*/ 743 h 3336"/>
              <a:gd name="T26" fmla="*/ 2093 w 2784"/>
              <a:gd name="T27" fmla="*/ 453 h 3336"/>
              <a:gd name="T28" fmla="*/ 1685 w 2784"/>
              <a:gd name="T29" fmla="*/ 257 h 3336"/>
              <a:gd name="T30" fmla="*/ 727 w 2784"/>
              <a:gd name="T31" fmla="*/ 428 h 3336"/>
              <a:gd name="T32" fmla="*/ 496 w 2784"/>
              <a:gd name="T33" fmla="*/ 733 h 3336"/>
              <a:gd name="T34" fmla="*/ 927 w 2784"/>
              <a:gd name="T35" fmla="*/ 833 h 3336"/>
              <a:gd name="T36" fmla="*/ 1045 w 2784"/>
              <a:gd name="T37" fmla="*/ 376 h 3336"/>
              <a:gd name="T38" fmla="*/ 1311 w 2784"/>
              <a:gd name="T39" fmla="*/ 258 h 3336"/>
              <a:gd name="T40" fmla="*/ 1186 w 2784"/>
              <a:gd name="T41" fmla="*/ 501 h 3336"/>
              <a:gd name="T42" fmla="*/ 1215 w 2784"/>
              <a:gd name="T43" fmla="*/ 860 h 3336"/>
              <a:gd name="T44" fmla="*/ 1654 w 2784"/>
              <a:gd name="T45" fmla="*/ 699 h 3336"/>
              <a:gd name="T46" fmla="*/ 1538 w 2784"/>
              <a:gd name="T47" fmla="*/ 356 h 3336"/>
              <a:gd name="T48" fmla="*/ 1392 w 2784"/>
              <a:gd name="T49" fmla="*/ 219 h 3336"/>
              <a:gd name="T50" fmla="*/ 1850 w 2784"/>
              <a:gd name="T51" fmla="*/ 77 h 3336"/>
              <a:gd name="T52" fmla="*/ 2312 w 2784"/>
              <a:gd name="T53" fmla="*/ 347 h 3336"/>
              <a:gd name="T54" fmla="*/ 2637 w 2784"/>
              <a:gd name="T55" fmla="*/ 768 h 3336"/>
              <a:gd name="T56" fmla="*/ 2781 w 2784"/>
              <a:gd name="T57" fmla="*/ 1297 h 3336"/>
              <a:gd name="T58" fmla="*/ 2713 w 2784"/>
              <a:gd name="T59" fmla="*/ 1831 h 3336"/>
              <a:gd name="T60" fmla="*/ 2461 w 2784"/>
              <a:gd name="T61" fmla="*/ 2276 h 3336"/>
              <a:gd name="T62" fmla="*/ 2195 w 2784"/>
              <a:gd name="T63" fmla="*/ 2245 h 3336"/>
              <a:gd name="T64" fmla="*/ 2165 w 2784"/>
              <a:gd name="T65" fmla="*/ 2002 h 3336"/>
              <a:gd name="T66" fmla="*/ 1826 w 2784"/>
              <a:gd name="T67" fmla="*/ 2116 h 3336"/>
              <a:gd name="T68" fmla="*/ 1595 w 2784"/>
              <a:gd name="T69" fmla="*/ 1923 h 3336"/>
              <a:gd name="T70" fmla="*/ 1060 w 2784"/>
              <a:gd name="T71" fmla="*/ 2193 h 3336"/>
              <a:gd name="T72" fmla="*/ 1011 w 2784"/>
              <a:gd name="T73" fmla="*/ 2186 h 3336"/>
              <a:gd name="T74" fmla="*/ 927 w 2784"/>
              <a:gd name="T75" fmla="*/ 1950 h 3336"/>
              <a:gd name="T76" fmla="*/ 617 w 2784"/>
              <a:gd name="T77" fmla="*/ 1946 h 3336"/>
              <a:gd name="T78" fmla="*/ 623 w 2784"/>
              <a:gd name="T79" fmla="*/ 1829 h 3336"/>
              <a:gd name="T80" fmla="*/ 887 w 2784"/>
              <a:gd name="T81" fmla="*/ 1392 h 3336"/>
              <a:gd name="T82" fmla="*/ 639 w 2784"/>
              <a:gd name="T83" fmla="*/ 958 h 3336"/>
              <a:gd name="T84" fmla="*/ 287 w 2784"/>
              <a:gd name="T85" fmla="*/ 1000 h 3336"/>
              <a:gd name="T86" fmla="*/ 223 w 2784"/>
              <a:gd name="T87" fmla="*/ 1380 h 3336"/>
              <a:gd name="T88" fmla="*/ 301 w 2784"/>
              <a:gd name="T89" fmla="*/ 1726 h 3336"/>
              <a:gd name="T90" fmla="*/ 491 w 2784"/>
              <a:gd name="T91" fmla="*/ 2029 h 3336"/>
              <a:gd name="T92" fmla="*/ 791 w 2784"/>
              <a:gd name="T93" fmla="*/ 2243 h 3336"/>
              <a:gd name="T94" fmla="*/ 1196 w 2784"/>
              <a:gd name="T95" fmla="*/ 2325 h 3336"/>
              <a:gd name="T96" fmla="*/ 1007 w 2784"/>
              <a:gd name="T97" fmla="*/ 2925 h 3336"/>
              <a:gd name="T98" fmla="*/ 536 w 2784"/>
              <a:gd name="T99" fmla="*/ 2645 h 3336"/>
              <a:gd name="T100" fmla="*/ 211 w 2784"/>
              <a:gd name="T101" fmla="*/ 2250 h 3336"/>
              <a:gd name="T102" fmla="*/ 34 w 2784"/>
              <a:gd name="T103" fmla="*/ 1761 h 3336"/>
              <a:gd name="T104" fmla="*/ 10 w 2784"/>
              <a:gd name="T105" fmla="*/ 1226 h 3336"/>
              <a:gd name="T106" fmla="*/ 168 w 2784"/>
              <a:gd name="T107" fmla="*/ 730 h 3336"/>
              <a:gd name="T108" fmla="*/ 494 w 2784"/>
              <a:gd name="T109" fmla="*/ 329 h 3336"/>
              <a:gd name="T110" fmla="*/ 948 w 2784"/>
              <a:gd name="T111" fmla="*/ 73 h 3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4" h="3336">
                <a:moveTo>
                  <a:pt x="1079" y="1027"/>
                </a:moveTo>
                <a:lnTo>
                  <a:pt x="1072" y="1112"/>
                </a:lnTo>
                <a:lnTo>
                  <a:pt x="1067" y="1201"/>
                </a:lnTo>
                <a:lnTo>
                  <a:pt x="1063" y="1294"/>
                </a:lnTo>
                <a:lnTo>
                  <a:pt x="1062" y="1392"/>
                </a:lnTo>
                <a:lnTo>
                  <a:pt x="1063" y="1489"/>
                </a:lnTo>
                <a:lnTo>
                  <a:pt x="1067" y="1582"/>
                </a:lnTo>
                <a:lnTo>
                  <a:pt x="1072" y="1671"/>
                </a:lnTo>
                <a:lnTo>
                  <a:pt x="1079" y="1756"/>
                </a:lnTo>
                <a:lnTo>
                  <a:pt x="1187" y="1749"/>
                </a:lnTo>
                <a:lnTo>
                  <a:pt x="1297" y="1744"/>
                </a:lnTo>
                <a:lnTo>
                  <a:pt x="1410" y="1742"/>
                </a:lnTo>
                <a:lnTo>
                  <a:pt x="1511" y="1744"/>
                </a:lnTo>
                <a:lnTo>
                  <a:pt x="1609" y="1747"/>
                </a:lnTo>
                <a:lnTo>
                  <a:pt x="1705" y="1754"/>
                </a:lnTo>
                <a:lnTo>
                  <a:pt x="1713" y="1669"/>
                </a:lnTo>
                <a:lnTo>
                  <a:pt x="1718" y="1581"/>
                </a:lnTo>
                <a:lnTo>
                  <a:pt x="1721" y="1488"/>
                </a:lnTo>
                <a:lnTo>
                  <a:pt x="1722" y="1392"/>
                </a:lnTo>
                <a:lnTo>
                  <a:pt x="1721" y="1295"/>
                </a:lnTo>
                <a:lnTo>
                  <a:pt x="1718" y="1203"/>
                </a:lnTo>
                <a:lnTo>
                  <a:pt x="1713" y="1114"/>
                </a:lnTo>
                <a:lnTo>
                  <a:pt x="1705" y="1029"/>
                </a:lnTo>
                <a:lnTo>
                  <a:pt x="1558" y="1038"/>
                </a:lnTo>
                <a:lnTo>
                  <a:pt x="1410" y="1041"/>
                </a:lnTo>
                <a:lnTo>
                  <a:pt x="1297" y="1039"/>
                </a:lnTo>
                <a:lnTo>
                  <a:pt x="1187" y="1035"/>
                </a:lnTo>
                <a:lnTo>
                  <a:pt x="1079" y="1027"/>
                </a:lnTo>
                <a:close/>
                <a:moveTo>
                  <a:pt x="2444" y="874"/>
                </a:moveTo>
                <a:lnTo>
                  <a:pt x="2377" y="901"/>
                </a:lnTo>
                <a:lnTo>
                  <a:pt x="2306" y="924"/>
                </a:lnTo>
                <a:lnTo>
                  <a:pt x="2229" y="946"/>
                </a:lnTo>
                <a:lnTo>
                  <a:pt x="2148" y="965"/>
                </a:lnTo>
                <a:lnTo>
                  <a:pt x="2062" y="984"/>
                </a:lnTo>
                <a:lnTo>
                  <a:pt x="1973" y="999"/>
                </a:lnTo>
                <a:lnTo>
                  <a:pt x="1879" y="1012"/>
                </a:lnTo>
                <a:lnTo>
                  <a:pt x="1890" y="1137"/>
                </a:lnTo>
                <a:lnTo>
                  <a:pt x="1896" y="1264"/>
                </a:lnTo>
                <a:lnTo>
                  <a:pt x="1898" y="1392"/>
                </a:lnTo>
                <a:lnTo>
                  <a:pt x="1896" y="1519"/>
                </a:lnTo>
                <a:lnTo>
                  <a:pt x="1890" y="1647"/>
                </a:lnTo>
                <a:lnTo>
                  <a:pt x="1879" y="1771"/>
                </a:lnTo>
                <a:lnTo>
                  <a:pt x="1973" y="1784"/>
                </a:lnTo>
                <a:lnTo>
                  <a:pt x="2062" y="1799"/>
                </a:lnTo>
                <a:lnTo>
                  <a:pt x="2148" y="1818"/>
                </a:lnTo>
                <a:lnTo>
                  <a:pt x="2230" y="1837"/>
                </a:lnTo>
                <a:lnTo>
                  <a:pt x="2307" y="1859"/>
                </a:lnTo>
                <a:lnTo>
                  <a:pt x="2378" y="1882"/>
                </a:lnTo>
                <a:lnTo>
                  <a:pt x="2445" y="1909"/>
                </a:lnTo>
                <a:lnTo>
                  <a:pt x="2476" y="1840"/>
                </a:lnTo>
                <a:lnTo>
                  <a:pt x="2502" y="1770"/>
                </a:lnTo>
                <a:lnTo>
                  <a:pt x="2524" y="1698"/>
                </a:lnTo>
                <a:lnTo>
                  <a:pt x="2541" y="1624"/>
                </a:lnTo>
                <a:lnTo>
                  <a:pt x="2554" y="1548"/>
                </a:lnTo>
                <a:lnTo>
                  <a:pt x="2563" y="1471"/>
                </a:lnTo>
                <a:lnTo>
                  <a:pt x="2565" y="1392"/>
                </a:lnTo>
                <a:lnTo>
                  <a:pt x="2563" y="1313"/>
                </a:lnTo>
                <a:lnTo>
                  <a:pt x="2554" y="1235"/>
                </a:lnTo>
                <a:lnTo>
                  <a:pt x="2541" y="1160"/>
                </a:lnTo>
                <a:lnTo>
                  <a:pt x="2524" y="1085"/>
                </a:lnTo>
                <a:lnTo>
                  <a:pt x="2502" y="1013"/>
                </a:lnTo>
                <a:lnTo>
                  <a:pt x="2476" y="942"/>
                </a:lnTo>
                <a:lnTo>
                  <a:pt x="2444" y="874"/>
                </a:lnTo>
                <a:close/>
                <a:moveTo>
                  <a:pt x="1685" y="257"/>
                </a:moveTo>
                <a:lnTo>
                  <a:pt x="1714" y="313"/>
                </a:lnTo>
                <a:lnTo>
                  <a:pt x="1740" y="376"/>
                </a:lnTo>
                <a:lnTo>
                  <a:pt x="1766" y="444"/>
                </a:lnTo>
                <a:lnTo>
                  <a:pt x="1788" y="516"/>
                </a:lnTo>
                <a:lnTo>
                  <a:pt x="1809" y="591"/>
                </a:lnTo>
                <a:lnTo>
                  <a:pt x="1827" y="670"/>
                </a:lnTo>
                <a:lnTo>
                  <a:pt x="1844" y="752"/>
                </a:lnTo>
                <a:lnTo>
                  <a:pt x="1858" y="838"/>
                </a:lnTo>
                <a:lnTo>
                  <a:pt x="1940" y="826"/>
                </a:lnTo>
                <a:lnTo>
                  <a:pt x="2018" y="813"/>
                </a:lnTo>
                <a:lnTo>
                  <a:pt x="2093" y="799"/>
                </a:lnTo>
                <a:lnTo>
                  <a:pt x="2165" y="781"/>
                </a:lnTo>
                <a:lnTo>
                  <a:pt x="2232" y="763"/>
                </a:lnTo>
                <a:lnTo>
                  <a:pt x="2296" y="743"/>
                </a:lnTo>
                <a:lnTo>
                  <a:pt x="2354" y="722"/>
                </a:lnTo>
                <a:lnTo>
                  <a:pt x="2309" y="662"/>
                </a:lnTo>
                <a:lnTo>
                  <a:pt x="2260" y="605"/>
                </a:lnTo>
                <a:lnTo>
                  <a:pt x="2208" y="551"/>
                </a:lnTo>
                <a:lnTo>
                  <a:pt x="2152" y="499"/>
                </a:lnTo>
                <a:lnTo>
                  <a:pt x="2093" y="453"/>
                </a:lnTo>
                <a:lnTo>
                  <a:pt x="2032" y="409"/>
                </a:lnTo>
                <a:lnTo>
                  <a:pt x="1968" y="370"/>
                </a:lnTo>
                <a:lnTo>
                  <a:pt x="1900" y="336"/>
                </a:lnTo>
                <a:lnTo>
                  <a:pt x="1831" y="304"/>
                </a:lnTo>
                <a:lnTo>
                  <a:pt x="1760" y="278"/>
                </a:lnTo>
                <a:lnTo>
                  <a:pt x="1685" y="257"/>
                </a:lnTo>
                <a:close/>
                <a:moveTo>
                  <a:pt x="1100" y="257"/>
                </a:moveTo>
                <a:lnTo>
                  <a:pt x="1020" y="280"/>
                </a:lnTo>
                <a:lnTo>
                  <a:pt x="942" y="309"/>
                </a:lnTo>
                <a:lnTo>
                  <a:pt x="868" y="344"/>
                </a:lnTo>
                <a:lnTo>
                  <a:pt x="796" y="383"/>
                </a:lnTo>
                <a:lnTo>
                  <a:pt x="727" y="428"/>
                </a:lnTo>
                <a:lnTo>
                  <a:pt x="662" y="476"/>
                </a:lnTo>
                <a:lnTo>
                  <a:pt x="600" y="529"/>
                </a:lnTo>
                <a:lnTo>
                  <a:pt x="542" y="585"/>
                </a:lnTo>
                <a:lnTo>
                  <a:pt x="488" y="647"/>
                </a:lnTo>
                <a:lnTo>
                  <a:pt x="439" y="711"/>
                </a:lnTo>
                <a:lnTo>
                  <a:pt x="496" y="733"/>
                </a:lnTo>
                <a:lnTo>
                  <a:pt x="557" y="754"/>
                </a:lnTo>
                <a:lnTo>
                  <a:pt x="624" y="773"/>
                </a:lnTo>
                <a:lnTo>
                  <a:pt x="695" y="791"/>
                </a:lnTo>
                <a:lnTo>
                  <a:pt x="769" y="807"/>
                </a:lnTo>
                <a:lnTo>
                  <a:pt x="846" y="821"/>
                </a:lnTo>
                <a:lnTo>
                  <a:pt x="927" y="833"/>
                </a:lnTo>
                <a:lnTo>
                  <a:pt x="941" y="749"/>
                </a:lnTo>
                <a:lnTo>
                  <a:pt x="958" y="667"/>
                </a:lnTo>
                <a:lnTo>
                  <a:pt x="977" y="588"/>
                </a:lnTo>
                <a:lnTo>
                  <a:pt x="997" y="514"/>
                </a:lnTo>
                <a:lnTo>
                  <a:pt x="1019" y="443"/>
                </a:lnTo>
                <a:lnTo>
                  <a:pt x="1045" y="376"/>
                </a:lnTo>
                <a:lnTo>
                  <a:pt x="1071" y="313"/>
                </a:lnTo>
                <a:lnTo>
                  <a:pt x="1100" y="257"/>
                </a:lnTo>
                <a:close/>
                <a:moveTo>
                  <a:pt x="1392" y="219"/>
                </a:moveTo>
                <a:lnTo>
                  <a:pt x="1350" y="220"/>
                </a:lnTo>
                <a:lnTo>
                  <a:pt x="1331" y="237"/>
                </a:lnTo>
                <a:lnTo>
                  <a:pt x="1311" y="258"/>
                </a:lnTo>
                <a:lnTo>
                  <a:pt x="1289" y="284"/>
                </a:lnTo>
                <a:lnTo>
                  <a:pt x="1268" y="316"/>
                </a:lnTo>
                <a:lnTo>
                  <a:pt x="1248" y="355"/>
                </a:lnTo>
                <a:lnTo>
                  <a:pt x="1227" y="398"/>
                </a:lnTo>
                <a:lnTo>
                  <a:pt x="1205" y="447"/>
                </a:lnTo>
                <a:lnTo>
                  <a:pt x="1186" y="501"/>
                </a:lnTo>
                <a:lnTo>
                  <a:pt x="1167" y="561"/>
                </a:lnTo>
                <a:lnTo>
                  <a:pt x="1149" y="626"/>
                </a:lnTo>
                <a:lnTo>
                  <a:pt x="1132" y="696"/>
                </a:lnTo>
                <a:lnTo>
                  <a:pt x="1115" y="771"/>
                </a:lnTo>
                <a:lnTo>
                  <a:pt x="1101" y="852"/>
                </a:lnTo>
                <a:lnTo>
                  <a:pt x="1215" y="860"/>
                </a:lnTo>
                <a:lnTo>
                  <a:pt x="1330" y="864"/>
                </a:lnTo>
                <a:lnTo>
                  <a:pt x="1448" y="865"/>
                </a:lnTo>
                <a:lnTo>
                  <a:pt x="1566" y="862"/>
                </a:lnTo>
                <a:lnTo>
                  <a:pt x="1684" y="855"/>
                </a:lnTo>
                <a:lnTo>
                  <a:pt x="1670" y="774"/>
                </a:lnTo>
                <a:lnTo>
                  <a:pt x="1654" y="699"/>
                </a:lnTo>
                <a:lnTo>
                  <a:pt x="1637" y="628"/>
                </a:lnTo>
                <a:lnTo>
                  <a:pt x="1619" y="562"/>
                </a:lnTo>
                <a:lnTo>
                  <a:pt x="1600" y="502"/>
                </a:lnTo>
                <a:lnTo>
                  <a:pt x="1580" y="448"/>
                </a:lnTo>
                <a:lnTo>
                  <a:pt x="1558" y="399"/>
                </a:lnTo>
                <a:lnTo>
                  <a:pt x="1538" y="356"/>
                </a:lnTo>
                <a:lnTo>
                  <a:pt x="1517" y="317"/>
                </a:lnTo>
                <a:lnTo>
                  <a:pt x="1496" y="285"/>
                </a:lnTo>
                <a:lnTo>
                  <a:pt x="1474" y="258"/>
                </a:lnTo>
                <a:lnTo>
                  <a:pt x="1454" y="237"/>
                </a:lnTo>
                <a:lnTo>
                  <a:pt x="1435" y="220"/>
                </a:lnTo>
                <a:lnTo>
                  <a:pt x="1392" y="219"/>
                </a:lnTo>
                <a:close/>
                <a:moveTo>
                  <a:pt x="1392" y="0"/>
                </a:moveTo>
                <a:lnTo>
                  <a:pt x="1488" y="3"/>
                </a:lnTo>
                <a:lnTo>
                  <a:pt x="1582" y="13"/>
                </a:lnTo>
                <a:lnTo>
                  <a:pt x="1673" y="28"/>
                </a:lnTo>
                <a:lnTo>
                  <a:pt x="1763" y="50"/>
                </a:lnTo>
                <a:lnTo>
                  <a:pt x="1850" y="77"/>
                </a:lnTo>
                <a:lnTo>
                  <a:pt x="1934" y="109"/>
                </a:lnTo>
                <a:lnTo>
                  <a:pt x="2015" y="148"/>
                </a:lnTo>
                <a:lnTo>
                  <a:pt x="2094" y="190"/>
                </a:lnTo>
                <a:lnTo>
                  <a:pt x="2170" y="238"/>
                </a:lnTo>
                <a:lnTo>
                  <a:pt x="2243" y="290"/>
                </a:lnTo>
                <a:lnTo>
                  <a:pt x="2312" y="347"/>
                </a:lnTo>
                <a:lnTo>
                  <a:pt x="2376" y="408"/>
                </a:lnTo>
                <a:lnTo>
                  <a:pt x="2437" y="473"/>
                </a:lnTo>
                <a:lnTo>
                  <a:pt x="2494" y="542"/>
                </a:lnTo>
                <a:lnTo>
                  <a:pt x="2546" y="614"/>
                </a:lnTo>
                <a:lnTo>
                  <a:pt x="2594" y="689"/>
                </a:lnTo>
                <a:lnTo>
                  <a:pt x="2637" y="768"/>
                </a:lnTo>
                <a:lnTo>
                  <a:pt x="2675" y="850"/>
                </a:lnTo>
                <a:lnTo>
                  <a:pt x="2707" y="935"/>
                </a:lnTo>
                <a:lnTo>
                  <a:pt x="2734" y="1022"/>
                </a:lnTo>
                <a:lnTo>
                  <a:pt x="2756" y="1112"/>
                </a:lnTo>
                <a:lnTo>
                  <a:pt x="2772" y="1203"/>
                </a:lnTo>
                <a:lnTo>
                  <a:pt x="2781" y="1297"/>
                </a:lnTo>
                <a:lnTo>
                  <a:pt x="2784" y="1392"/>
                </a:lnTo>
                <a:lnTo>
                  <a:pt x="2781" y="1484"/>
                </a:lnTo>
                <a:lnTo>
                  <a:pt x="2773" y="1574"/>
                </a:lnTo>
                <a:lnTo>
                  <a:pt x="2759" y="1662"/>
                </a:lnTo>
                <a:lnTo>
                  <a:pt x="2738" y="1747"/>
                </a:lnTo>
                <a:lnTo>
                  <a:pt x="2713" y="1831"/>
                </a:lnTo>
                <a:lnTo>
                  <a:pt x="2683" y="1912"/>
                </a:lnTo>
                <a:lnTo>
                  <a:pt x="2647" y="1990"/>
                </a:lnTo>
                <a:lnTo>
                  <a:pt x="2608" y="2066"/>
                </a:lnTo>
                <a:lnTo>
                  <a:pt x="2564" y="2139"/>
                </a:lnTo>
                <a:lnTo>
                  <a:pt x="2514" y="2209"/>
                </a:lnTo>
                <a:lnTo>
                  <a:pt x="2461" y="2276"/>
                </a:lnTo>
                <a:lnTo>
                  <a:pt x="2404" y="2339"/>
                </a:lnTo>
                <a:lnTo>
                  <a:pt x="2343" y="2399"/>
                </a:lnTo>
                <a:lnTo>
                  <a:pt x="2277" y="2455"/>
                </a:lnTo>
                <a:lnTo>
                  <a:pt x="2070" y="2348"/>
                </a:lnTo>
                <a:lnTo>
                  <a:pt x="2135" y="2299"/>
                </a:lnTo>
                <a:lnTo>
                  <a:pt x="2195" y="2245"/>
                </a:lnTo>
                <a:lnTo>
                  <a:pt x="2252" y="2188"/>
                </a:lnTo>
                <a:lnTo>
                  <a:pt x="2306" y="2126"/>
                </a:lnTo>
                <a:lnTo>
                  <a:pt x="2354" y="2061"/>
                </a:lnTo>
                <a:lnTo>
                  <a:pt x="2296" y="2040"/>
                </a:lnTo>
                <a:lnTo>
                  <a:pt x="2233" y="2020"/>
                </a:lnTo>
                <a:lnTo>
                  <a:pt x="2165" y="2002"/>
                </a:lnTo>
                <a:lnTo>
                  <a:pt x="2094" y="1985"/>
                </a:lnTo>
                <a:lnTo>
                  <a:pt x="2018" y="1970"/>
                </a:lnTo>
                <a:lnTo>
                  <a:pt x="1940" y="1957"/>
                </a:lnTo>
                <a:lnTo>
                  <a:pt x="1858" y="1946"/>
                </a:lnTo>
                <a:lnTo>
                  <a:pt x="1844" y="2032"/>
                </a:lnTo>
                <a:lnTo>
                  <a:pt x="1826" y="2116"/>
                </a:lnTo>
                <a:lnTo>
                  <a:pt x="1808" y="2197"/>
                </a:lnTo>
                <a:lnTo>
                  <a:pt x="1649" y="2106"/>
                </a:lnTo>
                <a:lnTo>
                  <a:pt x="1661" y="2049"/>
                </a:lnTo>
                <a:lnTo>
                  <a:pt x="1674" y="1990"/>
                </a:lnTo>
                <a:lnTo>
                  <a:pt x="1684" y="1928"/>
                </a:lnTo>
                <a:lnTo>
                  <a:pt x="1595" y="1923"/>
                </a:lnTo>
                <a:lnTo>
                  <a:pt x="1503" y="1919"/>
                </a:lnTo>
                <a:lnTo>
                  <a:pt x="1410" y="1918"/>
                </a:lnTo>
                <a:lnTo>
                  <a:pt x="1327" y="1919"/>
                </a:lnTo>
                <a:lnTo>
                  <a:pt x="1065" y="1768"/>
                </a:lnTo>
                <a:lnTo>
                  <a:pt x="1065" y="2193"/>
                </a:lnTo>
                <a:lnTo>
                  <a:pt x="1060" y="2193"/>
                </a:lnTo>
                <a:lnTo>
                  <a:pt x="1055" y="2192"/>
                </a:lnTo>
                <a:lnTo>
                  <a:pt x="1050" y="2192"/>
                </a:lnTo>
                <a:lnTo>
                  <a:pt x="1048" y="2192"/>
                </a:lnTo>
                <a:lnTo>
                  <a:pt x="1043" y="2192"/>
                </a:lnTo>
                <a:lnTo>
                  <a:pt x="1028" y="2190"/>
                </a:lnTo>
                <a:lnTo>
                  <a:pt x="1011" y="2186"/>
                </a:lnTo>
                <a:lnTo>
                  <a:pt x="992" y="2181"/>
                </a:lnTo>
                <a:lnTo>
                  <a:pt x="972" y="2174"/>
                </a:lnTo>
                <a:lnTo>
                  <a:pt x="971" y="2174"/>
                </a:lnTo>
                <a:lnTo>
                  <a:pt x="955" y="2102"/>
                </a:lnTo>
                <a:lnTo>
                  <a:pt x="940" y="2027"/>
                </a:lnTo>
                <a:lnTo>
                  <a:pt x="927" y="1950"/>
                </a:lnTo>
                <a:lnTo>
                  <a:pt x="837" y="1963"/>
                </a:lnTo>
                <a:lnTo>
                  <a:pt x="752" y="1979"/>
                </a:lnTo>
                <a:lnTo>
                  <a:pt x="671" y="1998"/>
                </a:lnTo>
                <a:lnTo>
                  <a:pt x="644" y="1974"/>
                </a:lnTo>
                <a:lnTo>
                  <a:pt x="621" y="1950"/>
                </a:lnTo>
                <a:lnTo>
                  <a:pt x="617" y="1946"/>
                </a:lnTo>
                <a:lnTo>
                  <a:pt x="613" y="1942"/>
                </a:lnTo>
                <a:lnTo>
                  <a:pt x="594" y="1922"/>
                </a:lnTo>
                <a:lnTo>
                  <a:pt x="575" y="1899"/>
                </a:lnTo>
                <a:lnTo>
                  <a:pt x="556" y="1875"/>
                </a:lnTo>
                <a:lnTo>
                  <a:pt x="538" y="1852"/>
                </a:lnTo>
                <a:lnTo>
                  <a:pt x="623" y="1829"/>
                </a:lnTo>
                <a:lnTo>
                  <a:pt x="713" y="1809"/>
                </a:lnTo>
                <a:lnTo>
                  <a:pt x="807" y="1790"/>
                </a:lnTo>
                <a:lnTo>
                  <a:pt x="906" y="1776"/>
                </a:lnTo>
                <a:lnTo>
                  <a:pt x="895" y="1649"/>
                </a:lnTo>
                <a:lnTo>
                  <a:pt x="889" y="1521"/>
                </a:lnTo>
                <a:lnTo>
                  <a:pt x="887" y="1392"/>
                </a:lnTo>
                <a:lnTo>
                  <a:pt x="889" y="1263"/>
                </a:lnTo>
                <a:lnTo>
                  <a:pt x="895" y="1134"/>
                </a:lnTo>
                <a:lnTo>
                  <a:pt x="906" y="1008"/>
                </a:lnTo>
                <a:lnTo>
                  <a:pt x="813" y="994"/>
                </a:lnTo>
                <a:lnTo>
                  <a:pt x="724" y="978"/>
                </a:lnTo>
                <a:lnTo>
                  <a:pt x="639" y="958"/>
                </a:lnTo>
                <a:lnTo>
                  <a:pt x="558" y="937"/>
                </a:lnTo>
                <a:lnTo>
                  <a:pt x="482" y="915"/>
                </a:lnTo>
                <a:lnTo>
                  <a:pt x="412" y="890"/>
                </a:lnTo>
                <a:lnTo>
                  <a:pt x="347" y="863"/>
                </a:lnTo>
                <a:lnTo>
                  <a:pt x="314" y="930"/>
                </a:lnTo>
                <a:lnTo>
                  <a:pt x="287" y="1000"/>
                </a:lnTo>
                <a:lnTo>
                  <a:pt x="264" y="1072"/>
                </a:lnTo>
                <a:lnTo>
                  <a:pt x="246" y="1146"/>
                </a:lnTo>
                <a:lnTo>
                  <a:pt x="235" y="1203"/>
                </a:lnTo>
                <a:lnTo>
                  <a:pt x="228" y="1262"/>
                </a:lnTo>
                <a:lnTo>
                  <a:pt x="222" y="1321"/>
                </a:lnTo>
                <a:lnTo>
                  <a:pt x="223" y="1380"/>
                </a:lnTo>
                <a:lnTo>
                  <a:pt x="229" y="1439"/>
                </a:lnTo>
                <a:lnTo>
                  <a:pt x="237" y="1497"/>
                </a:lnTo>
                <a:lnTo>
                  <a:pt x="248" y="1556"/>
                </a:lnTo>
                <a:lnTo>
                  <a:pt x="263" y="1613"/>
                </a:lnTo>
                <a:lnTo>
                  <a:pt x="280" y="1670"/>
                </a:lnTo>
                <a:lnTo>
                  <a:pt x="301" y="1726"/>
                </a:lnTo>
                <a:lnTo>
                  <a:pt x="325" y="1781"/>
                </a:lnTo>
                <a:lnTo>
                  <a:pt x="352" y="1834"/>
                </a:lnTo>
                <a:lnTo>
                  <a:pt x="382" y="1885"/>
                </a:lnTo>
                <a:lnTo>
                  <a:pt x="416" y="1936"/>
                </a:lnTo>
                <a:lnTo>
                  <a:pt x="452" y="1983"/>
                </a:lnTo>
                <a:lnTo>
                  <a:pt x="491" y="2029"/>
                </a:lnTo>
                <a:lnTo>
                  <a:pt x="534" y="2072"/>
                </a:lnTo>
                <a:lnTo>
                  <a:pt x="578" y="2113"/>
                </a:lnTo>
                <a:lnTo>
                  <a:pt x="627" y="2150"/>
                </a:lnTo>
                <a:lnTo>
                  <a:pt x="679" y="2185"/>
                </a:lnTo>
                <a:lnTo>
                  <a:pt x="733" y="2216"/>
                </a:lnTo>
                <a:lnTo>
                  <a:pt x="791" y="2243"/>
                </a:lnTo>
                <a:lnTo>
                  <a:pt x="851" y="2267"/>
                </a:lnTo>
                <a:lnTo>
                  <a:pt x="914" y="2288"/>
                </a:lnTo>
                <a:lnTo>
                  <a:pt x="981" y="2304"/>
                </a:lnTo>
                <a:lnTo>
                  <a:pt x="1050" y="2315"/>
                </a:lnTo>
                <a:lnTo>
                  <a:pt x="1121" y="2322"/>
                </a:lnTo>
                <a:lnTo>
                  <a:pt x="1196" y="2325"/>
                </a:lnTo>
                <a:lnTo>
                  <a:pt x="1196" y="1996"/>
                </a:lnTo>
                <a:lnTo>
                  <a:pt x="2357" y="2666"/>
                </a:lnTo>
                <a:lnTo>
                  <a:pt x="1196" y="3336"/>
                </a:lnTo>
                <a:lnTo>
                  <a:pt x="1196" y="2988"/>
                </a:lnTo>
                <a:lnTo>
                  <a:pt x="1100" y="2958"/>
                </a:lnTo>
                <a:lnTo>
                  <a:pt x="1007" y="2925"/>
                </a:lnTo>
                <a:lnTo>
                  <a:pt x="919" y="2886"/>
                </a:lnTo>
                <a:lnTo>
                  <a:pt x="834" y="2845"/>
                </a:lnTo>
                <a:lnTo>
                  <a:pt x="753" y="2800"/>
                </a:lnTo>
                <a:lnTo>
                  <a:pt x="678" y="2752"/>
                </a:lnTo>
                <a:lnTo>
                  <a:pt x="605" y="2699"/>
                </a:lnTo>
                <a:lnTo>
                  <a:pt x="536" y="2645"/>
                </a:lnTo>
                <a:lnTo>
                  <a:pt x="472" y="2586"/>
                </a:lnTo>
                <a:lnTo>
                  <a:pt x="412" y="2524"/>
                </a:lnTo>
                <a:lnTo>
                  <a:pt x="355" y="2461"/>
                </a:lnTo>
                <a:lnTo>
                  <a:pt x="303" y="2393"/>
                </a:lnTo>
                <a:lnTo>
                  <a:pt x="255" y="2323"/>
                </a:lnTo>
                <a:lnTo>
                  <a:pt x="211" y="2250"/>
                </a:lnTo>
                <a:lnTo>
                  <a:pt x="171" y="2174"/>
                </a:lnTo>
                <a:lnTo>
                  <a:pt x="135" y="2097"/>
                </a:lnTo>
                <a:lnTo>
                  <a:pt x="104" y="2016"/>
                </a:lnTo>
                <a:lnTo>
                  <a:pt x="77" y="1933"/>
                </a:lnTo>
                <a:lnTo>
                  <a:pt x="54" y="1848"/>
                </a:lnTo>
                <a:lnTo>
                  <a:pt x="34" y="1761"/>
                </a:lnTo>
                <a:lnTo>
                  <a:pt x="19" y="1672"/>
                </a:lnTo>
                <a:lnTo>
                  <a:pt x="9" y="1580"/>
                </a:lnTo>
                <a:lnTo>
                  <a:pt x="2" y="1487"/>
                </a:lnTo>
                <a:lnTo>
                  <a:pt x="0" y="1392"/>
                </a:lnTo>
                <a:lnTo>
                  <a:pt x="3" y="1308"/>
                </a:lnTo>
                <a:lnTo>
                  <a:pt x="10" y="1226"/>
                </a:lnTo>
                <a:lnTo>
                  <a:pt x="22" y="1146"/>
                </a:lnTo>
                <a:lnTo>
                  <a:pt x="40" y="1058"/>
                </a:lnTo>
                <a:lnTo>
                  <a:pt x="65" y="972"/>
                </a:lnTo>
                <a:lnTo>
                  <a:pt x="94" y="890"/>
                </a:lnTo>
                <a:lnTo>
                  <a:pt x="128" y="809"/>
                </a:lnTo>
                <a:lnTo>
                  <a:pt x="168" y="730"/>
                </a:lnTo>
                <a:lnTo>
                  <a:pt x="211" y="655"/>
                </a:lnTo>
                <a:lnTo>
                  <a:pt x="260" y="583"/>
                </a:lnTo>
                <a:lnTo>
                  <a:pt x="312" y="514"/>
                </a:lnTo>
                <a:lnTo>
                  <a:pt x="369" y="449"/>
                </a:lnTo>
                <a:lnTo>
                  <a:pt x="430" y="387"/>
                </a:lnTo>
                <a:lnTo>
                  <a:pt x="494" y="329"/>
                </a:lnTo>
                <a:lnTo>
                  <a:pt x="562" y="275"/>
                </a:lnTo>
                <a:lnTo>
                  <a:pt x="634" y="225"/>
                </a:lnTo>
                <a:lnTo>
                  <a:pt x="708" y="180"/>
                </a:lnTo>
                <a:lnTo>
                  <a:pt x="785" y="140"/>
                </a:lnTo>
                <a:lnTo>
                  <a:pt x="866" y="103"/>
                </a:lnTo>
                <a:lnTo>
                  <a:pt x="948" y="73"/>
                </a:lnTo>
                <a:lnTo>
                  <a:pt x="1032" y="48"/>
                </a:lnTo>
                <a:lnTo>
                  <a:pt x="1120" y="26"/>
                </a:lnTo>
                <a:lnTo>
                  <a:pt x="1209" y="12"/>
                </a:lnTo>
                <a:lnTo>
                  <a:pt x="1300" y="3"/>
                </a:lnTo>
                <a:lnTo>
                  <a:pt x="139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30173F31-1790-45B2-9853-E407108A2599}"/>
              </a:ext>
            </a:extLst>
          </p:cNvPr>
          <p:cNvGrpSpPr/>
          <p:nvPr/>
        </p:nvGrpSpPr>
        <p:grpSpPr>
          <a:xfrm>
            <a:off x="5866598" y="1674699"/>
            <a:ext cx="424581" cy="548640"/>
            <a:chOff x="-1103313" y="2519363"/>
            <a:chExt cx="414338" cy="598488"/>
          </a:xfrm>
          <a:solidFill>
            <a:srgbClr val="FFC000"/>
          </a:solidFill>
        </p:grpSpPr>
        <p:sp>
          <p:nvSpPr>
            <p:cNvPr id="52" name="Freeform 91">
              <a:extLst>
                <a:ext uri="{FF2B5EF4-FFF2-40B4-BE49-F238E27FC236}">
                  <a16:creationId xmlns:a16="http://schemas.microsoft.com/office/drawing/2014/main" id="{EBC1A261-19BA-499E-BF14-3997F4D2A1A7}"/>
                </a:ext>
              </a:extLst>
            </p:cNvPr>
            <p:cNvSpPr>
              <a:spLocks noEditPoints="1"/>
            </p:cNvSpPr>
            <p:nvPr/>
          </p:nvSpPr>
          <p:spPr bwMode="auto">
            <a:xfrm>
              <a:off x="-1103313" y="2519363"/>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92">
              <a:extLst>
                <a:ext uri="{FF2B5EF4-FFF2-40B4-BE49-F238E27FC236}">
                  <a16:creationId xmlns:a16="http://schemas.microsoft.com/office/drawing/2014/main" id="{FC7D4CD2-E3EE-4A21-96C1-94C0EA2102CE}"/>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Freeform 93">
              <a:extLst>
                <a:ext uri="{FF2B5EF4-FFF2-40B4-BE49-F238E27FC236}">
                  <a16:creationId xmlns:a16="http://schemas.microsoft.com/office/drawing/2014/main" id="{C0EA8031-0502-43C7-A058-444542EF192B}"/>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Freeform 94">
              <a:extLst>
                <a:ext uri="{FF2B5EF4-FFF2-40B4-BE49-F238E27FC236}">
                  <a16:creationId xmlns:a16="http://schemas.microsoft.com/office/drawing/2014/main" id="{A5E30F63-C280-4CC2-9192-95839460173D}"/>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95">
              <a:extLst>
                <a:ext uri="{FF2B5EF4-FFF2-40B4-BE49-F238E27FC236}">
                  <a16:creationId xmlns:a16="http://schemas.microsoft.com/office/drawing/2014/main" id="{D8F1060B-DA36-47D2-8BFA-7D73279BDB8C}"/>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96">
              <a:extLst>
                <a:ext uri="{FF2B5EF4-FFF2-40B4-BE49-F238E27FC236}">
                  <a16:creationId xmlns:a16="http://schemas.microsoft.com/office/drawing/2014/main" id="{FCEE5E04-24AC-4832-9E4D-BDF522C20DE4}"/>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Freeform 97">
              <a:extLst>
                <a:ext uri="{FF2B5EF4-FFF2-40B4-BE49-F238E27FC236}">
                  <a16:creationId xmlns:a16="http://schemas.microsoft.com/office/drawing/2014/main" id="{1291DA31-1D52-46F7-B58B-D9A10B58B566}"/>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9" name="Freeform 102">
            <a:extLst>
              <a:ext uri="{FF2B5EF4-FFF2-40B4-BE49-F238E27FC236}">
                <a16:creationId xmlns:a16="http://schemas.microsoft.com/office/drawing/2014/main" id="{16A756F3-208E-44E4-8C73-BA9A2471DB37}"/>
              </a:ext>
            </a:extLst>
          </p:cNvPr>
          <p:cNvSpPr>
            <a:spLocks noEditPoints="1"/>
          </p:cNvSpPr>
          <p:nvPr/>
        </p:nvSpPr>
        <p:spPr bwMode="auto">
          <a:xfrm>
            <a:off x="7227387" y="4869612"/>
            <a:ext cx="548640" cy="54864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65" name="Group 64">
            <a:extLst>
              <a:ext uri="{FF2B5EF4-FFF2-40B4-BE49-F238E27FC236}">
                <a16:creationId xmlns:a16="http://schemas.microsoft.com/office/drawing/2014/main" id="{536253C5-9B4B-4765-879D-5059F31E871C}"/>
              </a:ext>
            </a:extLst>
          </p:cNvPr>
          <p:cNvGrpSpPr/>
          <p:nvPr/>
        </p:nvGrpSpPr>
        <p:grpSpPr>
          <a:xfrm>
            <a:off x="7670932" y="3675104"/>
            <a:ext cx="640080" cy="548640"/>
            <a:chOff x="-1527175" y="3087688"/>
            <a:chExt cx="835025" cy="752475"/>
          </a:xfrm>
          <a:solidFill>
            <a:srgbClr val="FFC000"/>
          </a:solidFill>
        </p:grpSpPr>
        <p:sp>
          <p:nvSpPr>
            <p:cNvPr id="66" name="Rectangle 147">
              <a:extLst>
                <a:ext uri="{FF2B5EF4-FFF2-40B4-BE49-F238E27FC236}">
                  <a16:creationId xmlns:a16="http://schemas.microsoft.com/office/drawing/2014/main" id="{7246B88D-0FB0-421A-B2A0-E27D76301719}"/>
                </a:ext>
              </a:extLst>
            </p:cNvPr>
            <p:cNvSpPr>
              <a:spLocks noChangeArrowheads="1"/>
            </p:cNvSpPr>
            <p:nvPr/>
          </p:nvSpPr>
          <p:spPr bwMode="auto">
            <a:xfrm>
              <a:off x="-1406525" y="3467101"/>
              <a:ext cx="73025" cy="746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Rectangle 148">
              <a:extLst>
                <a:ext uri="{FF2B5EF4-FFF2-40B4-BE49-F238E27FC236}">
                  <a16:creationId xmlns:a16="http://schemas.microsoft.com/office/drawing/2014/main" id="{0CD39533-C3CA-425B-9F06-B7373FD65487}"/>
                </a:ext>
              </a:extLst>
            </p:cNvPr>
            <p:cNvSpPr>
              <a:spLocks noChangeArrowheads="1"/>
            </p:cNvSpPr>
            <p:nvPr/>
          </p:nvSpPr>
          <p:spPr bwMode="auto">
            <a:xfrm>
              <a:off x="-1406525" y="3584576"/>
              <a:ext cx="73025" cy="746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 name="Rectangle 149">
              <a:extLst>
                <a:ext uri="{FF2B5EF4-FFF2-40B4-BE49-F238E27FC236}">
                  <a16:creationId xmlns:a16="http://schemas.microsoft.com/office/drawing/2014/main" id="{35A176ED-32EF-43B1-98A8-221504ABB842}"/>
                </a:ext>
              </a:extLst>
            </p:cNvPr>
            <p:cNvSpPr>
              <a:spLocks noChangeArrowheads="1"/>
            </p:cNvSpPr>
            <p:nvPr/>
          </p:nvSpPr>
          <p:spPr bwMode="auto">
            <a:xfrm>
              <a:off x="-1282700" y="3348038"/>
              <a:ext cx="73025" cy="746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Rectangle 150">
              <a:extLst>
                <a:ext uri="{FF2B5EF4-FFF2-40B4-BE49-F238E27FC236}">
                  <a16:creationId xmlns:a16="http://schemas.microsoft.com/office/drawing/2014/main" id="{8A629541-3E6E-4935-8576-D3E566B80D51}"/>
                </a:ext>
              </a:extLst>
            </p:cNvPr>
            <p:cNvSpPr>
              <a:spLocks noChangeArrowheads="1"/>
            </p:cNvSpPr>
            <p:nvPr/>
          </p:nvSpPr>
          <p:spPr bwMode="auto">
            <a:xfrm>
              <a:off x="-1282700" y="3467101"/>
              <a:ext cx="73025" cy="746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 name="Rectangle 151">
              <a:extLst>
                <a:ext uri="{FF2B5EF4-FFF2-40B4-BE49-F238E27FC236}">
                  <a16:creationId xmlns:a16="http://schemas.microsoft.com/office/drawing/2014/main" id="{0EF67339-B637-4737-97F9-D682BC74169E}"/>
                </a:ext>
              </a:extLst>
            </p:cNvPr>
            <p:cNvSpPr>
              <a:spLocks noChangeArrowheads="1"/>
            </p:cNvSpPr>
            <p:nvPr/>
          </p:nvSpPr>
          <p:spPr bwMode="auto">
            <a:xfrm>
              <a:off x="-1282700" y="3584576"/>
              <a:ext cx="73025" cy="746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Freeform 152">
              <a:extLst>
                <a:ext uri="{FF2B5EF4-FFF2-40B4-BE49-F238E27FC236}">
                  <a16:creationId xmlns:a16="http://schemas.microsoft.com/office/drawing/2014/main" id="{F0218D17-05E3-4204-B092-1E5833E66701}"/>
                </a:ext>
              </a:extLst>
            </p:cNvPr>
            <p:cNvSpPr>
              <a:spLocks noEditPoints="1"/>
            </p:cNvSpPr>
            <p:nvPr/>
          </p:nvSpPr>
          <p:spPr bwMode="auto">
            <a:xfrm>
              <a:off x="-1527175" y="3087688"/>
              <a:ext cx="835025" cy="752475"/>
            </a:xfrm>
            <a:custGeom>
              <a:avLst/>
              <a:gdLst>
                <a:gd name="T0" fmla="*/ 2510 w 3679"/>
                <a:gd name="T1" fmla="*/ 3044 h 3314"/>
                <a:gd name="T2" fmla="*/ 2498 w 3679"/>
                <a:gd name="T3" fmla="*/ 3153 h 3314"/>
                <a:gd name="T4" fmla="*/ 2587 w 3679"/>
                <a:gd name="T5" fmla="*/ 3210 h 3314"/>
                <a:gd name="T6" fmla="*/ 2677 w 3679"/>
                <a:gd name="T7" fmla="*/ 3153 h 3314"/>
                <a:gd name="T8" fmla="*/ 2666 w 3679"/>
                <a:gd name="T9" fmla="*/ 3044 h 3314"/>
                <a:gd name="T10" fmla="*/ 1698 w 3679"/>
                <a:gd name="T11" fmla="*/ 2105 h 3314"/>
                <a:gd name="T12" fmla="*/ 1608 w 3679"/>
                <a:gd name="T13" fmla="*/ 2161 h 3314"/>
                <a:gd name="T14" fmla="*/ 1620 w 3679"/>
                <a:gd name="T15" fmla="*/ 2270 h 3314"/>
                <a:gd name="T16" fmla="*/ 1721 w 3679"/>
                <a:gd name="T17" fmla="*/ 2306 h 3314"/>
                <a:gd name="T18" fmla="*/ 1797 w 3679"/>
                <a:gd name="T19" fmla="*/ 2230 h 3314"/>
                <a:gd name="T20" fmla="*/ 1760 w 3679"/>
                <a:gd name="T21" fmla="*/ 2127 h 3314"/>
                <a:gd name="T22" fmla="*/ 3453 w 3679"/>
                <a:gd name="T23" fmla="*/ 2108 h 3314"/>
                <a:gd name="T24" fmla="*/ 3379 w 3679"/>
                <a:gd name="T25" fmla="*/ 2183 h 3314"/>
                <a:gd name="T26" fmla="*/ 3414 w 3679"/>
                <a:gd name="T27" fmla="*/ 2286 h 3314"/>
                <a:gd name="T28" fmla="*/ 3521 w 3679"/>
                <a:gd name="T29" fmla="*/ 2298 h 3314"/>
                <a:gd name="T30" fmla="*/ 3577 w 3679"/>
                <a:gd name="T31" fmla="*/ 2206 h 3314"/>
                <a:gd name="T32" fmla="*/ 3521 w 3679"/>
                <a:gd name="T33" fmla="*/ 2114 h 3314"/>
                <a:gd name="T34" fmla="*/ 3113 w 3679"/>
                <a:gd name="T35" fmla="*/ 1608 h 3314"/>
                <a:gd name="T36" fmla="*/ 2637 w 3679"/>
                <a:gd name="T37" fmla="*/ 2015 h 3314"/>
                <a:gd name="T38" fmla="*/ 2501 w 3679"/>
                <a:gd name="T39" fmla="*/ 2028 h 3314"/>
                <a:gd name="T40" fmla="*/ 2011 w 3679"/>
                <a:gd name="T41" fmla="*/ 1723 h 3314"/>
                <a:gd name="T42" fmla="*/ 1927 w 3679"/>
                <a:gd name="T43" fmla="*/ 1751 h 3314"/>
                <a:gd name="T44" fmla="*/ 1921 w 3679"/>
                <a:gd name="T45" fmla="*/ 1840 h 3314"/>
                <a:gd name="T46" fmla="*/ 2406 w 3679"/>
                <a:gd name="T47" fmla="*/ 2289 h 3314"/>
                <a:gd name="T48" fmla="*/ 2519 w 3679"/>
                <a:gd name="T49" fmla="*/ 2400 h 3314"/>
                <a:gd name="T50" fmla="*/ 2685 w 3679"/>
                <a:gd name="T51" fmla="*/ 2384 h 3314"/>
                <a:gd name="T52" fmla="*/ 2779 w 3679"/>
                <a:gd name="T53" fmla="*/ 2247 h 3314"/>
                <a:gd name="T54" fmla="*/ 3193 w 3679"/>
                <a:gd name="T55" fmla="*/ 1749 h 3314"/>
                <a:gd name="T56" fmla="*/ 3220 w 3679"/>
                <a:gd name="T57" fmla="*/ 1655 h 3314"/>
                <a:gd name="T58" fmla="*/ 3151 w 3679"/>
                <a:gd name="T59" fmla="*/ 1601 h 3314"/>
                <a:gd name="T60" fmla="*/ 2510 w 3679"/>
                <a:gd name="T61" fmla="*/ 1241 h 3314"/>
                <a:gd name="T62" fmla="*/ 2498 w 3679"/>
                <a:gd name="T63" fmla="*/ 1350 h 3314"/>
                <a:gd name="T64" fmla="*/ 2587 w 3679"/>
                <a:gd name="T65" fmla="*/ 1406 h 3314"/>
                <a:gd name="T66" fmla="*/ 2677 w 3679"/>
                <a:gd name="T67" fmla="*/ 1350 h 3314"/>
                <a:gd name="T68" fmla="*/ 2666 w 3679"/>
                <a:gd name="T69" fmla="*/ 1241 h 3314"/>
                <a:gd name="T70" fmla="*/ 282 w 3679"/>
                <a:gd name="T71" fmla="*/ 763 h 3314"/>
                <a:gd name="T72" fmla="*/ 1546 w 3679"/>
                <a:gd name="T73" fmla="*/ 2534 h 3314"/>
                <a:gd name="T74" fmla="*/ 1499 w 3679"/>
                <a:gd name="T75" fmla="*/ 2124 h 3314"/>
                <a:gd name="T76" fmla="*/ 1600 w 3679"/>
                <a:gd name="T77" fmla="*/ 1737 h 3314"/>
                <a:gd name="T78" fmla="*/ 1620 w 3679"/>
                <a:gd name="T79" fmla="*/ 1477 h 3314"/>
                <a:gd name="T80" fmla="*/ 2071 w 3679"/>
                <a:gd name="T81" fmla="*/ 1232 h 3314"/>
                <a:gd name="T82" fmla="*/ 2430 w 3679"/>
                <a:gd name="T83" fmla="*/ 1111 h 3314"/>
                <a:gd name="T84" fmla="*/ 2746 w 3679"/>
                <a:gd name="T85" fmla="*/ 1112 h 3314"/>
                <a:gd name="T86" fmla="*/ 2036 w 3679"/>
                <a:gd name="T87" fmla="*/ 501 h 3314"/>
                <a:gd name="T88" fmla="*/ 2837 w 3679"/>
                <a:gd name="T89" fmla="*/ 3 h 3314"/>
                <a:gd name="T90" fmla="*/ 2984 w 3679"/>
                <a:gd name="T91" fmla="*/ 94 h 3314"/>
                <a:gd name="T92" fmla="*/ 3029 w 3679"/>
                <a:gd name="T93" fmla="*/ 1195 h 3314"/>
                <a:gd name="T94" fmla="*/ 3367 w 3679"/>
                <a:gd name="T95" fmla="*/ 1432 h 3314"/>
                <a:gd name="T96" fmla="*/ 3595 w 3679"/>
                <a:gd name="T97" fmla="*/ 1782 h 3314"/>
                <a:gd name="T98" fmla="*/ 3679 w 3679"/>
                <a:gd name="T99" fmla="*/ 2206 h 3314"/>
                <a:gd name="T100" fmla="*/ 3601 w 3679"/>
                <a:gd name="T101" fmla="*/ 2619 h 3314"/>
                <a:gd name="T102" fmla="*/ 3387 w 3679"/>
                <a:gd name="T103" fmla="*/ 2961 h 3314"/>
                <a:gd name="T104" fmla="*/ 3067 w 3679"/>
                <a:gd name="T105" fmla="*/ 3201 h 3314"/>
                <a:gd name="T106" fmla="*/ 2673 w 3679"/>
                <a:gd name="T107" fmla="*/ 3310 h 3314"/>
                <a:gd name="T108" fmla="*/ 2259 w 3679"/>
                <a:gd name="T109" fmla="*/ 3262 h 3314"/>
                <a:gd name="T110" fmla="*/ 1907 w 3679"/>
                <a:gd name="T111" fmla="*/ 3071 h 3314"/>
                <a:gd name="T112" fmla="*/ 94 w 3679"/>
                <a:gd name="T113" fmla="*/ 3026 h 3314"/>
                <a:gd name="T114" fmla="*/ 3 w 3679"/>
                <a:gd name="T115" fmla="*/ 2877 h 3314"/>
                <a:gd name="T116" fmla="*/ 26 w 3679"/>
                <a:gd name="T117" fmla="*/ 125 h 3314"/>
                <a:gd name="T118" fmla="*/ 156 w 3679"/>
                <a:gd name="T119" fmla="*/ 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79" h="3314">
                  <a:moveTo>
                    <a:pt x="2587" y="3006"/>
                  </a:moveTo>
                  <a:lnTo>
                    <a:pt x="2564" y="3010"/>
                  </a:lnTo>
                  <a:lnTo>
                    <a:pt x="2544" y="3017"/>
                  </a:lnTo>
                  <a:lnTo>
                    <a:pt x="2525" y="3029"/>
                  </a:lnTo>
                  <a:lnTo>
                    <a:pt x="2510" y="3044"/>
                  </a:lnTo>
                  <a:lnTo>
                    <a:pt x="2498" y="3064"/>
                  </a:lnTo>
                  <a:lnTo>
                    <a:pt x="2491" y="3085"/>
                  </a:lnTo>
                  <a:lnTo>
                    <a:pt x="2487" y="3108"/>
                  </a:lnTo>
                  <a:lnTo>
                    <a:pt x="2491" y="3133"/>
                  </a:lnTo>
                  <a:lnTo>
                    <a:pt x="2498" y="3153"/>
                  </a:lnTo>
                  <a:lnTo>
                    <a:pt x="2510" y="3171"/>
                  </a:lnTo>
                  <a:lnTo>
                    <a:pt x="2525" y="3188"/>
                  </a:lnTo>
                  <a:lnTo>
                    <a:pt x="2544" y="3200"/>
                  </a:lnTo>
                  <a:lnTo>
                    <a:pt x="2564" y="3207"/>
                  </a:lnTo>
                  <a:lnTo>
                    <a:pt x="2587" y="3210"/>
                  </a:lnTo>
                  <a:lnTo>
                    <a:pt x="2611" y="3207"/>
                  </a:lnTo>
                  <a:lnTo>
                    <a:pt x="2632" y="3200"/>
                  </a:lnTo>
                  <a:lnTo>
                    <a:pt x="2650" y="3188"/>
                  </a:lnTo>
                  <a:lnTo>
                    <a:pt x="2666" y="3171"/>
                  </a:lnTo>
                  <a:lnTo>
                    <a:pt x="2677" y="3153"/>
                  </a:lnTo>
                  <a:lnTo>
                    <a:pt x="2685" y="3133"/>
                  </a:lnTo>
                  <a:lnTo>
                    <a:pt x="2687" y="3108"/>
                  </a:lnTo>
                  <a:lnTo>
                    <a:pt x="2685" y="3085"/>
                  </a:lnTo>
                  <a:lnTo>
                    <a:pt x="2677" y="3064"/>
                  </a:lnTo>
                  <a:lnTo>
                    <a:pt x="2666" y="3044"/>
                  </a:lnTo>
                  <a:lnTo>
                    <a:pt x="2650" y="3029"/>
                  </a:lnTo>
                  <a:lnTo>
                    <a:pt x="2632" y="3017"/>
                  </a:lnTo>
                  <a:lnTo>
                    <a:pt x="2611" y="3010"/>
                  </a:lnTo>
                  <a:lnTo>
                    <a:pt x="2587" y="3006"/>
                  </a:lnTo>
                  <a:close/>
                  <a:moveTo>
                    <a:pt x="1698" y="2105"/>
                  </a:moveTo>
                  <a:lnTo>
                    <a:pt x="1676" y="2108"/>
                  </a:lnTo>
                  <a:lnTo>
                    <a:pt x="1654" y="2116"/>
                  </a:lnTo>
                  <a:lnTo>
                    <a:pt x="1636" y="2127"/>
                  </a:lnTo>
                  <a:lnTo>
                    <a:pt x="1620" y="2143"/>
                  </a:lnTo>
                  <a:lnTo>
                    <a:pt x="1608" y="2161"/>
                  </a:lnTo>
                  <a:lnTo>
                    <a:pt x="1601" y="2183"/>
                  </a:lnTo>
                  <a:lnTo>
                    <a:pt x="1598" y="2206"/>
                  </a:lnTo>
                  <a:lnTo>
                    <a:pt x="1601" y="2230"/>
                  </a:lnTo>
                  <a:lnTo>
                    <a:pt x="1608" y="2251"/>
                  </a:lnTo>
                  <a:lnTo>
                    <a:pt x="1620" y="2270"/>
                  </a:lnTo>
                  <a:lnTo>
                    <a:pt x="1636" y="2286"/>
                  </a:lnTo>
                  <a:lnTo>
                    <a:pt x="1654" y="2298"/>
                  </a:lnTo>
                  <a:lnTo>
                    <a:pt x="1676" y="2306"/>
                  </a:lnTo>
                  <a:lnTo>
                    <a:pt x="1698" y="2308"/>
                  </a:lnTo>
                  <a:lnTo>
                    <a:pt x="1721" y="2306"/>
                  </a:lnTo>
                  <a:lnTo>
                    <a:pt x="1742" y="2298"/>
                  </a:lnTo>
                  <a:lnTo>
                    <a:pt x="1761" y="2286"/>
                  </a:lnTo>
                  <a:lnTo>
                    <a:pt x="1776" y="2270"/>
                  </a:lnTo>
                  <a:lnTo>
                    <a:pt x="1789" y="2251"/>
                  </a:lnTo>
                  <a:lnTo>
                    <a:pt x="1797" y="2230"/>
                  </a:lnTo>
                  <a:lnTo>
                    <a:pt x="1799" y="2206"/>
                  </a:lnTo>
                  <a:lnTo>
                    <a:pt x="1795" y="2183"/>
                  </a:lnTo>
                  <a:lnTo>
                    <a:pt x="1789" y="2161"/>
                  </a:lnTo>
                  <a:lnTo>
                    <a:pt x="1776" y="2143"/>
                  </a:lnTo>
                  <a:lnTo>
                    <a:pt x="1760" y="2127"/>
                  </a:lnTo>
                  <a:lnTo>
                    <a:pt x="1742" y="2116"/>
                  </a:lnTo>
                  <a:lnTo>
                    <a:pt x="1721" y="2108"/>
                  </a:lnTo>
                  <a:lnTo>
                    <a:pt x="1698" y="2105"/>
                  </a:lnTo>
                  <a:close/>
                  <a:moveTo>
                    <a:pt x="3477" y="2104"/>
                  </a:moveTo>
                  <a:lnTo>
                    <a:pt x="3453" y="2108"/>
                  </a:lnTo>
                  <a:lnTo>
                    <a:pt x="3433" y="2114"/>
                  </a:lnTo>
                  <a:lnTo>
                    <a:pt x="3414" y="2127"/>
                  </a:lnTo>
                  <a:lnTo>
                    <a:pt x="3399" y="2143"/>
                  </a:lnTo>
                  <a:lnTo>
                    <a:pt x="3386" y="2161"/>
                  </a:lnTo>
                  <a:lnTo>
                    <a:pt x="3379" y="2183"/>
                  </a:lnTo>
                  <a:lnTo>
                    <a:pt x="3376" y="2206"/>
                  </a:lnTo>
                  <a:lnTo>
                    <a:pt x="3379" y="2230"/>
                  </a:lnTo>
                  <a:lnTo>
                    <a:pt x="3386" y="2251"/>
                  </a:lnTo>
                  <a:lnTo>
                    <a:pt x="3399" y="2270"/>
                  </a:lnTo>
                  <a:lnTo>
                    <a:pt x="3414" y="2286"/>
                  </a:lnTo>
                  <a:lnTo>
                    <a:pt x="3433" y="2298"/>
                  </a:lnTo>
                  <a:lnTo>
                    <a:pt x="3453" y="2306"/>
                  </a:lnTo>
                  <a:lnTo>
                    <a:pt x="3477" y="2308"/>
                  </a:lnTo>
                  <a:lnTo>
                    <a:pt x="3499" y="2306"/>
                  </a:lnTo>
                  <a:lnTo>
                    <a:pt x="3521" y="2298"/>
                  </a:lnTo>
                  <a:lnTo>
                    <a:pt x="3540" y="2286"/>
                  </a:lnTo>
                  <a:lnTo>
                    <a:pt x="3555" y="2270"/>
                  </a:lnTo>
                  <a:lnTo>
                    <a:pt x="3567" y="2251"/>
                  </a:lnTo>
                  <a:lnTo>
                    <a:pt x="3574" y="2230"/>
                  </a:lnTo>
                  <a:lnTo>
                    <a:pt x="3577" y="2206"/>
                  </a:lnTo>
                  <a:lnTo>
                    <a:pt x="3574" y="2183"/>
                  </a:lnTo>
                  <a:lnTo>
                    <a:pt x="3567" y="2161"/>
                  </a:lnTo>
                  <a:lnTo>
                    <a:pt x="3555" y="2143"/>
                  </a:lnTo>
                  <a:lnTo>
                    <a:pt x="3540" y="2127"/>
                  </a:lnTo>
                  <a:lnTo>
                    <a:pt x="3521" y="2114"/>
                  </a:lnTo>
                  <a:lnTo>
                    <a:pt x="3499" y="2108"/>
                  </a:lnTo>
                  <a:lnTo>
                    <a:pt x="3477" y="2104"/>
                  </a:lnTo>
                  <a:close/>
                  <a:moveTo>
                    <a:pt x="3151" y="1601"/>
                  </a:moveTo>
                  <a:lnTo>
                    <a:pt x="3132" y="1602"/>
                  </a:lnTo>
                  <a:lnTo>
                    <a:pt x="3113" y="1608"/>
                  </a:lnTo>
                  <a:lnTo>
                    <a:pt x="3094" y="1618"/>
                  </a:lnTo>
                  <a:lnTo>
                    <a:pt x="3078" y="1632"/>
                  </a:lnTo>
                  <a:lnTo>
                    <a:pt x="2680" y="2034"/>
                  </a:lnTo>
                  <a:lnTo>
                    <a:pt x="2659" y="2024"/>
                  </a:lnTo>
                  <a:lnTo>
                    <a:pt x="2637" y="2015"/>
                  </a:lnTo>
                  <a:lnTo>
                    <a:pt x="2613" y="2009"/>
                  </a:lnTo>
                  <a:lnTo>
                    <a:pt x="2587" y="2008"/>
                  </a:lnTo>
                  <a:lnTo>
                    <a:pt x="2557" y="2010"/>
                  </a:lnTo>
                  <a:lnTo>
                    <a:pt x="2528" y="2017"/>
                  </a:lnTo>
                  <a:lnTo>
                    <a:pt x="2501" y="2028"/>
                  </a:lnTo>
                  <a:lnTo>
                    <a:pt x="2477" y="2044"/>
                  </a:lnTo>
                  <a:lnTo>
                    <a:pt x="2455" y="2063"/>
                  </a:lnTo>
                  <a:lnTo>
                    <a:pt x="2048" y="1741"/>
                  </a:lnTo>
                  <a:lnTo>
                    <a:pt x="2029" y="1729"/>
                  </a:lnTo>
                  <a:lnTo>
                    <a:pt x="2011" y="1723"/>
                  </a:lnTo>
                  <a:lnTo>
                    <a:pt x="1992" y="1721"/>
                  </a:lnTo>
                  <a:lnTo>
                    <a:pt x="1974" y="1722"/>
                  </a:lnTo>
                  <a:lnTo>
                    <a:pt x="1956" y="1728"/>
                  </a:lnTo>
                  <a:lnTo>
                    <a:pt x="1940" y="1737"/>
                  </a:lnTo>
                  <a:lnTo>
                    <a:pt x="1927" y="1751"/>
                  </a:lnTo>
                  <a:lnTo>
                    <a:pt x="1916" y="1768"/>
                  </a:lnTo>
                  <a:lnTo>
                    <a:pt x="1912" y="1785"/>
                  </a:lnTo>
                  <a:lnTo>
                    <a:pt x="1911" y="1804"/>
                  </a:lnTo>
                  <a:lnTo>
                    <a:pt x="1913" y="1823"/>
                  </a:lnTo>
                  <a:lnTo>
                    <a:pt x="1921" y="1840"/>
                  </a:lnTo>
                  <a:lnTo>
                    <a:pt x="1931" y="1858"/>
                  </a:lnTo>
                  <a:lnTo>
                    <a:pt x="1946" y="1872"/>
                  </a:lnTo>
                  <a:lnTo>
                    <a:pt x="2391" y="2222"/>
                  </a:lnTo>
                  <a:lnTo>
                    <a:pt x="2396" y="2257"/>
                  </a:lnTo>
                  <a:lnTo>
                    <a:pt x="2406" y="2289"/>
                  </a:lnTo>
                  <a:lnTo>
                    <a:pt x="2421" y="2318"/>
                  </a:lnTo>
                  <a:lnTo>
                    <a:pt x="2440" y="2345"/>
                  </a:lnTo>
                  <a:lnTo>
                    <a:pt x="2464" y="2367"/>
                  </a:lnTo>
                  <a:lnTo>
                    <a:pt x="2490" y="2385"/>
                  </a:lnTo>
                  <a:lnTo>
                    <a:pt x="2519" y="2400"/>
                  </a:lnTo>
                  <a:lnTo>
                    <a:pt x="2552" y="2408"/>
                  </a:lnTo>
                  <a:lnTo>
                    <a:pt x="2586" y="2411"/>
                  </a:lnTo>
                  <a:lnTo>
                    <a:pt x="2621" y="2408"/>
                  </a:lnTo>
                  <a:lnTo>
                    <a:pt x="2655" y="2399"/>
                  </a:lnTo>
                  <a:lnTo>
                    <a:pt x="2685" y="2384"/>
                  </a:lnTo>
                  <a:lnTo>
                    <a:pt x="2712" y="2364"/>
                  </a:lnTo>
                  <a:lnTo>
                    <a:pt x="2736" y="2340"/>
                  </a:lnTo>
                  <a:lnTo>
                    <a:pt x="2755" y="2313"/>
                  </a:lnTo>
                  <a:lnTo>
                    <a:pt x="2770" y="2282"/>
                  </a:lnTo>
                  <a:lnTo>
                    <a:pt x="2779" y="2247"/>
                  </a:lnTo>
                  <a:lnTo>
                    <a:pt x="2782" y="2212"/>
                  </a:lnTo>
                  <a:lnTo>
                    <a:pt x="2781" y="2198"/>
                  </a:lnTo>
                  <a:lnTo>
                    <a:pt x="2778" y="2185"/>
                  </a:lnTo>
                  <a:lnTo>
                    <a:pt x="2775" y="2173"/>
                  </a:lnTo>
                  <a:lnTo>
                    <a:pt x="3193" y="1749"/>
                  </a:lnTo>
                  <a:lnTo>
                    <a:pt x="3208" y="1731"/>
                  </a:lnTo>
                  <a:lnTo>
                    <a:pt x="3217" y="1713"/>
                  </a:lnTo>
                  <a:lnTo>
                    <a:pt x="3222" y="1694"/>
                  </a:lnTo>
                  <a:lnTo>
                    <a:pt x="3223" y="1674"/>
                  </a:lnTo>
                  <a:lnTo>
                    <a:pt x="3220" y="1655"/>
                  </a:lnTo>
                  <a:lnTo>
                    <a:pt x="3213" y="1637"/>
                  </a:lnTo>
                  <a:lnTo>
                    <a:pt x="3202" y="1623"/>
                  </a:lnTo>
                  <a:lnTo>
                    <a:pt x="3187" y="1611"/>
                  </a:lnTo>
                  <a:lnTo>
                    <a:pt x="3170" y="1603"/>
                  </a:lnTo>
                  <a:lnTo>
                    <a:pt x="3151" y="1601"/>
                  </a:lnTo>
                  <a:close/>
                  <a:moveTo>
                    <a:pt x="2587" y="1203"/>
                  </a:moveTo>
                  <a:lnTo>
                    <a:pt x="2564" y="1205"/>
                  </a:lnTo>
                  <a:lnTo>
                    <a:pt x="2544" y="1213"/>
                  </a:lnTo>
                  <a:lnTo>
                    <a:pt x="2525" y="1225"/>
                  </a:lnTo>
                  <a:lnTo>
                    <a:pt x="2510" y="1241"/>
                  </a:lnTo>
                  <a:lnTo>
                    <a:pt x="2498" y="1260"/>
                  </a:lnTo>
                  <a:lnTo>
                    <a:pt x="2491" y="1281"/>
                  </a:lnTo>
                  <a:lnTo>
                    <a:pt x="2487" y="1305"/>
                  </a:lnTo>
                  <a:lnTo>
                    <a:pt x="2491" y="1328"/>
                  </a:lnTo>
                  <a:lnTo>
                    <a:pt x="2498" y="1350"/>
                  </a:lnTo>
                  <a:lnTo>
                    <a:pt x="2510" y="1368"/>
                  </a:lnTo>
                  <a:lnTo>
                    <a:pt x="2525" y="1384"/>
                  </a:lnTo>
                  <a:lnTo>
                    <a:pt x="2544" y="1396"/>
                  </a:lnTo>
                  <a:lnTo>
                    <a:pt x="2564" y="1404"/>
                  </a:lnTo>
                  <a:lnTo>
                    <a:pt x="2587" y="1406"/>
                  </a:lnTo>
                  <a:lnTo>
                    <a:pt x="2611" y="1404"/>
                  </a:lnTo>
                  <a:lnTo>
                    <a:pt x="2632" y="1396"/>
                  </a:lnTo>
                  <a:lnTo>
                    <a:pt x="2650" y="1384"/>
                  </a:lnTo>
                  <a:lnTo>
                    <a:pt x="2666" y="1368"/>
                  </a:lnTo>
                  <a:lnTo>
                    <a:pt x="2677" y="1350"/>
                  </a:lnTo>
                  <a:lnTo>
                    <a:pt x="2685" y="1328"/>
                  </a:lnTo>
                  <a:lnTo>
                    <a:pt x="2687" y="1305"/>
                  </a:lnTo>
                  <a:lnTo>
                    <a:pt x="2685" y="1281"/>
                  </a:lnTo>
                  <a:lnTo>
                    <a:pt x="2677" y="1260"/>
                  </a:lnTo>
                  <a:lnTo>
                    <a:pt x="2666" y="1241"/>
                  </a:lnTo>
                  <a:lnTo>
                    <a:pt x="2650" y="1225"/>
                  </a:lnTo>
                  <a:lnTo>
                    <a:pt x="2632" y="1213"/>
                  </a:lnTo>
                  <a:lnTo>
                    <a:pt x="2611" y="1205"/>
                  </a:lnTo>
                  <a:lnTo>
                    <a:pt x="2587" y="1203"/>
                  </a:lnTo>
                  <a:close/>
                  <a:moveTo>
                    <a:pt x="282" y="763"/>
                  </a:moveTo>
                  <a:lnTo>
                    <a:pt x="282" y="2755"/>
                  </a:lnTo>
                  <a:lnTo>
                    <a:pt x="1641" y="2755"/>
                  </a:lnTo>
                  <a:lnTo>
                    <a:pt x="1603" y="2684"/>
                  </a:lnTo>
                  <a:lnTo>
                    <a:pt x="1572" y="2611"/>
                  </a:lnTo>
                  <a:lnTo>
                    <a:pt x="1546" y="2534"/>
                  </a:lnTo>
                  <a:lnTo>
                    <a:pt x="1524" y="2455"/>
                  </a:lnTo>
                  <a:lnTo>
                    <a:pt x="1509" y="2375"/>
                  </a:lnTo>
                  <a:lnTo>
                    <a:pt x="1499" y="2291"/>
                  </a:lnTo>
                  <a:lnTo>
                    <a:pt x="1497" y="2206"/>
                  </a:lnTo>
                  <a:lnTo>
                    <a:pt x="1499" y="2124"/>
                  </a:lnTo>
                  <a:lnTo>
                    <a:pt x="1508" y="2042"/>
                  </a:lnTo>
                  <a:lnTo>
                    <a:pt x="1523" y="1962"/>
                  </a:lnTo>
                  <a:lnTo>
                    <a:pt x="1543" y="1885"/>
                  </a:lnTo>
                  <a:lnTo>
                    <a:pt x="1569" y="1809"/>
                  </a:lnTo>
                  <a:lnTo>
                    <a:pt x="1600" y="1737"/>
                  </a:lnTo>
                  <a:lnTo>
                    <a:pt x="1635" y="1667"/>
                  </a:lnTo>
                  <a:lnTo>
                    <a:pt x="1676" y="1601"/>
                  </a:lnTo>
                  <a:lnTo>
                    <a:pt x="1720" y="1537"/>
                  </a:lnTo>
                  <a:lnTo>
                    <a:pt x="1768" y="1477"/>
                  </a:lnTo>
                  <a:lnTo>
                    <a:pt x="1620" y="1477"/>
                  </a:lnTo>
                  <a:lnTo>
                    <a:pt x="1620" y="1147"/>
                  </a:lnTo>
                  <a:lnTo>
                    <a:pt x="1946" y="1147"/>
                  </a:lnTo>
                  <a:lnTo>
                    <a:pt x="1946" y="1313"/>
                  </a:lnTo>
                  <a:lnTo>
                    <a:pt x="2007" y="1271"/>
                  </a:lnTo>
                  <a:lnTo>
                    <a:pt x="2071" y="1232"/>
                  </a:lnTo>
                  <a:lnTo>
                    <a:pt x="2138" y="1198"/>
                  </a:lnTo>
                  <a:lnTo>
                    <a:pt x="2208" y="1169"/>
                  </a:lnTo>
                  <a:lnTo>
                    <a:pt x="2280" y="1144"/>
                  </a:lnTo>
                  <a:lnTo>
                    <a:pt x="2354" y="1125"/>
                  </a:lnTo>
                  <a:lnTo>
                    <a:pt x="2430" y="1111"/>
                  </a:lnTo>
                  <a:lnTo>
                    <a:pt x="2508" y="1102"/>
                  </a:lnTo>
                  <a:lnTo>
                    <a:pt x="2587" y="1100"/>
                  </a:lnTo>
                  <a:lnTo>
                    <a:pt x="2641" y="1101"/>
                  </a:lnTo>
                  <a:lnTo>
                    <a:pt x="2694" y="1105"/>
                  </a:lnTo>
                  <a:lnTo>
                    <a:pt x="2746" y="1112"/>
                  </a:lnTo>
                  <a:lnTo>
                    <a:pt x="2746" y="763"/>
                  </a:lnTo>
                  <a:lnTo>
                    <a:pt x="282" y="763"/>
                  </a:lnTo>
                  <a:close/>
                  <a:moveTo>
                    <a:pt x="992" y="227"/>
                  </a:moveTo>
                  <a:lnTo>
                    <a:pt x="992" y="501"/>
                  </a:lnTo>
                  <a:lnTo>
                    <a:pt x="2036" y="501"/>
                  </a:lnTo>
                  <a:lnTo>
                    <a:pt x="2036" y="227"/>
                  </a:lnTo>
                  <a:lnTo>
                    <a:pt x="992" y="227"/>
                  </a:lnTo>
                  <a:close/>
                  <a:moveTo>
                    <a:pt x="228" y="0"/>
                  </a:moveTo>
                  <a:lnTo>
                    <a:pt x="2799" y="0"/>
                  </a:lnTo>
                  <a:lnTo>
                    <a:pt x="2837" y="3"/>
                  </a:lnTo>
                  <a:lnTo>
                    <a:pt x="2872" y="12"/>
                  </a:lnTo>
                  <a:lnTo>
                    <a:pt x="2905" y="25"/>
                  </a:lnTo>
                  <a:lnTo>
                    <a:pt x="2935" y="45"/>
                  </a:lnTo>
                  <a:lnTo>
                    <a:pt x="2961" y="68"/>
                  </a:lnTo>
                  <a:lnTo>
                    <a:pt x="2984" y="94"/>
                  </a:lnTo>
                  <a:lnTo>
                    <a:pt x="3003" y="125"/>
                  </a:lnTo>
                  <a:lnTo>
                    <a:pt x="3016" y="158"/>
                  </a:lnTo>
                  <a:lnTo>
                    <a:pt x="3026" y="194"/>
                  </a:lnTo>
                  <a:lnTo>
                    <a:pt x="3029" y="232"/>
                  </a:lnTo>
                  <a:lnTo>
                    <a:pt x="3029" y="1195"/>
                  </a:lnTo>
                  <a:lnTo>
                    <a:pt x="3104" y="1232"/>
                  </a:lnTo>
                  <a:lnTo>
                    <a:pt x="3175" y="1274"/>
                  </a:lnTo>
                  <a:lnTo>
                    <a:pt x="3243" y="1322"/>
                  </a:lnTo>
                  <a:lnTo>
                    <a:pt x="3307" y="1375"/>
                  </a:lnTo>
                  <a:lnTo>
                    <a:pt x="3367" y="1432"/>
                  </a:lnTo>
                  <a:lnTo>
                    <a:pt x="3423" y="1495"/>
                  </a:lnTo>
                  <a:lnTo>
                    <a:pt x="3474" y="1561"/>
                  </a:lnTo>
                  <a:lnTo>
                    <a:pt x="3520" y="1631"/>
                  </a:lnTo>
                  <a:lnTo>
                    <a:pt x="3560" y="1704"/>
                  </a:lnTo>
                  <a:lnTo>
                    <a:pt x="3595" y="1782"/>
                  </a:lnTo>
                  <a:lnTo>
                    <a:pt x="3625" y="1861"/>
                  </a:lnTo>
                  <a:lnTo>
                    <a:pt x="3648" y="1945"/>
                  </a:lnTo>
                  <a:lnTo>
                    <a:pt x="3665" y="2030"/>
                  </a:lnTo>
                  <a:lnTo>
                    <a:pt x="3676" y="2117"/>
                  </a:lnTo>
                  <a:lnTo>
                    <a:pt x="3679" y="2206"/>
                  </a:lnTo>
                  <a:lnTo>
                    <a:pt x="3677" y="2293"/>
                  </a:lnTo>
                  <a:lnTo>
                    <a:pt x="3667" y="2378"/>
                  </a:lnTo>
                  <a:lnTo>
                    <a:pt x="3651" y="2461"/>
                  </a:lnTo>
                  <a:lnTo>
                    <a:pt x="3629" y="2541"/>
                  </a:lnTo>
                  <a:lnTo>
                    <a:pt x="3601" y="2619"/>
                  </a:lnTo>
                  <a:lnTo>
                    <a:pt x="3568" y="2693"/>
                  </a:lnTo>
                  <a:lnTo>
                    <a:pt x="3531" y="2766"/>
                  </a:lnTo>
                  <a:lnTo>
                    <a:pt x="3487" y="2833"/>
                  </a:lnTo>
                  <a:lnTo>
                    <a:pt x="3439" y="2899"/>
                  </a:lnTo>
                  <a:lnTo>
                    <a:pt x="3387" y="2961"/>
                  </a:lnTo>
                  <a:lnTo>
                    <a:pt x="3331" y="3017"/>
                  </a:lnTo>
                  <a:lnTo>
                    <a:pt x="3271" y="3071"/>
                  </a:lnTo>
                  <a:lnTo>
                    <a:pt x="3206" y="3119"/>
                  </a:lnTo>
                  <a:lnTo>
                    <a:pt x="3139" y="3162"/>
                  </a:lnTo>
                  <a:lnTo>
                    <a:pt x="3067" y="3201"/>
                  </a:lnTo>
                  <a:lnTo>
                    <a:pt x="2994" y="3235"/>
                  </a:lnTo>
                  <a:lnTo>
                    <a:pt x="2917" y="3262"/>
                  </a:lnTo>
                  <a:lnTo>
                    <a:pt x="2838" y="3284"/>
                  </a:lnTo>
                  <a:lnTo>
                    <a:pt x="2756" y="3300"/>
                  </a:lnTo>
                  <a:lnTo>
                    <a:pt x="2673" y="3310"/>
                  </a:lnTo>
                  <a:lnTo>
                    <a:pt x="2587" y="3314"/>
                  </a:lnTo>
                  <a:lnTo>
                    <a:pt x="2502" y="3310"/>
                  </a:lnTo>
                  <a:lnTo>
                    <a:pt x="2419" y="3300"/>
                  </a:lnTo>
                  <a:lnTo>
                    <a:pt x="2338" y="3284"/>
                  </a:lnTo>
                  <a:lnTo>
                    <a:pt x="2259" y="3262"/>
                  </a:lnTo>
                  <a:lnTo>
                    <a:pt x="2182" y="3235"/>
                  </a:lnTo>
                  <a:lnTo>
                    <a:pt x="2109" y="3201"/>
                  </a:lnTo>
                  <a:lnTo>
                    <a:pt x="2038" y="3162"/>
                  </a:lnTo>
                  <a:lnTo>
                    <a:pt x="1971" y="3119"/>
                  </a:lnTo>
                  <a:lnTo>
                    <a:pt x="1907" y="3071"/>
                  </a:lnTo>
                  <a:lnTo>
                    <a:pt x="228" y="3071"/>
                  </a:lnTo>
                  <a:lnTo>
                    <a:pt x="191" y="3067"/>
                  </a:lnTo>
                  <a:lnTo>
                    <a:pt x="156" y="3059"/>
                  </a:lnTo>
                  <a:lnTo>
                    <a:pt x="123" y="3044"/>
                  </a:lnTo>
                  <a:lnTo>
                    <a:pt x="94" y="3026"/>
                  </a:lnTo>
                  <a:lnTo>
                    <a:pt x="67" y="3003"/>
                  </a:lnTo>
                  <a:lnTo>
                    <a:pt x="44" y="2975"/>
                  </a:lnTo>
                  <a:lnTo>
                    <a:pt x="26" y="2946"/>
                  </a:lnTo>
                  <a:lnTo>
                    <a:pt x="11" y="2912"/>
                  </a:lnTo>
                  <a:lnTo>
                    <a:pt x="3" y="2877"/>
                  </a:lnTo>
                  <a:lnTo>
                    <a:pt x="0" y="2839"/>
                  </a:lnTo>
                  <a:lnTo>
                    <a:pt x="0" y="232"/>
                  </a:lnTo>
                  <a:lnTo>
                    <a:pt x="3" y="194"/>
                  </a:lnTo>
                  <a:lnTo>
                    <a:pt x="11" y="158"/>
                  </a:lnTo>
                  <a:lnTo>
                    <a:pt x="26" y="125"/>
                  </a:lnTo>
                  <a:lnTo>
                    <a:pt x="44" y="94"/>
                  </a:lnTo>
                  <a:lnTo>
                    <a:pt x="67" y="68"/>
                  </a:lnTo>
                  <a:lnTo>
                    <a:pt x="94" y="45"/>
                  </a:lnTo>
                  <a:lnTo>
                    <a:pt x="123" y="25"/>
                  </a:lnTo>
                  <a:lnTo>
                    <a:pt x="156" y="12"/>
                  </a:lnTo>
                  <a:lnTo>
                    <a:pt x="191" y="3"/>
                  </a:lnTo>
                  <a:lnTo>
                    <a:pt x="2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76" name="Group 75">
            <a:extLst>
              <a:ext uri="{FF2B5EF4-FFF2-40B4-BE49-F238E27FC236}">
                <a16:creationId xmlns:a16="http://schemas.microsoft.com/office/drawing/2014/main" id="{A22D2B2E-3923-47F2-9BC6-FE32F00F18FC}"/>
              </a:ext>
            </a:extLst>
          </p:cNvPr>
          <p:cNvGrpSpPr/>
          <p:nvPr/>
        </p:nvGrpSpPr>
        <p:grpSpPr>
          <a:xfrm>
            <a:off x="7210788" y="2315762"/>
            <a:ext cx="548640" cy="548640"/>
            <a:chOff x="-2292350" y="3246438"/>
            <a:chExt cx="2082800" cy="2092325"/>
          </a:xfrm>
          <a:solidFill>
            <a:srgbClr val="FFC000"/>
          </a:solidFill>
        </p:grpSpPr>
        <p:sp>
          <p:nvSpPr>
            <p:cNvPr id="77" name="Freeform 125">
              <a:extLst>
                <a:ext uri="{FF2B5EF4-FFF2-40B4-BE49-F238E27FC236}">
                  <a16:creationId xmlns:a16="http://schemas.microsoft.com/office/drawing/2014/main" id="{A4C0DBC1-E3D4-44E5-BB72-E5B21326EAC1}"/>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Freeform 126">
              <a:extLst>
                <a:ext uri="{FF2B5EF4-FFF2-40B4-BE49-F238E27FC236}">
                  <a16:creationId xmlns:a16="http://schemas.microsoft.com/office/drawing/2014/main" id="{16E4D153-036A-426A-BAE5-D4E8AFB96B23}"/>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Freeform 127">
              <a:extLst>
                <a:ext uri="{FF2B5EF4-FFF2-40B4-BE49-F238E27FC236}">
                  <a16:creationId xmlns:a16="http://schemas.microsoft.com/office/drawing/2014/main" id="{AD618E26-9C95-4634-A350-F0C83B8BD2A5}"/>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4" name="Group 143">
            <a:extLst>
              <a:ext uri="{FF2B5EF4-FFF2-40B4-BE49-F238E27FC236}">
                <a16:creationId xmlns:a16="http://schemas.microsoft.com/office/drawing/2014/main" id="{383267AD-845E-4500-A993-4A9677D38862}"/>
              </a:ext>
            </a:extLst>
          </p:cNvPr>
          <p:cNvGrpSpPr/>
          <p:nvPr/>
        </p:nvGrpSpPr>
        <p:grpSpPr>
          <a:xfrm>
            <a:off x="5750991" y="5551849"/>
            <a:ext cx="640080" cy="548640"/>
            <a:chOff x="-4768850" y="1093788"/>
            <a:chExt cx="5268912" cy="4200525"/>
          </a:xfrm>
          <a:solidFill>
            <a:srgbClr val="FFC000"/>
          </a:solidFill>
        </p:grpSpPr>
        <p:sp>
          <p:nvSpPr>
            <p:cNvPr id="145" name="Freeform 81">
              <a:extLst>
                <a:ext uri="{FF2B5EF4-FFF2-40B4-BE49-F238E27FC236}">
                  <a16:creationId xmlns:a16="http://schemas.microsoft.com/office/drawing/2014/main" id="{1671B632-B387-4DC5-9344-30268D5EBE1B}"/>
                </a:ext>
              </a:extLst>
            </p:cNvPr>
            <p:cNvSpPr>
              <a:spLocks noEditPoints="1"/>
            </p:cNvSpPr>
            <p:nvPr/>
          </p:nvSpPr>
          <p:spPr bwMode="auto">
            <a:xfrm>
              <a:off x="-3078163" y="2136775"/>
              <a:ext cx="1889125" cy="877888"/>
            </a:xfrm>
            <a:custGeom>
              <a:avLst/>
              <a:gdLst>
                <a:gd name="T0" fmla="*/ 439 w 878"/>
                <a:gd name="T1" fmla="*/ 0 h 409"/>
                <a:gd name="T2" fmla="*/ 0 w 878"/>
                <a:gd name="T3" fmla="*/ 363 h 409"/>
                <a:gd name="T4" fmla="*/ 46 w 878"/>
                <a:gd name="T5" fmla="*/ 409 h 409"/>
                <a:gd name="T6" fmla="*/ 832 w 878"/>
                <a:gd name="T7" fmla="*/ 409 h 409"/>
                <a:gd name="T8" fmla="*/ 878 w 878"/>
                <a:gd name="T9" fmla="*/ 363 h 409"/>
                <a:gd name="T10" fmla="*/ 439 w 878"/>
                <a:gd name="T11" fmla="*/ 0 h 409"/>
                <a:gd name="T12" fmla="*/ 96 w 878"/>
                <a:gd name="T13" fmla="*/ 317 h 409"/>
                <a:gd name="T14" fmla="*/ 439 w 878"/>
                <a:gd name="T15" fmla="*/ 92 h 409"/>
                <a:gd name="T16" fmla="*/ 782 w 878"/>
                <a:gd name="T17" fmla="*/ 317 h 409"/>
                <a:gd name="T18" fmla="*/ 96 w 878"/>
                <a:gd name="T19" fmla="*/ 31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8" h="409">
                  <a:moveTo>
                    <a:pt x="439" y="0"/>
                  </a:moveTo>
                  <a:cubicBezTo>
                    <a:pt x="168" y="0"/>
                    <a:pt x="0" y="138"/>
                    <a:pt x="0" y="363"/>
                  </a:cubicBezTo>
                  <a:cubicBezTo>
                    <a:pt x="0" y="388"/>
                    <a:pt x="21" y="409"/>
                    <a:pt x="46" y="409"/>
                  </a:cubicBezTo>
                  <a:cubicBezTo>
                    <a:pt x="832" y="409"/>
                    <a:pt x="832" y="409"/>
                    <a:pt x="832" y="409"/>
                  </a:cubicBezTo>
                  <a:cubicBezTo>
                    <a:pt x="857" y="409"/>
                    <a:pt x="878" y="388"/>
                    <a:pt x="878" y="363"/>
                  </a:cubicBezTo>
                  <a:cubicBezTo>
                    <a:pt x="878" y="139"/>
                    <a:pt x="710" y="0"/>
                    <a:pt x="439" y="0"/>
                  </a:cubicBezTo>
                  <a:close/>
                  <a:moveTo>
                    <a:pt x="96" y="317"/>
                  </a:moveTo>
                  <a:cubicBezTo>
                    <a:pt x="126" y="109"/>
                    <a:pt x="363" y="92"/>
                    <a:pt x="439" y="92"/>
                  </a:cubicBezTo>
                  <a:cubicBezTo>
                    <a:pt x="515" y="92"/>
                    <a:pt x="752" y="109"/>
                    <a:pt x="782" y="317"/>
                  </a:cubicBezTo>
                  <a:lnTo>
                    <a:pt x="96" y="3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6" name="Freeform 82">
              <a:extLst>
                <a:ext uri="{FF2B5EF4-FFF2-40B4-BE49-F238E27FC236}">
                  <a16:creationId xmlns:a16="http://schemas.microsoft.com/office/drawing/2014/main" id="{AE6DB62A-B3B8-419F-980C-0C99BA870054}"/>
                </a:ext>
              </a:extLst>
            </p:cNvPr>
            <p:cNvSpPr>
              <a:spLocks noEditPoints="1"/>
            </p:cNvSpPr>
            <p:nvPr/>
          </p:nvSpPr>
          <p:spPr bwMode="auto">
            <a:xfrm>
              <a:off x="-2605088" y="1093788"/>
              <a:ext cx="942975" cy="942975"/>
            </a:xfrm>
            <a:custGeom>
              <a:avLst/>
              <a:gdLst>
                <a:gd name="T0" fmla="*/ 219 w 438"/>
                <a:gd name="T1" fmla="*/ 0 h 439"/>
                <a:gd name="T2" fmla="*/ 0 w 438"/>
                <a:gd name="T3" fmla="*/ 219 h 439"/>
                <a:gd name="T4" fmla="*/ 219 w 438"/>
                <a:gd name="T5" fmla="*/ 439 h 439"/>
                <a:gd name="T6" fmla="*/ 438 w 438"/>
                <a:gd name="T7" fmla="*/ 219 h 439"/>
                <a:gd name="T8" fmla="*/ 219 w 438"/>
                <a:gd name="T9" fmla="*/ 0 h 439"/>
                <a:gd name="T10" fmla="*/ 219 w 438"/>
                <a:gd name="T11" fmla="*/ 346 h 439"/>
                <a:gd name="T12" fmla="*/ 92 w 438"/>
                <a:gd name="T13" fmla="*/ 219 h 439"/>
                <a:gd name="T14" fmla="*/ 219 w 438"/>
                <a:gd name="T15" fmla="*/ 92 h 439"/>
                <a:gd name="T16" fmla="*/ 346 w 438"/>
                <a:gd name="T17" fmla="*/ 219 h 439"/>
                <a:gd name="T18" fmla="*/ 219 w 438"/>
                <a:gd name="T19" fmla="*/ 34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439">
                  <a:moveTo>
                    <a:pt x="219" y="0"/>
                  </a:moveTo>
                  <a:cubicBezTo>
                    <a:pt x="98" y="0"/>
                    <a:pt x="0" y="98"/>
                    <a:pt x="0" y="219"/>
                  </a:cubicBezTo>
                  <a:cubicBezTo>
                    <a:pt x="0" y="340"/>
                    <a:pt x="98" y="438"/>
                    <a:pt x="219" y="439"/>
                  </a:cubicBezTo>
                  <a:cubicBezTo>
                    <a:pt x="340" y="439"/>
                    <a:pt x="438" y="340"/>
                    <a:pt x="438" y="219"/>
                  </a:cubicBezTo>
                  <a:cubicBezTo>
                    <a:pt x="438" y="98"/>
                    <a:pt x="340" y="0"/>
                    <a:pt x="219" y="0"/>
                  </a:cubicBezTo>
                  <a:close/>
                  <a:moveTo>
                    <a:pt x="219" y="346"/>
                  </a:moveTo>
                  <a:cubicBezTo>
                    <a:pt x="149" y="346"/>
                    <a:pt x="92" y="289"/>
                    <a:pt x="92" y="219"/>
                  </a:cubicBezTo>
                  <a:cubicBezTo>
                    <a:pt x="92" y="149"/>
                    <a:pt x="149" y="92"/>
                    <a:pt x="219" y="92"/>
                  </a:cubicBezTo>
                  <a:cubicBezTo>
                    <a:pt x="289" y="92"/>
                    <a:pt x="346" y="149"/>
                    <a:pt x="346" y="219"/>
                  </a:cubicBezTo>
                  <a:cubicBezTo>
                    <a:pt x="346" y="289"/>
                    <a:pt x="289" y="346"/>
                    <a:pt x="219"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7" name="Freeform 83">
              <a:extLst>
                <a:ext uri="{FF2B5EF4-FFF2-40B4-BE49-F238E27FC236}">
                  <a16:creationId xmlns:a16="http://schemas.microsoft.com/office/drawing/2014/main" id="{7D06D423-B606-411E-800A-FF2A074CDB76}"/>
                </a:ext>
              </a:extLst>
            </p:cNvPr>
            <p:cNvSpPr>
              <a:spLocks noEditPoints="1"/>
            </p:cNvSpPr>
            <p:nvPr/>
          </p:nvSpPr>
          <p:spPr bwMode="auto">
            <a:xfrm>
              <a:off x="-4768850" y="4416425"/>
              <a:ext cx="1890713" cy="877888"/>
            </a:xfrm>
            <a:custGeom>
              <a:avLst/>
              <a:gdLst>
                <a:gd name="T0" fmla="*/ 439 w 878"/>
                <a:gd name="T1" fmla="*/ 0 h 409"/>
                <a:gd name="T2" fmla="*/ 0 w 878"/>
                <a:gd name="T3" fmla="*/ 363 h 409"/>
                <a:gd name="T4" fmla="*/ 46 w 878"/>
                <a:gd name="T5" fmla="*/ 409 h 409"/>
                <a:gd name="T6" fmla="*/ 831 w 878"/>
                <a:gd name="T7" fmla="*/ 409 h 409"/>
                <a:gd name="T8" fmla="*/ 878 w 878"/>
                <a:gd name="T9" fmla="*/ 363 h 409"/>
                <a:gd name="T10" fmla="*/ 439 w 878"/>
                <a:gd name="T11" fmla="*/ 0 h 409"/>
                <a:gd name="T12" fmla="*/ 96 w 878"/>
                <a:gd name="T13" fmla="*/ 317 h 409"/>
                <a:gd name="T14" fmla="*/ 439 w 878"/>
                <a:gd name="T15" fmla="*/ 92 h 409"/>
                <a:gd name="T16" fmla="*/ 782 w 878"/>
                <a:gd name="T17" fmla="*/ 317 h 409"/>
                <a:gd name="T18" fmla="*/ 96 w 878"/>
                <a:gd name="T19" fmla="*/ 31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8" h="409">
                  <a:moveTo>
                    <a:pt x="439" y="0"/>
                  </a:moveTo>
                  <a:cubicBezTo>
                    <a:pt x="168" y="0"/>
                    <a:pt x="0" y="139"/>
                    <a:pt x="0" y="363"/>
                  </a:cubicBezTo>
                  <a:cubicBezTo>
                    <a:pt x="0" y="389"/>
                    <a:pt x="21" y="409"/>
                    <a:pt x="46" y="409"/>
                  </a:cubicBezTo>
                  <a:cubicBezTo>
                    <a:pt x="831" y="409"/>
                    <a:pt x="831" y="409"/>
                    <a:pt x="831" y="409"/>
                  </a:cubicBezTo>
                  <a:cubicBezTo>
                    <a:pt x="857" y="409"/>
                    <a:pt x="878" y="389"/>
                    <a:pt x="878" y="363"/>
                  </a:cubicBezTo>
                  <a:cubicBezTo>
                    <a:pt x="878" y="139"/>
                    <a:pt x="709" y="0"/>
                    <a:pt x="439" y="0"/>
                  </a:cubicBezTo>
                  <a:close/>
                  <a:moveTo>
                    <a:pt x="96" y="317"/>
                  </a:moveTo>
                  <a:cubicBezTo>
                    <a:pt x="126" y="110"/>
                    <a:pt x="363" y="92"/>
                    <a:pt x="439" y="92"/>
                  </a:cubicBezTo>
                  <a:cubicBezTo>
                    <a:pt x="515" y="92"/>
                    <a:pt x="751" y="110"/>
                    <a:pt x="782" y="317"/>
                  </a:cubicBezTo>
                  <a:lnTo>
                    <a:pt x="96" y="3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8" name="Freeform 84">
              <a:extLst>
                <a:ext uri="{FF2B5EF4-FFF2-40B4-BE49-F238E27FC236}">
                  <a16:creationId xmlns:a16="http://schemas.microsoft.com/office/drawing/2014/main" id="{0EE7555E-F87A-45F0-A665-9824625EAA8C}"/>
                </a:ext>
              </a:extLst>
            </p:cNvPr>
            <p:cNvSpPr>
              <a:spLocks noEditPoints="1"/>
            </p:cNvSpPr>
            <p:nvPr/>
          </p:nvSpPr>
          <p:spPr bwMode="auto">
            <a:xfrm>
              <a:off x="-4297363" y="3375025"/>
              <a:ext cx="944563" cy="942975"/>
            </a:xfrm>
            <a:custGeom>
              <a:avLst/>
              <a:gdLst>
                <a:gd name="T0" fmla="*/ 220 w 439"/>
                <a:gd name="T1" fmla="*/ 0 h 439"/>
                <a:gd name="T2" fmla="*/ 0 w 439"/>
                <a:gd name="T3" fmla="*/ 219 h 439"/>
                <a:gd name="T4" fmla="*/ 220 w 439"/>
                <a:gd name="T5" fmla="*/ 439 h 439"/>
                <a:gd name="T6" fmla="*/ 439 w 439"/>
                <a:gd name="T7" fmla="*/ 219 h 439"/>
                <a:gd name="T8" fmla="*/ 220 w 439"/>
                <a:gd name="T9" fmla="*/ 0 h 439"/>
                <a:gd name="T10" fmla="*/ 220 w 439"/>
                <a:gd name="T11" fmla="*/ 346 h 439"/>
                <a:gd name="T12" fmla="*/ 93 w 439"/>
                <a:gd name="T13" fmla="*/ 219 h 439"/>
                <a:gd name="T14" fmla="*/ 220 w 439"/>
                <a:gd name="T15" fmla="*/ 92 h 439"/>
                <a:gd name="T16" fmla="*/ 347 w 439"/>
                <a:gd name="T17" fmla="*/ 219 h 439"/>
                <a:gd name="T18" fmla="*/ 220 w 439"/>
                <a:gd name="T19" fmla="*/ 34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439">
                  <a:moveTo>
                    <a:pt x="220" y="0"/>
                  </a:moveTo>
                  <a:cubicBezTo>
                    <a:pt x="99" y="0"/>
                    <a:pt x="0" y="98"/>
                    <a:pt x="0" y="219"/>
                  </a:cubicBezTo>
                  <a:cubicBezTo>
                    <a:pt x="1" y="341"/>
                    <a:pt x="99" y="439"/>
                    <a:pt x="220" y="439"/>
                  </a:cubicBezTo>
                  <a:cubicBezTo>
                    <a:pt x="341" y="439"/>
                    <a:pt x="439" y="341"/>
                    <a:pt x="439" y="219"/>
                  </a:cubicBezTo>
                  <a:cubicBezTo>
                    <a:pt x="439" y="98"/>
                    <a:pt x="341" y="0"/>
                    <a:pt x="220" y="0"/>
                  </a:cubicBezTo>
                  <a:close/>
                  <a:moveTo>
                    <a:pt x="220" y="346"/>
                  </a:moveTo>
                  <a:cubicBezTo>
                    <a:pt x="150" y="346"/>
                    <a:pt x="93" y="290"/>
                    <a:pt x="93" y="219"/>
                  </a:cubicBezTo>
                  <a:cubicBezTo>
                    <a:pt x="93" y="149"/>
                    <a:pt x="150" y="92"/>
                    <a:pt x="220" y="92"/>
                  </a:cubicBezTo>
                  <a:cubicBezTo>
                    <a:pt x="290" y="92"/>
                    <a:pt x="347" y="149"/>
                    <a:pt x="347" y="219"/>
                  </a:cubicBezTo>
                  <a:cubicBezTo>
                    <a:pt x="347" y="290"/>
                    <a:pt x="290" y="346"/>
                    <a:pt x="220"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9" name="Freeform 85">
              <a:extLst>
                <a:ext uri="{FF2B5EF4-FFF2-40B4-BE49-F238E27FC236}">
                  <a16:creationId xmlns:a16="http://schemas.microsoft.com/office/drawing/2014/main" id="{9BEEF66A-7190-4A43-9DBC-708DD923231D}"/>
                </a:ext>
              </a:extLst>
            </p:cNvPr>
            <p:cNvSpPr>
              <a:spLocks noEditPoints="1"/>
            </p:cNvSpPr>
            <p:nvPr/>
          </p:nvSpPr>
          <p:spPr bwMode="auto">
            <a:xfrm>
              <a:off x="-1389063" y="4416425"/>
              <a:ext cx="1889125" cy="877888"/>
            </a:xfrm>
            <a:custGeom>
              <a:avLst/>
              <a:gdLst>
                <a:gd name="T0" fmla="*/ 439 w 878"/>
                <a:gd name="T1" fmla="*/ 0 h 409"/>
                <a:gd name="T2" fmla="*/ 0 w 878"/>
                <a:gd name="T3" fmla="*/ 363 h 409"/>
                <a:gd name="T4" fmla="*/ 47 w 878"/>
                <a:gd name="T5" fmla="*/ 409 h 409"/>
                <a:gd name="T6" fmla="*/ 832 w 878"/>
                <a:gd name="T7" fmla="*/ 409 h 409"/>
                <a:gd name="T8" fmla="*/ 878 w 878"/>
                <a:gd name="T9" fmla="*/ 363 h 409"/>
                <a:gd name="T10" fmla="*/ 439 w 878"/>
                <a:gd name="T11" fmla="*/ 0 h 409"/>
                <a:gd name="T12" fmla="*/ 96 w 878"/>
                <a:gd name="T13" fmla="*/ 317 h 409"/>
                <a:gd name="T14" fmla="*/ 439 w 878"/>
                <a:gd name="T15" fmla="*/ 92 h 409"/>
                <a:gd name="T16" fmla="*/ 782 w 878"/>
                <a:gd name="T17" fmla="*/ 317 h 409"/>
                <a:gd name="T18" fmla="*/ 96 w 878"/>
                <a:gd name="T19" fmla="*/ 31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8" h="409">
                  <a:moveTo>
                    <a:pt x="439" y="0"/>
                  </a:moveTo>
                  <a:cubicBezTo>
                    <a:pt x="169" y="0"/>
                    <a:pt x="0" y="139"/>
                    <a:pt x="0" y="363"/>
                  </a:cubicBezTo>
                  <a:cubicBezTo>
                    <a:pt x="0" y="389"/>
                    <a:pt x="21" y="409"/>
                    <a:pt x="47" y="409"/>
                  </a:cubicBezTo>
                  <a:cubicBezTo>
                    <a:pt x="832" y="409"/>
                    <a:pt x="832" y="409"/>
                    <a:pt x="832" y="409"/>
                  </a:cubicBezTo>
                  <a:cubicBezTo>
                    <a:pt x="857" y="409"/>
                    <a:pt x="878" y="389"/>
                    <a:pt x="878" y="363"/>
                  </a:cubicBezTo>
                  <a:cubicBezTo>
                    <a:pt x="878" y="139"/>
                    <a:pt x="710" y="0"/>
                    <a:pt x="439" y="0"/>
                  </a:cubicBezTo>
                  <a:close/>
                  <a:moveTo>
                    <a:pt x="96" y="317"/>
                  </a:moveTo>
                  <a:cubicBezTo>
                    <a:pt x="127" y="110"/>
                    <a:pt x="363" y="92"/>
                    <a:pt x="439" y="92"/>
                  </a:cubicBezTo>
                  <a:cubicBezTo>
                    <a:pt x="515" y="92"/>
                    <a:pt x="752" y="110"/>
                    <a:pt x="782" y="317"/>
                  </a:cubicBezTo>
                  <a:lnTo>
                    <a:pt x="96" y="3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0" name="Freeform 86">
              <a:extLst>
                <a:ext uri="{FF2B5EF4-FFF2-40B4-BE49-F238E27FC236}">
                  <a16:creationId xmlns:a16="http://schemas.microsoft.com/office/drawing/2014/main" id="{EB375AFB-F56A-44F8-8D04-1AFC7A75425C}"/>
                </a:ext>
              </a:extLst>
            </p:cNvPr>
            <p:cNvSpPr>
              <a:spLocks noEditPoints="1"/>
            </p:cNvSpPr>
            <p:nvPr/>
          </p:nvSpPr>
          <p:spPr bwMode="auto">
            <a:xfrm>
              <a:off x="-915988" y="3375025"/>
              <a:ext cx="944563" cy="942975"/>
            </a:xfrm>
            <a:custGeom>
              <a:avLst/>
              <a:gdLst>
                <a:gd name="T0" fmla="*/ 219 w 439"/>
                <a:gd name="T1" fmla="*/ 0 h 439"/>
                <a:gd name="T2" fmla="*/ 0 w 439"/>
                <a:gd name="T3" fmla="*/ 219 h 439"/>
                <a:gd name="T4" fmla="*/ 219 w 439"/>
                <a:gd name="T5" fmla="*/ 439 h 439"/>
                <a:gd name="T6" fmla="*/ 439 w 439"/>
                <a:gd name="T7" fmla="*/ 219 h 439"/>
                <a:gd name="T8" fmla="*/ 219 w 439"/>
                <a:gd name="T9" fmla="*/ 0 h 439"/>
                <a:gd name="T10" fmla="*/ 219 w 439"/>
                <a:gd name="T11" fmla="*/ 346 h 439"/>
                <a:gd name="T12" fmla="*/ 92 w 439"/>
                <a:gd name="T13" fmla="*/ 219 h 439"/>
                <a:gd name="T14" fmla="*/ 219 w 439"/>
                <a:gd name="T15" fmla="*/ 92 h 439"/>
                <a:gd name="T16" fmla="*/ 346 w 439"/>
                <a:gd name="T17" fmla="*/ 219 h 439"/>
                <a:gd name="T18" fmla="*/ 219 w 439"/>
                <a:gd name="T19" fmla="*/ 34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439">
                  <a:moveTo>
                    <a:pt x="219" y="0"/>
                  </a:moveTo>
                  <a:cubicBezTo>
                    <a:pt x="98" y="0"/>
                    <a:pt x="0" y="98"/>
                    <a:pt x="0" y="219"/>
                  </a:cubicBezTo>
                  <a:cubicBezTo>
                    <a:pt x="0" y="341"/>
                    <a:pt x="98" y="439"/>
                    <a:pt x="219" y="439"/>
                  </a:cubicBezTo>
                  <a:cubicBezTo>
                    <a:pt x="340" y="439"/>
                    <a:pt x="439" y="341"/>
                    <a:pt x="439" y="219"/>
                  </a:cubicBezTo>
                  <a:cubicBezTo>
                    <a:pt x="439" y="98"/>
                    <a:pt x="340" y="0"/>
                    <a:pt x="219" y="0"/>
                  </a:cubicBezTo>
                  <a:close/>
                  <a:moveTo>
                    <a:pt x="219" y="346"/>
                  </a:moveTo>
                  <a:cubicBezTo>
                    <a:pt x="149" y="346"/>
                    <a:pt x="92" y="290"/>
                    <a:pt x="92" y="219"/>
                  </a:cubicBezTo>
                  <a:cubicBezTo>
                    <a:pt x="92" y="149"/>
                    <a:pt x="149" y="92"/>
                    <a:pt x="219" y="92"/>
                  </a:cubicBezTo>
                  <a:cubicBezTo>
                    <a:pt x="289" y="92"/>
                    <a:pt x="346" y="149"/>
                    <a:pt x="346" y="219"/>
                  </a:cubicBezTo>
                  <a:cubicBezTo>
                    <a:pt x="346" y="290"/>
                    <a:pt x="289" y="346"/>
                    <a:pt x="219"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1" name="Freeform 87">
              <a:extLst>
                <a:ext uri="{FF2B5EF4-FFF2-40B4-BE49-F238E27FC236}">
                  <a16:creationId xmlns:a16="http://schemas.microsoft.com/office/drawing/2014/main" id="{AFD47968-2A4F-41F0-868F-122A7F2317D5}"/>
                </a:ext>
              </a:extLst>
            </p:cNvPr>
            <p:cNvSpPr>
              <a:spLocks/>
            </p:cNvSpPr>
            <p:nvPr/>
          </p:nvSpPr>
          <p:spPr bwMode="auto">
            <a:xfrm>
              <a:off x="-2687638" y="3144838"/>
              <a:ext cx="1100138" cy="1277938"/>
            </a:xfrm>
            <a:custGeom>
              <a:avLst/>
              <a:gdLst>
                <a:gd name="T0" fmla="*/ 496 w 511"/>
                <a:gd name="T1" fmla="*/ 512 h 595"/>
                <a:gd name="T2" fmla="*/ 303 w 511"/>
                <a:gd name="T3" fmla="*/ 319 h 595"/>
                <a:gd name="T4" fmla="*/ 303 w 511"/>
                <a:gd name="T5" fmla="*/ 46 h 595"/>
                <a:gd name="T6" fmla="*/ 257 w 511"/>
                <a:gd name="T7" fmla="*/ 0 h 595"/>
                <a:gd name="T8" fmla="*/ 211 w 511"/>
                <a:gd name="T9" fmla="*/ 46 h 595"/>
                <a:gd name="T10" fmla="*/ 211 w 511"/>
                <a:gd name="T11" fmla="*/ 319 h 595"/>
                <a:gd name="T12" fmla="*/ 18 w 511"/>
                <a:gd name="T13" fmla="*/ 511 h 595"/>
                <a:gd name="T14" fmla="*/ 18 w 511"/>
                <a:gd name="T15" fmla="*/ 577 h 595"/>
                <a:gd name="T16" fmla="*/ 83 w 511"/>
                <a:gd name="T17" fmla="*/ 577 h 595"/>
                <a:gd name="T18" fmla="*/ 257 w 511"/>
                <a:gd name="T19" fmla="*/ 403 h 595"/>
                <a:gd name="T20" fmla="*/ 431 w 511"/>
                <a:gd name="T21" fmla="*/ 577 h 595"/>
                <a:gd name="T22" fmla="*/ 496 w 511"/>
                <a:gd name="T23" fmla="*/ 572 h 595"/>
                <a:gd name="T24" fmla="*/ 496 w 511"/>
                <a:gd name="T25" fmla="*/ 5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595">
                  <a:moveTo>
                    <a:pt x="496" y="512"/>
                  </a:moveTo>
                  <a:cubicBezTo>
                    <a:pt x="303" y="319"/>
                    <a:pt x="303" y="319"/>
                    <a:pt x="303" y="319"/>
                  </a:cubicBezTo>
                  <a:cubicBezTo>
                    <a:pt x="303" y="46"/>
                    <a:pt x="303" y="46"/>
                    <a:pt x="303" y="46"/>
                  </a:cubicBezTo>
                  <a:cubicBezTo>
                    <a:pt x="303" y="21"/>
                    <a:pt x="283" y="0"/>
                    <a:pt x="257" y="0"/>
                  </a:cubicBezTo>
                  <a:cubicBezTo>
                    <a:pt x="231" y="0"/>
                    <a:pt x="211" y="21"/>
                    <a:pt x="211" y="46"/>
                  </a:cubicBezTo>
                  <a:cubicBezTo>
                    <a:pt x="211" y="319"/>
                    <a:pt x="211" y="319"/>
                    <a:pt x="211" y="319"/>
                  </a:cubicBezTo>
                  <a:cubicBezTo>
                    <a:pt x="18" y="511"/>
                    <a:pt x="18" y="511"/>
                    <a:pt x="18" y="511"/>
                  </a:cubicBezTo>
                  <a:cubicBezTo>
                    <a:pt x="0" y="529"/>
                    <a:pt x="0" y="559"/>
                    <a:pt x="18" y="577"/>
                  </a:cubicBezTo>
                  <a:cubicBezTo>
                    <a:pt x="36" y="595"/>
                    <a:pt x="65" y="595"/>
                    <a:pt x="83" y="577"/>
                  </a:cubicBezTo>
                  <a:cubicBezTo>
                    <a:pt x="257" y="403"/>
                    <a:pt x="257" y="403"/>
                    <a:pt x="257" y="403"/>
                  </a:cubicBezTo>
                  <a:cubicBezTo>
                    <a:pt x="431" y="577"/>
                    <a:pt x="431" y="577"/>
                    <a:pt x="431" y="577"/>
                  </a:cubicBezTo>
                  <a:cubicBezTo>
                    <a:pt x="450" y="594"/>
                    <a:pt x="479" y="592"/>
                    <a:pt x="496" y="572"/>
                  </a:cubicBezTo>
                  <a:cubicBezTo>
                    <a:pt x="511" y="555"/>
                    <a:pt x="511" y="529"/>
                    <a:pt x="496" y="5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52" name="Group 151">
            <a:extLst>
              <a:ext uri="{FF2B5EF4-FFF2-40B4-BE49-F238E27FC236}">
                <a16:creationId xmlns:a16="http://schemas.microsoft.com/office/drawing/2014/main" id="{ACAD3563-6A79-48D8-9702-2E175C4280A1}"/>
              </a:ext>
            </a:extLst>
          </p:cNvPr>
          <p:cNvGrpSpPr/>
          <p:nvPr/>
        </p:nvGrpSpPr>
        <p:grpSpPr>
          <a:xfrm>
            <a:off x="3896761" y="3629753"/>
            <a:ext cx="640080" cy="548640"/>
            <a:chOff x="7317527" y="3681715"/>
            <a:chExt cx="480833" cy="411673"/>
          </a:xfrm>
          <a:solidFill>
            <a:srgbClr val="FFC000"/>
          </a:solidFill>
        </p:grpSpPr>
        <p:sp>
          <p:nvSpPr>
            <p:cNvPr id="153" name="Freeform 32">
              <a:extLst>
                <a:ext uri="{FF2B5EF4-FFF2-40B4-BE49-F238E27FC236}">
                  <a16:creationId xmlns:a16="http://schemas.microsoft.com/office/drawing/2014/main" id="{BEFC2D9B-6C90-4580-B9D0-131F64C76591}"/>
                </a:ext>
              </a:extLst>
            </p:cNvPr>
            <p:cNvSpPr>
              <a:spLocks noEditPoints="1"/>
            </p:cNvSpPr>
            <p:nvPr/>
          </p:nvSpPr>
          <p:spPr bwMode="auto">
            <a:xfrm>
              <a:off x="7317527" y="3798273"/>
              <a:ext cx="203398" cy="210383"/>
            </a:xfrm>
            <a:custGeom>
              <a:avLst/>
              <a:gdLst>
                <a:gd name="T0" fmla="*/ 1261 w 1500"/>
                <a:gd name="T1" fmla="*/ 1025 h 1528"/>
                <a:gd name="T2" fmla="*/ 1260 w 1500"/>
                <a:gd name="T3" fmla="*/ 1174 h 1528"/>
                <a:gd name="T4" fmla="*/ 1144 w 1500"/>
                <a:gd name="T5" fmla="*/ 1154 h 1528"/>
                <a:gd name="T6" fmla="*/ 1171 w 1500"/>
                <a:gd name="T7" fmla="*/ 1263 h 1528"/>
                <a:gd name="T8" fmla="*/ 1014 w 1500"/>
                <a:gd name="T9" fmla="*/ 1253 h 1528"/>
                <a:gd name="T10" fmla="*/ 1048 w 1500"/>
                <a:gd name="T11" fmla="*/ 1289 h 1528"/>
                <a:gd name="T12" fmla="*/ 1316 w 1500"/>
                <a:gd name="T13" fmla="*/ 1406 h 1528"/>
                <a:gd name="T14" fmla="*/ 1388 w 1500"/>
                <a:gd name="T15" fmla="*/ 1333 h 1528"/>
                <a:gd name="T16" fmla="*/ 1287 w 1500"/>
                <a:gd name="T17" fmla="*/ 1050 h 1528"/>
                <a:gd name="T18" fmla="*/ 1261 w 1500"/>
                <a:gd name="T19" fmla="*/ 1025 h 1528"/>
                <a:gd name="T20" fmla="*/ 294 w 1500"/>
                <a:gd name="T21" fmla="*/ 110 h 1528"/>
                <a:gd name="T22" fmla="*/ 109 w 1500"/>
                <a:gd name="T23" fmla="*/ 294 h 1528"/>
                <a:gd name="T24" fmla="*/ 202 w 1500"/>
                <a:gd name="T25" fmla="*/ 387 h 1528"/>
                <a:gd name="T26" fmla="*/ 386 w 1500"/>
                <a:gd name="T27" fmla="*/ 203 h 1528"/>
                <a:gd name="T28" fmla="*/ 294 w 1500"/>
                <a:gd name="T29" fmla="*/ 110 h 1528"/>
                <a:gd name="T30" fmla="*/ 294 w 1500"/>
                <a:gd name="T31" fmla="*/ 0 h 1528"/>
                <a:gd name="T32" fmla="*/ 543 w 1500"/>
                <a:gd name="T33" fmla="*/ 251 h 1528"/>
                <a:gd name="T34" fmla="*/ 543 w 1500"/>
                <a:gd name="T35" fmla="*/ 251 h 1528"/>
                <a:gd name="T36" fmla="*/ 1321 w 1500"/>
                <a:gd name="T37" fmla="*/ 1032 h 1528"/>
                <a:gd name="T38" fmla="*/ 1500 w 1500"/>
                <a:gd name="T39" fmla="*/ 1528 h 1528"/>
                <a:gd name="T40" fmla="*/ 1024 w 1500"/>
                <a:gd name="T41" fmla="*/ 1320 h 1528"/>
                <a:gd name="T42" fmla="*/ 251 w 1500"/>
                <a:gd name="T43" fmla="*/ 545 h 1528"/>
                <a:gd name="T44" fmla="*/ 249 w 1500"/>
                <a:gd name="T45" fmla="*/ 545 h 1528"/>
                <a:gd name="T46" fmla="*/ 0 w 1500"/>
                <a:gd name="T47" fmla="*/ 294 h 1528"/>
                <a:gd name="T48" fmla="*/ 294 w 1500"/>
                <a:gd name="T49" fmla="*/ 0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0" h="1528">
                  <a:moveTo>
                    <a:pt x="1261" y="1025"/>
                  </a:moveTo>
                  <a:lnTo>
                    <a:pt x="1260" y="1174"/>
                  </a:lnTo>
                  <a:lnTo>
                    <a:pt x="1144" y="1154"/>
                  </a:lnTo>
                  <a:lnTo>
                    <a:pt x="1171" y="1263"/>
                  </a:lnTo>
                  <a:lnTo>
                    <a:pt x="1014" y="1253"/>
                  </a:lnTo>
                  <a:lnTo>
                    <a:pt x="1048" y="1289"/>
                  </a:lnTo>
                  <a:lnTo>
                    <a:pt x="1316" y="1406"/>
                  </a:lnTo>
                  <a:lnTo>
                    <a:pt x="1388" y="1333"/>
                  </a:lnTo>
                  <a:lnTo>
                    <a:pt x="1287" y="1050"/>
                  </a:lnTo>
                  <a:lnTo>
                    <a:pt x="1261" y="1025"/>
                  </a:lnTo>
                  <a:close/>
                  <a:moveTo>
                    <a:pt x="294" y="110"/>
                  </a:moveTo>
                  <a:lnTo>
                    <a:pt x="109" y="294"/>
                  </a:lnTo>
                  <a:lnTo>
                    <a:pt x="202" y="387"/>
                  </a:lnTo>
                  <a:lnTo>
                    <a:pt x="386" y="203"/>
                  </a:lnTo>
                  <a:lnTo>
                    <a:pt x="294" y="110"/>
                  </a:lnTo>
                  <a:close/>
                  <a:moveTo>
                    <a:pt x="294" y="0"/>
                  </a:moveTo>
                  <a:lnTo>
                    <a:pt x="543" y="251"/>
                  </a:lnTo>
                  <a:lnTo>
                    <a:pt x="543" y="251"/>
                  </a:lnTo>
                  <a:lnTo>
                    <a:pt x="1321" y="1032"/>
                  </a:lnTo>
                  <a:lnTo>
                    <a:pt x="1500" y="1528"/>
                  </a:lnTo>
                  <a:lnTo>
                    <a:pt x="1024" y="1320"/>
                  </a:lnTo>
                  <a:lnTo>
                    <a:pt x="251" y="545"/>
                  </a:lnTo>
                  <a:lnTo>
                    <a:pt x="249" y="545"/>
                  </a:lnTo>
                  <a:lnTo>
                    <a:pt x="0" y="294"/>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33">
              <a:extLst>
                <a:ext uri="{FF2B5EF4-FFF2-40B4-BE49-F238E27FC236}">
                  <a16:creationId xmlns:a16="http://schemas.microsoft.com/office/drawing/2014/main" id="{D2B9A38C-BCAC-4989-AB9D-7900B29AA526}"/>
                </a:ext>
              </a:extLst>
            </p:cNvPr>
            <p:cNvSpPr>
              <a:spLocks noEditPoints="1"/>
            </p:cNvSpPr>
            <p:nvPr/>
          </p:nvSpPr>
          <p:spPr bwMode="auto">
            <a:xfrm>
              <a:off x="7571775" y="3802820"/>
              <a:ext cx="226585" cy="180624"/>
            </a:xfrm>
            <a:custGeom>
              <a:avLst/>
              <a:gdLst>
                <a:gd name="T0" fmla="*/ 918 w 1670"/>
                <a:gd name="T1" fmla="*/ 885 h 1311"/>
                <a:gd name="T2" fmla="*/ 846 w 1670"/>
                <a:gd name="T3" fmla="*/ 250 h 1311"/>
                <a:gd name="T4" fmla="*/ 736 w 1670"/>
                <a:gd name="T5" fmla="*/ 269 h 1311"/>
                <a:gd name="T6" fmla="*/ 662 w 1670"/>
                <a:gd name="T7" fmla="*/ 321 h 1311"/>
                <a:gd name="T8" fmla="*/ 620 w 1670"/>
                <a:gd name="T9" fmla="*/ 392 h 1311"/>
                <a:gd name="T10" fmla="*/ 786 w 1670"/>
                <a:gd name="T11" fmla="*/ 471 h 1311"/>
                <a:gd name="T12" fmla="*/ 796 w 1670"/>
                <a:gd name="T13" fmla="*/ 421 h 1311"/>
                <a:gd name="T14" fmla="*/ 826 w 1670"/>
                <a:gd name="T15" fmla="*/ 400 h 1311"/>
                <a:gd name="T16" fmla="*/ 872 w 1670"/>
                <a:gd name="T17" fmla="*/ 405 h 1311"/>
                <a:gd name="T18" fmla="*/ 891 w 1670"/>
                <a:gd name="T19" fmla="*/ 443 h 1311"/>
                <a:gd name="T20" fmla="*/ 872 w 1670"/>
                <a:gd name="T21" fmla="*/ 477 h 1311"/>
                <a:gd name="T22" fmla="*/ 809 w 1670"/>
                <a:gd name="T23" fmla="*/ 510 h 1311"/>
                <a:gd name="T24" fmla="*/ 772 w 1670"/>
                <a:gd name="T25" fmla="*/ 544 h 1311"/>
                <a:gd name="T26" fmla="*/ 750 w 1670"/>
                <a:gd name="T27" fmla="*/ 608 h 1311"/>
                <a:gd name="T28" fmla="*/ 750 w 1670"/>
                <a:gd name="T29" fmla="*/ 662 h 1311"/>
                <a:gd name="T30" fmla="*/ 912 w 1670"/>
                <a:gd name="T31" fmla="*/ 637 h 1311"/>
                <a:gd name="T32" fmla="*/ 923 w 1670"/>
                <a:gd name="T33" fmla="*/ 611 h 1311"/>
                <a:gd name="T34" fmla="*/ 945 w 1670"/>
                <a:gd name="T35" fmla="*/ 593 h 1311"/>
                <a:gd name="T36" fmla="*/ 1020 w 1670"/>
                <a:gd name="T37" fmla="*/ 550 h 1311"/>
                <a:gd name="T38" fmla="*/ 1065 w 1670"/>
                <a:gd name="T39" fmla="*/ 493 h 1311"/>
                <a:gd name="T40" fmla="*/ 1076 w 1670"/>
                <a:gd name="T41" fmla="*/ 429 h 1311"/>
                <a:gd name="T42" fmla="*/ 1051 w 1670"/>
                <a:gd name="T43" fmla="*/ 349 h 1311"/>
                <a:gd name="T44" fmla="*/ 1002 w 1670"/>
                <a:gd name="T45" fmla="*/ 293 h 1311"/>
                <a:gd name="T46" fmla="*/ 921 w 1670"/>
                <a:gd name="T47" fmla="*/ 258 h 1311"/>
                <a:gd name="T48" fmla="*/ 836 w 1670"/>
                <a:gd name="T49" fmla="*/ 0 h 1311"/>
                <a:gd name="T50" fmla="*/ 1056 w 1670"/>
                <a:gd name="T51" fmla="*/ 19 h 1311"/>
                <a:gd name="T52" fmla="*/ 1256 w 1670"/>
                <a:gd name="T53" fmla="*/ 78 h 1311"/>
                <a:gd name="T54" fmla="*/ 1425 w 1670"/>
                <a:gd name="T55" fmla="*/ 167 h 1311"/>
                <a:gd name="T56" fmla="*/ 1556 w 1670"/>
                <a:gd name="T57" fmla="*/ 284 h 1311"/>
                <a:gd name="T58" fmla="*/ 1640 w 1670"/>
                <a:gd name="T59" fmla="*/ 422 h 1311"/>
                <a:gd name="T60" fmla="*/ 1670 w 1670"/>
                <a:gd name="T61" fmla="*/ 574 h 1311"/>
                <a:gd name="T62" fmla="*/ 1638 w 1670"/>
                <a:gd name="T63" fmla="*/ 719 h 1311"/>
                <a:gd name="T64" fmla="*/ 1544 w 1670"/>
                <a:gd name="T65" fmla="*/ 854 h 1311"/>
                <a:gd name="T66" fmla="*/ 1392 w 1670"/>
                <a:gd name="T67" fmla="*/ 974 h 1311"/>
                <a:gd name="T68" fmla="*/ 1184 w 1670"/>
                <a:gd name="T69" fmla="*/ 1077 h 1311"/>
                <a:gd name="T70" fmla="*/ 967 w 1670"/>
                <a:gd name="T71" fmla="*/ 1149 h 1311"/>
                <a:gd name="T72" fmla="*/ 805 w 1670"/>
                <a:gd name="T73" fmla="*/ 1189 h 1311"/>
                <a:gd name="T74" fmla="*/ 640 w 1670"/>
                <a:gd name="T75" fmla="*/ 1226 h 1311"/>
                <a:gd name="T76" fmla="*/ 487 w 1670"/>
                <a:gd name="T77" fmla="*/ 1257 h 1311"/>
                <a:gd name="T78" fmla="*/ 359 w 1670"/>
                <a:gd name="T79" fmla="*/ 1280 h 1311"/>
                <a:gd name="T80" fmla="*/ 271 w 1670"/>
                <a:gd name="T81" fmla="*/ 1294 h 1311"/>
                <a:gd name="T82" fmla="*/ 237 w 1670"/>
                <a:gd name="T83" fmla="*/ 1300 h 1311"/>
                <a:gd name="T84" fmla="*/ 268 w 1670"/>
                <a:gd name="T85" fmla="*/ 996 h 1311"/>
                <a:gd name="T86" fmla="*/ 124 w 1670"/>
                <a:gd name="T87" fmla="*/ 875 h 1311"/>
                <a:gd name="T88" fmla="*/ 32 w 1670"/>
                <a:gd name="T89" fmla="*/ 731 h 1311"/>
                <a:gd name="T90" fmla="*/ 0 w 1670"/>
                <a:gd name="T91" fmla="*/ 574 h 1311"/>
                <a:gd name="T92" fmla="*/ 30 w 1670"/>
                <a:gd name="T93" fmla="*/ 422 h 1311"/>
                <a:gd name="T94" fmla="*/ 115 w 1670"/>
                <a:gd name="T95" fmla="*/ 284 h 1311"/>
                <a:gd name="T96" fmla="*/ 245 w 1670"/>
                <a:gd name="T97" fmla="*/ 167 h 1311"/>
                <a:gd name="T98" fmla="*/ 414 w 1670"/>
                <a:gd name="T99" fmla="*/ 78 h 1311"/>
                <a:gd name="T100" fmla="*/ 614 w 1670"/>
                <a:gd name="T101" fmla="*/ 19 h 1311"/>
                <a:gd name="T102" fmla="*/ 836 w 1670"/>
                <a:gd name="T103" fmla="*/ 0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0" h="1311">
                  <a:moveTo>
                    <a:pt x="739" y="713"/>
                  </a:moveTo>
                  <a:lnTo>
                    <a:pt x="739" y="885"/>
                  </a:lnTo>
                  <a:lnTo>
                    <a:pt x="918" y="885"/>
                  </a:lnTo>
                  <a:lnTo>
                    <a:pt x="918" y="713"/>
                  </a:lnTo>
                  <a:lnTo>
                    <a:pt x="739" y="713"/>
                  </a:lnTo>
                  <a:close/>
                  <a:moveTo>
                    <a:pt x="846" y="250"/>
                  </a:moveTo>
                  <a:lnTo>
                    <a:pt x="805" y="253"/>
                  </a:lnTo>
                  <a:lnTo>
                    <a:pt x="768" y="259"/>
                  </a:lnTo>
                  <a:lnTo>
                    <a:pt x="736" y="269"/>
                  </a:lnTo>
                  <a:lnTo>
                    <a:pt x="709" y="285"/>
                  </a:lnTo>
                  <a:lnTo>
                    <a:pt x="683" y="301"/>
                  </a:lnTo>
                  <a:lnTo>
                    <a:pt x="662" y="321"/>
                  </a:lnTo>
                  <a:lnTo>
                    <a:pt x="646" y="342"/>
                  </a:lnTo>
                  <a:lnTo>
                    <a:pt x="631" y="366"/>
                  </a:lnTo>
                  <a:lnTo>
                    <a:pt x="620" y="392"/>
                  </a:lnTo>
                  <a:lnTo>
                    <a:pt x="609" y="432"/>
                  </a:lnTo>
                  <a:lnTo>
                    <a:pt x="604" y="471"/>
                  </a:lnTo>
                  <a:lnTo>
                    <a:pt x="786" y="471"/>
                  </a:lnTo>
                  <a:lnTo>
                    <a:pt x="786" y="454"/>
                  </a:lnTo>
                  <a:lnTo>
                    <a:pt x="789" y="436"/>
                  </a:lnTo>
                  <a:lnTo>
                    <a:pt x="796" y="421"/>
                  </a:lnTo>
                  <a:lnTo>
                    <a:pt x="804" y="411"/>
                  </a:lnTo>
                  <a:lnTo>
                    <a:pt x="814" y="403"/>
                  </a:lnTo>
                  <a:lnTo>
                    <a:pt x="826" y="400"/>
                  </a:lnTo>
                  <a:lnTo>
                    <a:pt x="840" y="397"/>
                  </a:lnTo>
                  <a:lnTo>
                    <a:pt x="859" y="400"/>
                  </a:lnTo>
                  <a:lnTo>
                    <a:pt x="872" y="405"/>
                  </a:lnTo>
                  <a:lnTo>
                    <a:pt x="882" y="414"/>
                  </a:lnTo>
                  <a:lnTo>
                    <a:pt x="889" y="426"/>
                  </a:lnTo>
                  <a:lnTo>
                    <a:pt x="891" y="443"/>
                  </a:lnTo>
                  <a:lnTo>
                    <a:pt x="889" y="456"/>
                  </a:lnTo>
                  <a:lnTo>
                    <a:pt x="882" y="467"/>
                  </a:lnTo>
                  <a:lnTo>
                    <a:pt x="872" y="477"/>
                  </a:lnTo>
                  <a:lnTo>
                    <a:pt x="860" y="485"/>
                  </a:lnTo>
                  <a:lnTo>
                    <a:pt x="835" y="499"/>
                  </a:lnTo>
                  <a:lnTo>
                    <a:pt x="809" y="510"/>
                  </a:lnTo>
                  <a:lnTo>
                    <a:pt x="795" y="520"/>
                  </a:lnTo>
                  <a:lnTo>
                    <a:pt x="782" y="532"/>
                  </a:lnTo>
                  <a:lnTo>
                    <a:pt x="772" y="544"/>
                  </a:lnTo>
                  <a:lnTo>
                    <a:pt x="761" y="565"/>
                  </a:lnTo>
                  <a:lnTo>
                    <a:pt x="753" y="587"/>
                  </a:lnTo>
                  <a:lnTo>
                    <a:pt x="750" y="608"/>
                  </a:lnTo>
                  <a:lnTo>
                    <a:pt x="748" y="629"/>
                  </a:lnTo>
                  <a:lnTo>
                    <a:pt x="748" y="648"/>
                  </a:lnTo>
                  <a:lnTo>
                    <a:pt x="750" y="662"/>
                  </a:lnTo>
                  <a:lnTo>
                    <a:pt x="910" y="662"/>
                  </a:lnTo>
                  <a:lnTo>
                    <a:pt x="911" y="649"/>
                  </a:lnTo>
                  <a:lnTo>
                    <a:pt x="912" y="637"/>
                  </a:lnTo>
                  <a:lnTo>
                    <a:pt x="915" y="626"/>
                  </a:lnTo>
                  <a:lnTo>
                    <a:pt x="918" y="616"/>
                  </a:lnTo>
                  <a:lnTo>
                    <a:pt x="923" y="611"/>
                  </a:lnTo>
                  <a:lnTo>
                    <a:pt x="927" y="605"/>
                  </a:lnTo>
                  <a:lnTo>
                    <a:pt x="934" y="601"/>
                  </a:lnTo>
                  <a:lnTo>
                    <a:pt x="945" y="593"/>
                  </a:lnTo>
                  <a:lnTo>
                    <a:pt x="958" y="585"/>
                  </a:lnTo>
                  <a:lnTo>
                    <a:pt x="1000" y="563"/>
                  </a:lnTo>
                  <a:lnTo>
                    <a:pt x="1020" y="550"/>
                  </a:lnTo>
                  <a:lnTo>
                    <a:pt x="1039" y="535"/>
                  </a:lnTo>
                  <a:lnTo>
                    <a:pt x="1053" y="517"/>
                  </a:lnTo>
                  <a:lnTo>
                    <a:pt x="1065" y="493"/>
                  </a:lnTo>
                  <a:lnTo>
                    <a:pt x="1071" y="476"/>
                  </a:lnTo>
                  <a:lnTo>
                    <a:pt x="1075" y="454"/>
                  </a:lnTo>
                  <a:lnTo>
                    <a:pt x="1076" y="429"/>
                  </a:lnTo>
                  <a:lnTo>
                    <a:pt x="1071" y="400"/>
                  </a:lnTo>
                  <a:lnTo>
                    <a:pt x="1061" y="369"/>
                  </a:lnTo>
                  <a:lnTo>
                    <a:pt x="1051" y="349"/>
                  </a:lnTo>
                  <a:lnTo>
                    <a:pt x="1039" y="329"/>
                  </a:lnTo>
                  <a:lnTo>
                    <a:pt x="1022" y="310"/>
                  </a:lnTo>
                  <a:lnTo>
                    <a:pt x="1002" y="293"/>
                  </a:lnTo>
                  <a:lnTo>
                    <a:pt x="979" y="279"/>
                  </a:lnTo>
                  <a:lnTo>
                    <a:pt x="952" y="267"/>
                  </a:lnTo>
                  <a:lnTo>
                    <a:pt x="921" y="258"/>
                  </a:lnTo>
                  <a:lnTo>
                    <a:pt x="885" y="251"/>
                  </a:lnTo>
                  <a:lnTo>
                    <a:pt x="846" y="250"/>
                  </a:lnTo>
                  <a:close/>
                  <a:moveTo>
                    <a:pt x="836" y="0"/>
                  </a:moveTo>
                  <a:lnTo>
                    <a:pt x="911" y="2"/>
                  </a:lnTo>
                  <a:lnTo>
                    <a:pt x="985" y="8"/>
                  </a:lnTo>
                  <a:lnTo>
                    <a:pt x="1056" y="19"/>
                  </a:lnTo>
                  <a:lnTo>
                    <a:pt x="1126" y="35"/>
                  </a:lnTo>
                  <a:lnTo>
                    <a:pt x="1193" y="55"/>
                  </a:lnTo>
                  <a:lnTo>
                    <a:pt x="1256" y="78"/>
                  </a:lnTo>
                  <a:lnTo>
                    <a:pt x="1317" y="105"/>
                  </a:lnTo>
                  <a:lnTo>
                    <a:pt x="1373" y="134"/>
                  </a:lnTo>
                  <a:lnTo>
                    <a:pt x="1425" y="167"/>
                  </a:lnTo>
                  <a:lnTo>
                    <a:pt x="1474" y="204"/>
                  </a:lnTo>
                  <a:lnTo>
                    <a:pt x="1518" y="243"/>
                  </a:lnTo>
                  <a:lnTo>
                    <a:pt x="1556" y="284"/>
                  </a:lnTo>
                  <a:lnTo>
                    <a:pt x="1589" y="328"/>
                  </a:lnTo>
                  <a:lnTo>
                    <a:pt x="1618" y="373"/>
                  </a:lnTo>
                  <a:lnTo>
                    <a:pt x="1640" y="422"/>
                  </a:lnTo>
                  <a:lnTo>
                    <a:pt x="1657" y="470"/>
                  </a:lnTo>
                  <a:lnTo>
                    <a:pt x="1667" y="521"/>
                  </a:lnTo>
                  <a:lnTo>
                    <a:pt x="1670" y="574"/>
                  </a:lnTo>
                  <a:lnTo>
                    <a:pt x="1667" y="623"/>
                  </a:lnTo>
                  <a:lnTo>
                    <a:pt x="1656" y="671"/>
                  </a:lnTo>
                  <a:lnTo>
                    <a:pt x="1638" y="719"/>
                  </a:lnTo>
                  <a:lnTo>
                    <a:pt x="1614" y="765"/>
                  </a:lnTo>
                  <a:lnTo>
                    <a:pt x="1582" y="811"/>
                  </a:lnTo>
                  <a:lnTo>
                    <a:pt x="1544" y="854"/>
                  </a:lnTo>
                  <a:lnTo>
                    <a:pt x="1500" y="896"/>
                  </a:lnTo>
                  <a:lnTo>
                    <a:pt x="1449" y="935"/>
                  </a:lnTo>
                  <a:lnTo>
                    <a:pt x="1392" y="974"/>
                  </a:lnTo>
                  <a:lnTo>
                    <a:pt x="1329" y="1010"/>
                  </a:lnTo>
                  <a:lnTo>
                    <a:pt x="1259" y="1045"/>
                  </a:lnTo>
                  <a:lnTo>
                    <a:pt x="1184" y="1077"/>
                  </a:lnTo>
                  <a:lnTo>
                    <a:pt x="1104" y="1107"/>
                  </a:lnTo>
                  <a:lnTo>
                    <a:pt x="1018" y="1134"/>
                  </a:lnTo>
                  <a:lnTo>
                    <a:pt x="967" y="1149"/>
                  </a:lnTo>
                  <a:lnTo>
                    <a:pt x="914" y="1163"/>
                  </a:lnTo>
                  <a:lnTo>
                    <a:pt x="860" y="1176"/>
                  </a:lnTo>
                  <a:lnTo>
                    <a:pt x="805" y="1189"/>
                  </a:lnTo>
                  <a:lnTo>
                    <a:pt x="750" y="1203"/>
                  </a:lnTo>
                  <a:lnTo>
                    <a:pt x="694" y="1215"/>
                  </a:lnTo>
                  <a:lnTo>
                    <a:pt x="640" y="1226"/>
                  </a:lnTo>
                  <a:lnTo>
                    <a:pt x="587" y="1237"/>
                  </a:lnTo>
                  <a:lnTo>
                    <a:pt x="535" y="1247"/>
                  </a:lnTo>
                  <a:lnTo>
                    <a:pt x="487" y="1257"/>
                  </a:lnTo>
                  <a:lnTo>
                    <a:pt x="441" y="1265"/>
                  </a:lnTo>
                  <a:lnTo>
                    <a:pt x="397" y="1272"/>
                  </a:lnTo>
                  <a:lnTo>
                    <a:pt x="359" y="1280"/>
                  </a:lnTo>
                  <a:lnTo>
                    <a:pt x="325" y="1286"/>
                  </a:lnTo>
                  <a:lnTo>
                    <a:pt x="295" y="1291"/>
                  </a:lnTo>
                  <a:lnTo>
                    <a:pt x="271" y="1294"/>
                  </a:lnTo>
                  <a:lnTo>
                    <a:pt x="253" y="1298"/>
                  </a:lnTo>
                  <a:lnTo>
                    <a:pt x="242" y="1299"/>
                  </a:lnTo>
                  <a:lnTo>
                    <a:pt x="237" y="1300"/>
                  </a:lnTo>
                  <a:lnTo>
                    <a:pt x="168" y="1311"/>
                  </a:lnTo>
                  <a:lnTo>
                    <a:pt x="328" y="1030"/>
                  </a:lnTo>
                  <a:lnTo>
                    <a:pt x="268" y="996"/>
                  </a:lnTo>
                  <a:lnTo>
                    <a:pt x="215" y="959"/>
                  </a:lnTo>
                  <a:lnTo>
                    <a:pt x="167" y="918"/>
                  </a:lnTo>
                  <a:lnTo>
                    <a:pt x="124" y="875"/>
                  </a:lnTo>
                  <a:lnTo>
                    <a:pt x="87" y="829"/>
                  </a:lnTo>
                  <a:lnTo>
                    <a:pt x="56" y="781"/>
                  </a:lnTo>
                  <a:lnTo>
                    <a:pt x="32" y="731"/>
                  </a:lnTo>
                  <a:lnTo>
                    <a:pt x="15" y="680"/>
                  </a:lnTo>
                  <a:lnTo>
                    <a:pt x="3" y="627"/>
                  </a:lnTo>
                  <a:lnTo>
                    <a:pt x="0" y="574"/>
                  </a:lnTo>
                  <a:lnTo>
                    <a:pt x="3" y="521"/>
                  </a:lnTo>
                  <a:lnTo>
                    <a:pt x="13" y="470"/>
                  </a:lnTo>
                  <a:lnTo>
                    <a:pt x="30" y="422"/>
                  </a:lnTo>
                  <a:lnTo>
                    <a:pt x="53" y="373"/>
                  </a:lnTo>
                  <a:lnTo>
                    <a:pt x="81" y="328"/>
                  </a:lnTo>
                  <a:lnTo>
                    <a:pt x="115" y="284"/>
                  </a:lnTo>
                  <a:lnTo>
                    <a:pt x="154" y="243"/>
                  </a:lnTo>
                  <a:lnTo>
                    <a:pt x="197" y="204"/>
                  </a:lnTo>
                  <a:lnTo>
                    <a:pt x="245" y="167"/>
                  </a:lnTo>
                  <a:lnTo>
                    <a:pt x="298" y="134"/>
                  </a:lnTo>
                  <a:lnTo>
                    <a:pt x="354" y="105"/>
                  </a:lnTo>
                  <a:lnTo>
                    <a:pt x="414" y="78"/>
                  </a:lnTo>
                  <a:lnTo>
                    <a:pt x="478" y="55"/>
                  </a:lnTo>
                  <a:lnTo>
                    <a:pt x="544" y="35"/>
                  </a:lnTo>
                  <a:lnTo>
                    <a:pt x="614" y="19"/>
                  </a:lnTo>
                  <a:lnTo>
                    <a:pt x="686" y="8"/>
                  </a:lnTo>
                  <a:lnTo>
                    <a:pt x="759" y="2"/>
                  </a:lnTo>
                  <a:lnTo>
                    <a:pt x="8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34">
              <a:extLst>
                <a:ext uri="{FF2B5EF4-FFF2-40B4-BE49-F238E27FC236}">
                  <a16:creationId xmlns:a16="http://schemas.microsoft.com/office/drawing/2014/main" id="{4B5F592B-61E9-4262-BBBE-001F7CD8733E}"/>
                </a:ext>
              </a:extLst>
            </p:cNvPr>
            <p:cNvSpPr>
              <a:spLocks noEditPoints="1"/>
            </p:cNvSpPr>
            <p:nvPr/>
          </p:nvSpPr>
          <p:spPr bwMode="auto">
            <a:xfrm>
              <a:off x="7414751" y="3681715"/>
              <a:ext cx="250586" cy="178144"/>
            </a:xfrm>
            <a:custGeom>
              <a:avLst/>
              <a:gdLst>
                <a:gd name="T0" fmla="*/ 894 w 1848"/>
                <a:gd name="T1" fmla="*/ 120 h 1295"/>
                <a:gd name="T2" fmla="*/ 844 w 1848"/>
                <a:gd name="T3" fmla="*/ 145 h 1295"/>
                <a:gd name="T4" fmla="*/ 808 w 1848"/>
                <a:gd name="T5" fmla="*/ 189 h 1295"/>
                <a:gd name="T6" fmla="*/ 795 w 1848"/>
                <a:gd name="T7" fmla="*/ 245 h 1295"/>
                <a:gd name="T8" fmla="*/ 808 w 1848"/>
                <a:gd name="T9" fmla="*/ 303 h 1295"/>
                <a:gd name="T10" fmla="*/ 844 w 1848"/>
                <a:gd name="T11" fmla="*/ 347 h 1295"/>
                <a:gd name="T12" fmla="*/ 894 w 1848"/>
                <a:gd name="T13" fmla="*/ 371 h 1295"/>
                <a:gd name="T14" fmla="*/ 954 w 1848"/>
                <a:gd name="T15" fmla="*/ 371 h 1295"/>
                <a:gd name="T16" fmla="*/ 1005 w 1848"/>
                <a:gd name="T17" fmla="*/ 347 h 1295"/>
                <a:gd name="T18" fmla="*/ 1040 w 1848"/>
                <a:gd name="T19" fmla="*/ 303 h 1295"/>
                <a:gd name="T20" fmla="*/ 1053 w 1848"/>
                <a:gd name="T21" fmla="*/ 245 h 1295"/>
                <a:gd name="T22" fmla="*/ 1040 w 1848"/>
                <a:gd name="T23" fmla="*/ 189 h 1295"/>
                <a:gd name="T24" fmla="*/ 1005 w 1848"/>
                <a:gd name="T25" fmla="*/ 145 h 1295"/>
                <a:gd name="T26" fmla="*/ 954 w 1848"/>
                <a:gd name="T27" fmla="*/ 120 h 1295"/>
                <a:gd name="T28" fmla="*/ 924 w 1848"/>
                <a:gd name="T29" fmla="*/ 0 h 1295"/>
                <a:gd name="T30" fmla="*/ 1001 w 1848"/>
                <a:gd name="T31" fmla="*/ 12 h 1295"/>
                <a:gd name="T32" fmla="*/ 1069 w 1848"/>
                <a:gd name="T33" fmla="*/ 48 h 1295"/>
                <a:gd name="T34" fmla="*/ 1123 w 1848"/>
                <a:gd name="T35" fmla="*/ 101 h 1295"/>
                <a:gd name="T36" fmla="*/ 1157 w 1848"/>
                <a:gd name="T37" fmla="*/ 168 h 1295"/>
                <a:gd name="T38" fmla="*/ 1170 w 1848"/>
                <a:gd name="T39" fmla="*/ 245 h 1295"/>
                <a:gd name="T40" fmla="*/ 1159 w 1848"/>
                <a:gd name="T41" fmla="*/ 318 h 1295"/>
                <a:gd name="T42" fmla="*/ 1128 w 1848"/>
                <a:gd name="T43" fmla="*/ 381 h 1295"/>
                <a:gd name="T44" fmla="*/ 1081 w 1848"/>
                <a:gd name="T45" fmla="*/ 433 h 1295"/>
                <a:gd name="T46" fmla="*/ 1265 w 1848"/>
                <a:gd name="T47" fmla="*/ 685 h 1295"/>
                <a:gd name="T48" fmla="*/ 1848 w 1848"/>
                <a:gd name="T49" fmla="*/ 803 h 1295"/>
                <a:gd name="T50" fmla="*/ 1731 w 1848"/>
                <a:gd name="T51" fmla="*/ 823 h 1295"/>
                <a:gd name="T52" fmla="*/ 1265 w 1848"/>
                <a:gd name="T53" fmla="*/ 802 h 1295"/>
                <a:gd name="T54" fmla="*/ 583 w 1848"/>
                <a:gd name="T55" fmla="*/ 953 h 1295"/>
                <a:gd name="T56" fmla="*/ 117 w 1848"/>
                <a:gd name="T57" fmla="*/ 802 h 1295"/>
                <a:gd name="T58" fmla="*/ 0 w 1848"/>
                <a:gd name="T59" fmla="*/ 1178 h 1295"/>
                <a:gd name="T60" fmla="*/ 583 w 1848"/>
                <a:gd name="T61" fmla="*/ 685 h 1295"/>
                <a:gd name="T62" fmla="*/ 767 w 1848"/>
                <a:gd name="T63" fmla="*/ 433 h 1295"/>
                <a:gd name="T64" fmla="*/ 720 w 1848"/>
                <a:gd name="T65" fmla="*/ 381 h 1295"/>
                <a:gd name="T66" fmla="*/ 689 w 1848"/>
                <a:gd name="T67" fmla="*/ 318 h 1295"/>
                <a:gd name="T68" fmla="*/ 678 w 1848"/>
                <a:gd name="T69" fmla="*/ 245 h 1295"/>
                <a:gd name="T70" fmla="*/ 691 w 1848"/>
                <a:gd name="T71" fmla="*/ 168 h 1295"/>
                <a:gd name="T72" fmla="*/ 726 w 1848"/>
                <a:gd name="T73" fmla="*/ 101 h 1295"/>
                <a:gd name="T74" fmla="*/ 780 w 1848"/>
                <a:gd name="T75" fmla="*/ 48 h 1295"/>
                <a:gd name="T76" fmla="*/ 847 w 1848"/>
                <a:gd name="T77" fmla="*/ 12 h 1295"/>
                <a:gd name="T78" fmla="*/ 924 w 1848"/>
                <a:gd name="T79"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8" h="1295">
                  <a:moveTo>
                    <a:pt x="924" y="116"/>
                  </a:moveTo>
                  <a:lnTo>
                    <a:pt x="894" y="120"/>
                  </a:lnTo>
                  <a:lnTo>
                    <a:pt x="868" y="129"/>
                  </a:lnTo>
                  <a:lnTo>
                    <a:pt x="844" y="145"/>
                  </a:lnTo>
                  <a:lnTo>
                    <a:pt x="824" y="165"/>
                  </a:lnTo>
                  <a:lnTo>
                    <a:pt x="808" y="189"/>
                  </a:lnTo>
                  <a:lnTo>
                    <a:pt x="798" y="217"/>
                  </a:lnTo>
                  <a:lnTo>
                    <a:pt x="795" y="245"/>
                  </a:lnTo>
                  <a:lnTo>
                    <a:pt x="798" y="275"/>
                  </a:lnTo>
                  <a:lnTo>
                    <a:pt x="808" y="303"/>
                  </a:lnTo>
                  <a:lnTo>
                    <a:pt x="824" y="327"/>
                  </a:lnTo>
                  <a:lnTo>
                    <a:pt x="844" y="347"/>
                  </a:lnTo>
                  <a:lnTo>
                    <a:pt x="868" y="362"/>
                  </a:lnTo>
                  <a:lnTo>
                    <a:pt x="894" y="371"/>
                  </a:lnTo>
                  <a:lnTo>
                    <a:pt x="924" y="375"/>
                  </a:lnTo>
                  <a:lnTo>
                    <a:pt x="954" y="371"/>
                  </a:lnTo>
                  <a:lnTo>
                    <a:pt x="980" y="362"/>
                  </a:lnTo>
                  <a:lnTo>
                    <a:pt x="1005" y="347"/>
                  </a:lnTo>
                  <a:lnTo>
                    <a:pt x="1025" y="327"/>
                  </a:lnTo>
                  <a:lnTo>
                    <a:pt x="1040" y="303"/>
                  </a:lnTo>
                  <a:lnTo>
                    <a:pt x="1050" y="275"/>
                  </a:lnTo>
                  <a:lnTo>
                    <a:pt x="1053" y="245"/>
                  </a:lnTo>
                  <a:lnTo>
                    <a:pt x="1050" y="217"/>
                  </a:lnTo>
                  <a:lnTo>
                    <a:pt x="1040" y="189"/>
                  </a:lnTo>
                  <a:lnTo>
                    <a:pt x="1025" y="165"/>
                  </a:lnTo>
                  <a:lnTo>
                    <a:pt x="1005" y="145"/>
                  </a:lnTo>
                  <a:lnTo>
                    <a:pt x="980" y="129"/>
                  </a:lnTo>
                  <a:lnTo>
                    <a:pt x="954" y="120"/>
                  </a:lnTo>
                  <a:lnTo>
                    <a:pt x="924" y="116"/>
                  </a:lnTo>
                  <a:close/>
                  <a:moveTo>
                    <a:pt x="924" y="0"/>
                  </a:moveTo>
                  <a:lnTo>
                    <a:pt x="964" y="3"/>
                  </a:lnTo>
                  <a:lnTo>
                    <a:pt x="1001" y="12"/>
                  </a:lnTo>
                  <a:lnTo>
                    <a:pt x="1037" y="28"/>
                  </a:lnTo>
                  <a:lnTo>
                    <a:pt x="1069" y="48"/>
                  </a:lnTo>
                  <a:lnTo>
                    <a:pt x="1097" y="72"/>
                  </a:lnTo>
                  <a:lnTo>
                    <a:pt x="1123" y="101"/>
                  </a:lnTo>
                  <a:lnTo>
                    <a:pt x="1143" y="133"/>
                  </a:lnTo>
                  <a:lnTo>
                    <a:pt x="1157" y="168"/>
                  </a:lnTo>
                  <a:lnTo>
                    <a:pt x="1167" y="206"/>
                  </a:lnTo>
                  <a:lnTo>
                    <a:pt x="1170" y="245"/>
                  </a:lnTo>
                  <a:lnTo>
                    <a:pt x="1167" y="283"/>
                  </a:lnTo>
                  <a:lnTo>
                    <a:pt x="1159" y="318"/>
                  </a:lnTo>
                  <a:lnTo>
                    <a:pt x="1146" y="351"/>
                  </a:lnTo>
                  <a:lnTo>
                    <a:pt x="1128" y="381"/>
                  </a:lnTo>
                  <a:lnTo>
                    <a:pt x="1106" y="409"/>
                  </a:lnTo>
                  <a:lnTo>
                    <a:pt x="1081" y="433"/>
                  </a:lnTo>
                  <a:lnTo>
                    <a:pt x="1265" y="433"/>
                  </a:lnTo>
                  <a:lnTo>
                    <a:pt x="1265" y="685"/>
                  </a:lnTo>
                  <a:lnTo>
                    <a:pt x="1848" y="685"/>
                  </a:lnTo>
                  <a:lnTo>
                    <a:pt x="1848" y="803"/>
                  </a:lnTo>
                  <a:lnTo>
                    <a:pt x="1788" y="812"/>
                  </a:lnTo>
                  <a:lnTo>
                    <a:pt x="1731" y="823"/>
                  </a:lnTo>
                  <a:lnTo>
                    <a:pt x="1731" y="802"/>
                  </a:lnTo>
                  <a:lnTo>
                    <a:pt x="1265" y="802"/>
                  </a:lnTo>
                  <a:lnTo>
                    <a:pt x="1265" y="953"/>
                  </a:lnTo>
                  <a:lnTo>
                    <a:pt x="583" y="953"/>
                  </a:lnTo>
                  <a:lnTo>
                    <a:pt x="583" y="802"/>
                  </a:lnTo>
                  <a:lnTo>
                    <a:pt x="117" y="802"/>
                  </a:lnTo>
                  <a:lnTo>
                    <a:pt x="117" y="1295"/>
                  </a:lnTo>
                  <a:lnTo>
                    <a:pt x="0" y="1178"/>
                  </a:lnTo>
                  <a:lnTo>
                    <a:pt x="0" y="685"/>
                  </a:lnTo>
                  <a:lnTo>
                    <a:pt x="583" y="685"/>
                  </a:lnTo>
                  <a:lnTo>
                    <a:pt x="583" y="433"/>
                  </a:lnTo>
                  <a:lnTo>
                    <a:pt x="767" y="433"/>
                  </a:lnTo>
                  <a:lnTo>
                    <a:pt x="742" y="409"/>
                  </a:lnTo>
                  <a:lnTo>
                    <a:pt x="720" y="381"/>
                  </a:lnTo>
                  <a:lnTo>
                    <a:pt x="702" y="351"/>
                  </a:lnTo>
                  <a:lnTo>
                    <a:pt x="689" y="318"/>
                  </a:lnTo>
                  <a:lnTo>
                    <a:pt x="681" y="283"/>
                  </a:lnTo>
                  <a:lnTo>
                    <a:pt x="678" y="245"/>
                  </a:lnTo>
                  <a:lnTo>
                    <a:pt x="681" y="206"/>
                  </a:lnTo>
                  <a:lnTo>
                    <a:pt x="691" y="168"/>
                  </a:lnTo>
                  <a:lnTo>
                    <a:pt x="706" y="133"/>
                  </a:lnTo>
                  <a:lnTo>
                    <a:pt x="726" y="101"/>
                  </a:lnTo>
                  <a:lnTo>
                    <a:pt x="751" y="72"/>
                  </a:lnTo>
                  <a:lnTo>
                    <a:pt x="780" y="48"/>
                  </a:lnTo>
                  <a:lnTo>
                    <a:pt x="812" y="28"/>
                  </a:lnTo>
                  <a:lnTo>
                    <a:pt x="847" y="12"/>
                  </a:lnTo>
                  <a:lnTo>
                    <a:pt x="884" y="3"/>
                  </a:lnTo>
                  <a:lnTo>
                    <a:pt x="9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35">
              <a:extLst>
                <a:ext uri="{FF2B5EF4-FFF2-40B4-BE49-F238E27FC236}">
                  <a16:creationId xmlns:a16="http://schemas.microsoft.com/office/drawing/2014/main" id="{C30CB4FC-E8A8-42D8-BF3B-B37E8A06AF9C}"/>
                </a:ext>
              </a:extLst>
            </p:cNvPr>
            <p:cNvSpPr>
              <a:spLocks/>
            </p:cNvSpPr>
            <p:nvPr/>
          </p:nvSpPr>
          <p:spPr bwMode="auto">
            <a:xfrm>
              <a:off x="7414751" y="3953270"/>
              <a:ext cx="250586" cy="140118"/>
            </a:xfrm>
            <a:custGeom>
              <a:avLst/>
              <a:gdLst>
                <a:gd name="T0" fmla="*/ 0 w 1848"/>
                <a:gd name="T1" fmla="*/ 0 h 1019"/>
                <a:gd name="T2" fmla="*/ 117 w 1848"/>
                <a:gd name="T3" fmla="*/ 117 h 1019"/>
                <a:gd name="T4" fmla="*/ 117 w 1848"/>
                <a:gd name="T5" fmla="*/ 902 h 1019"/>
                <a:gd name="T6" fmla="*/ 1731 w 1848"/>
                <a:gd name="T7" fmla="*/ 902 h 1019"/>
                <a:gd name="T8" fmla="*/ 1731 w 1848"/>
                <a:gd name="T9" fmla="*/ 225 h 1019"/>
                <a:gd name="T10" fmla="*/ 1788 w 1848"/>
                <a:gd name="T11" fmla="*/ 213 h 1019"/>
                <a:gd name="T12" fmla="*/ 1848 w 1848"/>
                <a:gd name="T13" fmla="*/ 201 h 1019"/>
                <a:gd name="T14" fmla="*/ 1848 w 1848"/>
                <a:gd name="T15" fmla="*/ 1019 h 1019"/>
                <a:gd name="T16" fmla="*/ 0 w 1848"/>
                <a:gd name="T17" fmla="*/ 1019 h 1019"/>
                <a:gd name="T18" fmla="*/ 0 w 1848"/>
                <a:gd name="T19" fmla="*/ 0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8" h="1019">
                  <a:moveTo>
                    <a:pt x="0" y="0"/>
                  </a:moveTo>
                  <a:lnTo>
                    <a:pt x="117" y="117"/>
                  </a:lnTo>
                  <a:lnTo>
                    <a:pt x="117" y="902"/>
                  </a:lnTo>
                  <a:lnTo>
                    <a:pt x="1731" y="902"/>
                  </a:lnTo>
                  <a:lnTo>
                    <a:pt x="1731" y="225"/>
                  </a:lnTo>
                  <a:lnTo>
                    <a:pt x="1788" y="213"/>
                  </a:lnTo>
                  <a:lnTo>
                    <a:pt x="1848" y="201"/>
                  </a:lnTo>
                  <a:lnTo>
                    <a:pt x="1848" y="1019"/>
                  </a:lnTo>
                  <a:lnTo>
                    <a:pt x="0" y="101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7" name="Freeform 5">
            <a:extLst>
              <a:ext uri="{FF2B5EF4-FFF2-40B4-BE49-F238E27FC236}">
                <a16:creationId xmlns:a16="http://schemas.microsoft.com/office/drawing/2014/main" id="{6ED535A0-4D3B-49C6-BDA5-74A1CE4930D4}"/>
              </a:ext>
            </a:extLst>
          </p:cNvPr>
          <p:cNvSpPr>
            <a:spLocks noChangeAspect="1" noEditPoints="1"/>
          </p:cNvSpPr>
          <p:nvPr/>
        </p:nvSpPr>
        <p:spPr bwMode="auto">
          <a:xfrm>
            <a:off x="4484375" y="2294595"/>
            <a:ext cx="552186" cy="548640"/>
          </a:xfrm>
          <a:custGeom>
            <a:avLst/>
            <a:gdLst>
              <a:gd name="T0" fmla="*/ 414 w 414"/>
              <a:gd name="T1" fmla="*/ 167 h 408"/>
              <a:gd name="T2" fmla="*/ 330 w 414"/>
              <a:gd name="T3" fmla="*/ 145 h 408"/>
              <a:gd name="T4" fmla="*/ 327 w 414"/>
              <a:gd name="T5" fmla="*/ 33 h 408"/>
              <a:gd name="T6" fmla="*/ 252 w 414"/>
              <a:gd name="T7" fmla="*/ 73 h 408"/>
              <a:gd name="T8" fmla="*/ 209 w 414"/>
              <a:gd name="T9" fmla="*/ 0 h 408"/>
              <a:gd name="T10" fmla="*/ 163 w 414"/>
              <a:gd name="T11" fmla="*/ 73 h 408"/>
              <a:gd name="T12" fmla="*/ 88 w 414"/>
              <a:gd name="T13" fmla="*/ 33 h 408"/>
              <a:gd name="T14" fmla="*/ 84 w 414"/>
              <a:gd name="T15" fmla="*/ 145 h 408"/>
              <a:gd name="T16" fmla="*/ 0 w 414"/>
              <a:gd name="T17" fmla="*/ 167 h 408"/>
              <a:gd name="T18" fmla="*/ 82 w 414"/>
              <a:gd name="T19" fmla="*/ 249 h 408"/>
              <a:gd name="T20" fmla="*/ 34 w 414"/>
              <a:gd name="T21" fmla="*/ 322 h 408"/>
              <a:gd name="T22" fmla="*/ 153 w 414"/>
              <a:gd name="T23" fmla="*/ 321 h 408"/>
              <a:gd name="T24" fmla="*/ 169 w 414"/>
              <a:gd name="T25" fmla="*/ 408 h 408"/>
              <a:gd name="T26" fmla="*/ 245 w 414"/>
              <a:gd name="T27" fmla="*/ 408 h 408"/>
              <a:gd name="T28" fmla="*/ 261 w 414"/>
              <a:gd name="T29" fmla="*/ 321 h 408"/>
              <a:gd name="T30" fmla="*/ 380 w 414"/>
              <a:gd name="T31" fmla="*/ 322 h 408"/>
              <a:gd name="T32" fmla="*/ 332 w 414"/>
              <a:gd name="T33" fmla="*/ 249 h 408"/>
              <a:gd name="T34" fmla="*/ 280 w 414"/>
              <a:gd name="T35" fmla="*/ 219 h 408"/>
              <a:gd name="T36" fmla="*/ 276 w 414"/>
              <a:gd name="T37" fmla="*/ 232 h 408"/>
              <a:gd name="T38" fmla="*/ 269 w 414"/>
              <a:gd name="T39" fmla="*/ 245 h 408"/>
              <a:gd name="T40" fmla="*/ 260 w 414"/>
              <a:gd name="T41" fmla="*/ 256 h 408"/>
              <a:gd name="T42" fmla="*/ 249 w 414"/>
              <a:gd name="T43" fmla="*/ 264 h 408"/>
              <a:gd name="T44" fmla="*/ 237 w 414"/>
              <a:gd name="T45" fmla="*/ 271 h 408"/>
              <a:gd name="T46" fmla="*/ 223 w 414"/>
              <a:gd name="T47" fmla="*/ 276 h 408"/>
              <a:gd name="T48" fmla="*/ 207 w 414"/>
              <a:gd name="T49" fmla="*/ 278 h 408"/>
              <a:gd name="T50" fmla="*/ 207 w 414"/>
              <a:gd name="T51" fmla="*/ 131 h 408"/>
              <a:gd name="T52" fmla="*/ 223 w 414"/>
              <a:gd name="T53" fmla="*/ 133 h 408"/>
              <a:gd name="T54" fmla="*/ 237 w 414"/>
              <a:gd name="T55" fmla="*/ 137 h 408"/>
              <a:gd name="T56" fmla="*/ 249 w 414"/>
              <a:gd name="T57" fmla="*/ 144 h 408"/>
              <a:gd name="T58" fmla="*/ 260 w 414"/>
              <a:gd name="T59" fmla="*/ 153 h 408"/>
              <a:gd name="T60" fmla="*/ 269 w 414"/>
              <a:gd name="T61" fmla="*/ 164 h 408"/>
              <a:gd name="T62" fmla="*/ 276 w 414"/>
              <a:gd name="T63" fmla="*/ 176 h 408"/>
              <a:gd name="T64" fmla="*/ 280 w 414"/>
              <a:gd name="T65" fmla="*/ 190 h 408"/>
              <a:gd name="T66" fmla="*/ 280 w 414"/>
              <a:gd name="T67" fmla="*/ 21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4" h="408">
                <a:moveTo>
                  <a:pt x="414" y="242"/>
                </a:moveTo>
                <a:cubicBezTo>
                  <a:pt x="414" y="167"/>
                  <a:pt x="414" y="167"/>
                  <a:pt x="414" y="167"/>
                </a:cubicBezTo>
                <a:cubicBezTo>
                  <a:pt x="336" y="160"/>
                  <a:pt x="336" y="160"/>
                  <a:pt x="336" y="160"/>
                </a:cubicBezTo>
                <a:cubicBezTo>
                  <a:pt x="334" y="155"/>
                  <a:pt x="333" y="150"/>
                  <a:pt x="330" y="145"/>
                </a:cubicBezTo>
                <a:cubicBezTo>
                  <a:pt x="380" y="86"/>
                  <a:pt x="380" y="86"/>
                  <a:pt x="380" y="86"/>
                </a:cubicBezTo>
                <a:cubicBezTo>
                  <a:pt x="327" y="33"/>
                  <a:pt x="327" y="33"/>
                  <a:pt x="327" y="33"/>
                </a:cubicBezTo>
                <a:cubicBezTo>
                  <a:pt x="269" y="81"/>
                  <a:pt x="269" y="81"/>
                  <a:pt x="269" y="81"/>
                </a:cubicBezTo>
                <a:cubicBezTo>
                  <a:pt x="264" y="78"/>
                  <a:pt x="258" y="75"/>
                  <a:pt x="252" y="73"/>
                </a:cubicBezTo>
                <a:cubicBezTo>
                  <a:pt x="245" y="0"/>
                  <a:pt x="245" y="0"/>
                  <a:pt x="245" y="0"/>
                </a:cubicBezTo>
                <a:cubicBezTo>
                  <a:pt x="209" y="0"/>
                  <a:pt x="209" y="0"/>
                  <a:pt x="209" y="0"/>
                </a:cubicBezTo>
                <a:cubicBezTo>
                  <a:pt x="169" y="0"/>
                  <a:pt x="169" y="0"/>
                  <a:pt x="169" y="0"/>
                </a:cubicBezTo>
                <a:cubicBezTo>
                  <a:pt x="163" y="73"/>
                  <a:pt x="163" y="73"/>
                  <a:pt x="163" y="73"/>
                </a:cubicBezTo>
                <a:cubicBezTo>
                  <a:pt x="157" y="75"/>
                  <a:pt x="151" y="78"/>
                  <a:pt x="145" y="81"/>
                </a:cubicBezTo>
                <a:cubicBezTo>
                  <a:pt x="88" y="33"/>
                  <a:pt x="88" y="33"/>
                  <a:pt x="88" y="33"/>
                </a:cubicBezTo>
                <a:cubicBezTo>
                  <a:pt x="34" y="86"/>
                  <a:pt x="34" y="86"/>
                  <a:pt x="34" y="86"/>
                </a:cubicBezTo>
                <a:cubicBezTo>
                  <a:pt x="84" y="145"/>
                  <a:pt x="84" y="145"/>
                  <a:pt x="84" y="145"/>
                </a:cubicBezTo>
                <a:cubicBezTo>
                  <a:pt x="82" y="150"/>
                  <a:pt x="80" y="155"/>
                  <a:pt x="78" y="160"/>
                </a:cubicBezTo>
                <a:cubicBezTo>
                  <a:pt x="0" y="167"/>
                  <a:pt x="0" y="167"/>
                  <a:pt x="0" y="167"/>
                </a:cubicBezTo>
                <a:cubicBezTo>
                  <a:pt x="0" y="242"/>
                  <a:pt x="0" y="242"/>
                  <a:pt x="0" y="242"/>
                </a:cubicBezTo>
                <a:cubicBezTo>
                  <a:pt x="82" y="249"/>
                  <a:pt x="82" y="249"/>
                  <a:pt x="82" y="249"/>
                </a:cubicBezTo>
                <a:cubicBezTo>
                  <a:pt x="84" y="253"/>
                  <a:pt x="85" y="256"/>
                  <a:pt x="87" y="259"/>
                </a:cubicBezTo>
                <a:cubicBezTo>
                  <a:pt x="34" y="322"/>
                  <a:pt x="34" y="322"/>
                  <a:pt x="34" y="322"/>
                </a:cubicBezTo>
                <a:cubicBezTo>
                  <a:pt x="88" y="375"/>
                  <a:pt x="88" y="375"/>
                  <a:pt x="88" y="375"/>
                </a:cubicBezTo>
                <a:cubicBezTo>
                  <a:pt x="153" y="321"/>
                  <a:pt x="153" y="321"/>
                  <a:pt x="153" y="321"/>
                </a:cubicBezTo>
                <a:cubicBezTo>
                  <a:pt x="156" y="322"/>
                  <a:pt x="159" y="323"/>
                  <a:pt x="162" y="324"/>
                </a:cubicBezTo>
                <a:cubicBezTo>
                  <a:pt x="169" y="408"/>
                  <a:pt x="169" y="408"/>
                  <a:pt x="169" y="408"/>
                </a:cubicBezTo>
                <a:cubicBezTo>
                  <a:pt x="209" y="408"/>
                  <a:pt x="209" y="408"/>
                  <a:pt x="209" y="408"/>
                </a:cubicBezTo>
                <a:cubicBezTo>
                  <a:pt x="245" y="408"/>
                  <a:pt x="245" y="408"/>
                  <a:pt x="245" y="408"/>
                </a:cubicBezTo>
                <a:cubicBezTo>
                  <a:pt x="253" y="324"/>
                  <a:pt x="253" y="324"/>
                  <a:pt x="253" y="324"/>
                </a:cubicBezTo>
                <a:cubicBezTo>
                  <a:pt x="256" y="323"/>
                  <a:pt x="258" y="322"/>
                  <a:pt x="261" y="321"/>
                </a:cubicBezTo>
                <a:cubicBezTo>
                  <a:pt x="327" y="375"/>
                  <a:pt x="327" y="375"/>
                  <a:pt x="327" y="375"/>
                </a:cubicBezTo>
                <a:cubicBezTo>
                  <a:pt x="380" y="322"/>
                  <a:pt x="380" y="322"/>
                  <a:pt x="380" y="322"/>
                </a:cubicBezTo>
                <a:cubicBezTo>
                  <a:pt x="327" y="259"/>
                  <a:pt x="327" y="259"/>
                  <a:pt x="327" y="259"/>
                </a:cubicBezTo>
                <a:cubicBezTo>
                  <a:pt x="329" y="256"/>
                  <a:pt x="331" y="253"/>
                  <a:pt x="332" y="249"/>
                </a:cubicBezTo>
                <a:lnTo>
                  <a:pt x="414" y="242"/>
                </a:lnTo>
                <a:close/>
                <a:moveTo>
                  <a:pt x="280" y="219"/>
                </a:moveTo>
                <a:cubicBezTo>
                  <a:pt x="280" y="221"/>
                  <a:pt x="279" y="222"/>
                  <a:pt x="278" y="224"/>
                </a:cubicBezTo>
                <a:cubicBezTo>
                  <a:pt x="278" y="227"/>
                  <a:pt x="277" y="230"/>
                  <a:pt x="276" y="232"/>
                </a:cubicBezTo>
                <a:cubicBezTo>
                  <a:pt x="275" y="234"/>
                  <a:pt x="274" y="236"/>
                  <a:pt x="273" y="238"/>
                </a:cubicBezTo>
                <a:cubicBezTo>
                  <a:pt x="271" y="240"/>
                  <a:pt x="270" y="243"/>
                  <a:pt x="269" y="245"/>
                </a:cubicBezTo>
                <a:cubicBezTo>
                  <a:pt x="268" y="247"/>
                  <a:pt x="266" y="248"/>
                  <a:pt x="265" y="250"/>
                </a:cubicBezTo>
                <a:cubicBezTo>
                  <a:pt x="263" y="252"/>
                  <a:pt x="262" y="254"/>
                  <a:pt x="260" y="256"/>
                </a:cubicBezTo>
                <a:cubicBezTo>
                  <a:pt x="258" y="257"/>
                  <a:pt x="256" y="259"/>
                  <a:pt x="254" y="260"/>
                </a:cubicBezTo>
                <a:cubicBezTo>
                  <a:pt x="253" y="262"/>
                  <a:pt x="251" y="263"/>
                  <a:pt x="249" y="264"/>
                </a:cubicBezTo>
                <a:cubicBezTo>
                  <a:pt x="247" y="266"/>
                  <a:pt x="245" y="267"/>
                  <a:pt x="243" y="268"/>
                </a:cubicBezTo>
                <a:cubicBezTo>
                  <a:pt x="241" y="269"/>
                  <a:pt x="239" y="270"/>
                  <a:pt x="237" y="271"/>
                </a:cubicBezTo>
                <a:cubicBezTo>
                  <a:pt x="235" y="272"/>
                  <a:pt x="232" y="273"/>
                  <a:pt x="229" y="274"/>
                </a:cubicBezTo>
                <a:cubicBezTo>
                  <a:pt x="227" y="274"/>
                  <a:pt x="225" y="275"/>
                  <a:pt x="223" y="276"/>
                </a:cubicBezTo>
                <a:cubicBezTo>
                  <a:pt x="221" y="276"/>
                  <a:pt x="218" y="276"/>
                  <a:pt x="215" y="277"/>
                </a:cubicBezTo>
                <a:cubicBezTo>
                  <a:pt x="213" y="277"/>
                  <a:pt x="210" y="278"/>
                  <a:pt x="207" y="278"/>
                </a:cubicBezTo>
                <a:cubicBezTo>
                  <a:pt x="166" y="278"/>
                  <a:pt x="133" y="245"/>
                  <a:pt x="133" y="204"/>
                </a:cubicBezTo>
                <a:cubicBezTo>
                  <a:pt x="133" y="164"/>
                  <a:pt x="166" y="131"/>
                  <a:pt x="207" y="131"/>
                </a:cubicBezTo>
                <a:cubicBezTo>
                  <a:pt x="210" y="131"/>
                  <a:pt x="213" y="131"/>
                  <a:pt x="215" y="132"/>
                </a:cubicBezTo>
                <a:cubicBezTo>
                  <a:pt x="218" y="132"/>
                  <a:pt x="221" y="132"/>
                  <a:pt x="223" y="133"/>
                </a:cubicBezTo>
                <a:cubicBezTo>
                  <a:pt x="225" y="133"/>
                  <a:pt x="227" y="134"/>
                  <a:pt x="229" y="135"/>
                </a:cubicBezTo>
                <a:cubicBezTo>
                  <a:pt x="232" y="135"/>
                  <a:pt x="235" y="136"/>
                  <a:pt x="237" y="137"/>
                </a:cubicBezTo>
                <a:cubicBezTo>
                  <a:pt x="239" y="138"/>
                  <a:pt x="241" y="139"/>
                  <a:pt x="243" y="140"/>
                </a:cubicBezTo>
                <a:cubicBezTo>
                  <a:pt x="245" y="141"/>
                  <a:pt x="247" y="142"/>
                  <a:pt x="249" y="144"/>
                </a:cubicBezTo>
                <a:cubicBezTo>
                  <a:pt x="251" y="145"/>
                  <a:pt x="253" y="147"/>
                  <a:pt x="254" y="148"/>
                </a:cubicBezTo>
                <a:cubicBezTo>
                  <a:pt x="256" y="150"/>
                  <a:pt x="258" y="151"/>
                  <a:pt x="260" y="153"/>
                </a:cubicBezTo>
                <a:cubicBezTo>
                  <a:pt x="262" y="154"/>
                  <a:pt x="263" y="156"/>
                  <a:pt x="265" y="158"/>
                </a:cubicBezTo>
                <a:cubicBezTo>
                  <a:pt x="266" y="160"/>
                  <a:pt x="268" y="162"/>
                  <a:pt x="269" y="164"/>
                </a:cubicBezTo>
                <a:cubicBezTo>
                  <a:pt x="270" y="166"/>
                  <a:pt x="271" y="168"/>
                  <a:pt x="273" y="170"/>
                </a:cubicBezTo>
                <a:cubicBezTo>
                  <a:pt x="274" y="172"/>
                  <a:pt x="275" y="174"/>
                  <a:pt x="276" y="176"/>
                </a:cubicBezTo>
                <a:cubicBezTo>
                  <a:pt x="277" y="179"/>
                  <a:pt x="278" y="182"/>
                  <a:pt x="278" y="185"/>
                </a:cubicBezTo>
                <a:cubicBezTo>
                  <a:pt x="279" y="186"/>
                  <a:pt x="280" y="188"/>
                  <a:pt x="280" y="190"/>
                </a:cubicBezTo>
                <a:cubicBezTo>
                  <a:pt x="281" y="194"/>
                  <a:pt x="281" y="199"/>
                  <a:pt x="281" y="204"/>
                </a:cubicBezTo>
                <a:cubicBezTo>
                  <a:pt x="281" y="209"/>
                  <a:pt x="281" y="214"/>
                  <a:pt x="280" y="219"/>
                </a:cubicBezTo>
                <a:close/>
              </a:path>
            </a:pathLst>
          </a:custGeom>
          <a:solidFill>
            <a:srgbClr val="FFC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619220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3">
            <a:extLst>
              <a:ext uri="{FF2B5EF4-FFF2-40B4-BE49-F238E27FC236}">
                <a16:creationId xmlns:a16="http://schemas.microsoft.com/office/drawing/2014/main" id="{14E1433C-D65A-4E9A-9C45-9BEF307C5A99}"/>
              </a:ext>
            </a:extLst>
          </p:cNvPr>
          <p:cNvSpPr>
            <a:spLocks noGrp="1"/>
          </p:cNvSpPr>
          <p:nvPr>
            <p:ph type="title"/>
          </p:nvPr>
        </p:nvSpPr>
        <p:spPr>
          <a:xfrm>
            <a:off x="521207" y="312176"/>
            <a:ext cx="10984028" cy="856985"/>
          </a:xfrm>
        </p:spPr>
        <p:txBody>
          <a:bodyPr vert="horz" lIns="91440" tIns="45720" rIns="91440" bIns="45720" rtlCol="0" anchor="b" anchorCtr="0">
            <a:noAutofit/>
          </a:bodyPr>
          <a:lstStyle/>
          <a:p>
            <a:r>
              <a:rPr lang="en-US" b="1" dirty="0">
                <a:latin typeface="Segoe UI Semibold" panose="020B0702040204020203" pitchFamily="34" charset="0"/>
                <a:cs typeface="Segoe UI Semibold" panose="020B0702040204020203" pitchFamily="34" charset="0"/>
              </a:rPr>
              <a:t>Institutional: Bundled Services, Community-Level Infomediaries</a:t>
            </a:r>
          </a:p>
        </p:txBody>
      </p:sp>
      <p:pic>
        <p:nvPicPr>
          <p:cNvPr id="53" name="Picture 2" descr="Image result for cropin">
            <a:extLst>
              <a:ext uri="{FF2B5EF4-FFF2-40B4-BE49-F238E27FC236}">
                <a16:creationId xmlns:a16="http://schemas.microsoft.com/office/drawing/2014/main" id="{FF11189C-9AD9-4ED5-B499-65C178859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884" y="2798346"/>
            <a:ext cx="2802906" cy="126130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EF7C412A-FC70-4F83-81FD-46301BA5A7D1}"/>
              </a:ext>
            </a:extLst>
          </p:cNvPr>
          <p:cNvPicPr>
            <a:picLocks noChangeAspect="1"/>
          </p:cNvPicPr>
          <p:nvPr/>
        </p:nvPicPr>
        <p:blipFill>
          <a:blip r:embed="rId4"/>
          <a:stretch>
            <a:fillRect/>
          </a:stretch>
        </p:blipFill>
        <p:spPr>
          <a:xfrm>
            <a:off x="678373" y="1549619"/>
            <a:ext cx="3295578" cy="548640"/>
          </a:xfrm>
          <a:prstGeom prst="rect">
            <a:avLst/>
          </a:prstGeom>
        </p:spPr>
      </p:pic>
      <p:sp>
        <p:nvSpPr>
          <p:cNvPr id="59" name="object 11">
            <a:extLst>
              <a:ext uri="{FF2B5EF4-FFF2-40B4-BE49-F238E27FC236}">
                <a16:creationId xmlns:a16="http://schemas.microsoft.com/office/drawing/2014/main" id="{6084A30E-8C5A-4FBF-BBFD-296B4DCC055C}"/>
              </a:ext>
            </a:extLst>
          </p:cNvPr>
          <p:cNvSpPr/>
          <p:nvPr/>
        </p:nvSpPr>
        <p:spPr>
          <a:xfrm>
            <a:off x="1308503" y="4621845"/>
            <a:ext cx="2035317" cy="722299"/>
          </a:xfrm>
          <a:prstGeom prst="rect">
            <a:avLst/>
          </a:prstGeom>
          <a:blipFill>
            <a:blip r:embed="rId5" cstate="print"/>
            <a:stretch>
              <a:fillRect/>
            </a:stretch>
          </a:blipFill>
        </p:spPr>
        <p:txBody>
          <a:bodyPr wrap="square" lIns="0" tIns="0" rIns="0" bIns="0" rtlCol="0"/>
          <a:lstStyle/>
          <a:p>
            <a:endParaRPr/>
          </a:p>
        </p:txBody>
      </p:sp>
      <p:cxnSp>
        <p:nvCxnSpPr>
          <p:cNvPr id="3" name="Connector: Elbow 2">
            <a:extLst>
              <a:ext uri="{FF2B5EF4-FFF2-40B4-BE49-F238E27FC236}">
                <a16:creationId xmlns:a16="http://schemas.microsoft.com/office/drawing/2014/main" id="{03A3BBC6-7ADE-48E0-ADAD-B71A0A15907F}"/>
              </a:ext>
            </a:extLst>
          </p:cNvPr>
          <p:cNvCxnSpPr>
            <a:stCxn id="54" idx="2"/>
            <a:endCxn id="53" idx="1"/>
          </p:cNvCxnSpPr>
          <p:nvPr/>
        </p:nvCxnSpPr>
        <p:spPr>
          <a:xfrm rot="16200000" flipH="1">
            <a:off x="2110653" y="2313768"/>
            <a:ext cx="1330741" cy="899722"/>
          </a:xfrm>
          <a:prstGeom prst="bentConnector2">
            <a:avLst/>
          </a:prstGeom>
          <a:ln w="28575">
            <a:solidFill>
              <a:srgbClr val="A5A5A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07DBE6A-D680-4353-A682-527C2F9A1FBD}"/>
              </a:ext>
            </a:extLst>
          </p:cNvPr>
          <p:cNvSpPr txBox="1"/>
          <p:nvPr/>
        </p:nvSpPr>
        <p:spPr>
          <a:xfrm>
            <a:off x="300045" y="2735054"/>
            <a:ext cx="1983253" cy="923330"/>
          </a:xfrm>
          <a:prstGeom prst="rect">
            <a:avLst/>
          </a:prstGeom>
          <a:solidFill>
            <a:schemeClr val="accent4">
              <a:lumMod val="20000"/>
              <a:lumOff val="80000"/>
            </a:schemeClr>
          </a:solidFill>
        </p:spPr>
        <p:txBody>
          <a:bodyPr wrap="square" rtlCol="0">
            <a:spAutoFit/>
          </a:bodyPr>
          <a:lstStyle/>
          <a:p>
            <a:pPr algn="ctr"/>
            <a:r>
              <a:rPr lang="en-US" dirty="0" err="1">
                <a:solidFill>
                  <a:schemeClr val="tx1">
                    <a:lumMod val="75000"/>
                    <a:lumOff val="25000"/>
                  </a:schemeClr>
                </a:solidFill>
                <a:latin typeface="Segoe UI" panose="020B0502040204020203" pitchFamily="34" charset="0"/>
                <a:cs typeface="Segoe UI" panose="020B0502040204020203" pitchFamily="34" charset="0"/>
              </a:rPr>
              <a:t>Cropin</a:t>
            </a:r>
            <a:r>
              <a:rPr lang="en-US" dirty="0">
                <a:solidFill>
                  <a:schemeClr val="tx1">
                    <a:lumMod val="75000"/>
                    <a:lumOff val="25000"/>
                  </a:schemeClr>
                </a:solidFill>
                <a:latin typeface="Segoe UI" panose="020B0502040204020203" pitchFamily="34" charset="0"/>
                <a:cs typeface="Segoe UI" panose="020B0502040204020203" pitchFamily="34" charset="0"/>
              </a:rPr>
              <a:t> collects information from multiple sources</a:t>
            </a:r>
            <a:endParaRPr lang="en-IN"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65" name="TextBox 64">
            <a:extLst>
              <a:ext uri="{FF2B5EF4-FFF2-40B4-BE49-F238E27FC236}">
                <a16:creationId xmlns:a16="http://schemas.microsoft.com/office/drawing/2014/main" id="{D75DE967-2199-4EA6-A5A7-DC4F44ACD603}"/>
              </a:ext>
            </a:extLst>
          </p:cNvPr>
          <p:cNvSpPr txBox="1"/>
          <p:nvPr/>
        </p:nvSpPr>
        <p:spPr>
          <a:xfrm>
            <a:off x="3998445" y="4149571"/>
            <a:ext cx="2140419" cy="646331"/>
          </a:xfrm>
          <a:prstGeom prst="rect">
            <a:avLst/>
          </a:prstGeom>
          <a:solidFill>
            <a:schemeClr val="accent4"/>
          </a:solidFill>
        </p:spPr>
        <p:txBody>
          <a:bodyPr wrap="square" rtlCol="0">
            <a:spAutoFit/>
          </a:bodyPr>
          <a:lstStyle/>
          <a:p>
            <a:pPr algn="ctr"/>
            <a:r>
              <a:rPr lang="en-US" b="1" dirty="0">
                <a:solidFill>
                  <a:schemeClr val="tx1">
                    <a:lumMod val="75000"/>
                    <a:lumOff val="25000"/>
                  </a:schemeClr>
                </a:solidFill>
                <a:latin typeface="Segoe UI" panose="020B0502040204020203" pitchFamily="34" charset="0"/>
                <a:cs typeface="Segoe UI" panose="020B0502040204020203" pitchFamily="34" charset="0"/>
              </a:rPr>
              <a:t>Data Collector and Aggregator</a:t>
            </a:r>
            <a:endParaRPr lang="en-IN" b="1" dirty="0">
              <a:solidFill>
                <a:schemeClr val="tx1">
                  <a:lumMod val="75000"/>
                  <a:lumOff val="25000"/>
                </a:schemeClr>
              </a:solidFill>
              <a:latin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3CB43810-1C97-4969-9103-762CF383D293}"/>
              </a:ext>
            </a:extLst>
          </p:cNvPr>
          <p:cNvGrpSpPr/>
          <p:nvPr/>
        </p:nvGrpSpPr>
        <p:grpSpPr>
          <a:xfrm>
            <a:off x="9003761" y="2754007"/>
            <a:ext cx="1771579" cy="1371432"/>
            <a:chOff x="8326037" y="2296470"/>
            <a:chExt cx="1771579" cy="1371432"/>
          </a:xfrm>
        </p:grpSpPr>
        <p:pic>
          <p:nvPicPr>
            <p:cNvPr id="2056" name="Picture 8" descr="Image result for man icon">
              <a:extLst>
                <a:ext uri="{FF2B5EF4-FFF2-40B4-BE49-F238E27FC236}">
                  <a16:creationId xmlns:a16="http://schemas.microsoft.com/office/drawing/2014/main" id="{25AE706E-D1EB-474F-8F99-F9C95DE6DAE7}"/>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b="7948"/>
            <a:stretch/>
          </p:blipFill>
          <p:spPr bwMode="auto">
            <a:xfrm>
              <a:off x="8326037" y="2496937"/>
              <a:ext cx="640080" cy="685716"/>
            </a:xfrm>
            <a:prstGeom prst="ellipse">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woman icon">
              <a:extLst>
                <a:ext uri="{FF2B5EF4-FFF2-40B4-BE49-F238E27FC236}">
                  <a16:creationId xmlns:a16="http://schemas.microsoft.com/office/drawing/2014/main" id="{0BE3B84E-86EF-4C21-8D52-3B1B6F449649}"/>
                </a:ext>
              </a:extLst>
            </p:cNvPr>
            <p:cNvPicPr>
              <a:picLocks noChangeAspect="1" noChangeArrowheads="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l="9076" t="11437" r="5582"/>
            <a:stretch/>
          </p:blipFill>
          <p:spPr bwMode="auto">
            <a:xfrm>
              <a:off x="8966117" y="2296470"/>
              <a:ext cx="640080" cy="685716"/>
            </a:xfrm>
            <a:prstGeom prst="ellipse">
              <a:avLst/>
            </a:prstGeom>
            <a:noFill/>
            <a:extLst>
              <a:ext uri="{909E8E84-426E-40DD-AFC4-6F175D3DCCD1}">
                <a14:hiddenFill xmlns:a14="http://schemas.microsoft.com/office/drawing/2010/main">
                  <a:solidFill>
                    <a:srgbClr val="FFFFFF"/>
                  </a:solidFill>
                </a14:hiddenFill>
              </a:ext>
            </a:extLst>
          </p:spPr>
        </p:pic>
        <p:pic>
          <p:nvPicPr>
            <p:cNvPr id="81" name="Picture 8" descr="Image result for man icon">
              <a:extLst>
                <a:ext uri="{FF2B5EF4-FFF2-40B4-BE49-F238E27FC236}">
                  <a16:creationId xmlns:a16="http://schemas.microsoft.com/office/drawing/2014/main" id="{B0A075EC-545F-453E-91C4-F0A3A2989941}"/>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b="7948"/>
            <a:stretch/>
          </p:blipFill>
          <p:spPr bwMode="auto">
            <a:xfrm>
              <a:off x="9457536" y="2839795"/>
              <a:ext cx="640080" cy="685716"/>
            </a:xfrm>
            <a:prstGeom prst="ellipse">
              <a:avLst/>
            </a:prstGeom>
            <a:noFill/>
            <a:extLst>
              <a:ext uri="{909E8E84-426E-40DD-AFC4-6F175D3DCCD1}">
                <a14:hiddenFill xmlns:a14="http://schemas.microsoft.com/office/drawing/2010/main">
                  <a:solidFill>
                    <a:srgbClr val="FFFFFF"/>
                  </a:solidFill>
                </a14:hiddenFill>
              </a:ext>
            </a:extLst>
          </p:spPr>
        </p:pic>
        <p:pic>
          <p:nvPicPr>
            <p:cNvPr id="82" name="Picture 12" descr="Image result for woman icon">
              <a:extLst>
                <a:ext uri="{FF2B5EF4-FFF2-40B4-BE49-F238E27FC236}">
                  <a16:creationId xmlns:a16="http://schemas.microsoft.com/office/drawing/2014/main" id="{C5520FB2-DEDB-4F5D-874F-6F08827A4B04}"/>
                </a:ext>
              </a:extLst>
            </p:cNvPr>
            <p:cNvPicPr>
              <a:picLocks noChangeAspect="1" noChangeArrowheads="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l="9076" t="11437" r="5582"/>
            <a:stretch/>
          </p:blipFill>
          <p:spPr bwMode="auto">
            <a:xfrm>
              <a:off x="8794738" y="2982186"/>
              <a:ext cx="640080" cy="685716"/>
            </a:xfrm>
            <a:prstGeom prst="ellipse">
              <a:avLst/>
            </a:prstGeom>
            <a:noFill/>
            <a:extLst>
              <a:ext uri="{909E8E84-426E-40DD-AFC4-6F175D3DCCD1}">
                <a14:hiddenFill xmlns:a14="http://schemas.microsoft.com/office/drawing/2010/main">
                  <a:solidFill>
                    <a:srgbClr val="FFFFFF"/>
                  </a:solidFill>
                </a14:hiddenFill>
              </a:ext>
            </a:extLst>
          </p:spPr>
        </p:pic>
      </p:grpSp>
      <p:sp>
        <p:nvSpPr>
          <p:cNvPr id="9" name="Rectangle 8">
            <a:extLst>
              <a:ext uri="{FF2B5EF4-FFF2-40B4-BE49-F238E27FC236}">
                <a16:creationId xmlns:a16="http://schemas.microsoft.com/office/drawing/2014/main" id="{05C38C80-6425-4912-9B3C-ACB4A08945FA}"/>
              </a:ext>
            </a:extLst>
          </p:cNvPr>
          <p:cNvSpPr/>
          <p:nvPr/>
        </p:nvSpPr>
        <p:spPr>
          <a:xfrm>
            <a:off x="285757" y="5600700"/>
            <a:ext cx="11630018" cy="9220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5" name="Picture 84">
            <a:extLst>
              <a:ext uri="{FF2B5EF4-FFF2-40B4-BE49-F238E27FC236}">
                <a16:creationId xmlns:a16="http://schemas.microsoft.com/office/drawing/2014/main" id="{86D2F87F-1AA2-4E23-8D9B-C80FBCF0052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Lst>
          </a:blip>
          <a:srcRect l="22369" t="11666" r="38014" b="47926"/>
          <a:stretch/>
        </p:blipFill>
        <p:spPr>
          <a:xfrm>
            <a:off x="427632" y="5556367"/>
            <a:ext cx="880871" cy="969130"/>
          </a:xfrm>
          <a:prstGeom prst="rect">
            <a:avLst/>
          </a:prstGeom>
        </p:spPr>
      </p:pic>
      <p:pic>
        <p:nvPicPr>
          <p:cNvPr id="86" name="Picture 85">
            <a:extLst>
              <a:ext uri="{FF2B5EF4-FFF2-40B4-BE49-F238E27FC236}">
                <a16:creationId xmlns:a16="http://schemas.microsoft.com/office/drawing/2014/main" id="{2E4FAABE-0DC5-4B6D-8C30-428E9BF500F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Lst>
          </a:blip>
          <a:srcRect l="22369" t="11666" r="38014" b="47926"/>
          <a:stretch/>
        </p:blipFill>
        <p:spPr>
          <a:xfrm>
            <a:off x="1155971" y="5556367"/>
            <a:ext cx="880871" cy="969130"/>
          </a:xfrm>
          <a:prstGeom prst="rect">
            <a:avLst/>
          </a:prstGeom>
        </p:spPr>
      </p:pic>
      <p:pic>
        <p:nvPicPr>
          <p:cNvPr id="87" name="Picture 86">
            <a:extLst>
              <a:ext uri="{FF2B5EF4-FFF2-40B4-BE49-F238E27FC236}">
                <a16:creationId xmlns:a16="http://schemas.microsoft.com/office/drawing/2014/main" id="{BD9CEF41-0A4E-4799-A032-E5126A7577E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Lst>
          </a:blip>
          <a:srcRect l="22369" t="11666" r="38014" b="47926"/>
          <a:stretch/>
        </p:blipFill>
        <p:spPr>
          <a:xfrm>
            <a:off x="1884310" y="5556367"/>
            <a:ext cx="880871" cy="969130"/>
          </a:xfrm>
          <a:prstGeom prst="rect">
            <a:avLst/>
          </a:prstGeom>
        </p:spPr>
      </p:pic>
      <p:pic>
        <p:nvPicPr>
          <p:cNvPr id="88" name="Picture 87">
            <a:extLst>
              <a:ext uri="{FF2B5EF4-FFF2-40B4-BE49-F238E27FC236}">
                <a16:creationId xmlns:a16="http://schemas.microsoft.com/office/drawing/2014/main" id="{8E33C5BB-A014-48DF-A4A2-AE97CFD9770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Lst>
          </a:blip>
          <a:srcRect l="22369" t="11666" r="38014" b="47926"/>
          <a:stretch/>
        </p:blipFill>
        <p:spPr>
          <a:xfrm>
            <a:off x="2612649" y="5556367"/>
            <a:ext cx="880871" cy="969130"/>
          </a:xfrm>
          <a:prstGeom prst="rect">
            <a:avLst/>
          </a:prstGeom>
        </p:spPr>
      </p:pic>
      <p:pic>
        <p:nvPicPr>
          <p:cNvPr id="89" name="Picture 88">
            <a:extLst>
              <a:ext uri="{FF2B5EF4-FFF2-40B4-BE49-F238E27FC236}">
                <a16:creationId xmlns:a16="http://schemas.microsoft.com/office/drawing/2014/main" id="{9661059F-5DFD-447B-9E50-EDD9D1BA09E7}"/>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Lst>
          </a:blip>
          <a:srcRect l="22369" t="11666" r="38014" b="47926"/>
          <a:stretch/>
        </p:blipFill>
        <p:spPr>
          <a:xfrm>
            <a:off x="3340988" y="5556367"/>
            <a:ext cx="880871" cy="969130"/>
          </a:xfrm>
          <a:prstGeom prst="rect">
            <a:avLst/>
          </a:prstGeom>
        </p:spPr>
      </p:pic>
      <p:pic>
        <p:nvPicPr>
          <p:cNvPr id="90" name="Picture 89">
            <a:extLst>
              <a:ext uri="{FF2B5EF4-FFF2-40B4-BE49-F238E27FC236}">
                <a16:creationId xmlns:a16="http://schemas.microsoft.com/office/drawing/2014/main" id="{5B41D932-1EF5-4961-A92B-5E47B7A1B56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Lst>
          </a:blip>
          <a:srcRect l="22369" t="11666" r="38014" b="47926"/>
          <a:stretch/>
        </p:blipFill>
        <p:spPr>
          <a:xfrm>
            <a:off x="4069327" y="5556367"/>
            <a:ext cx="880871" cy="969130"/>
          </a:xfrm>
          <a:prstGeom prst="rect">
            <a:avLst/>
          </a:prstGeom>
        </p:spPr>
      </p:pic>
      <p:pic>
        <p:nvPicPr>
          <p:cNvPr id="91" name="Picture 90">
            <a:extLst>
              <a:ext uri="{FF2B5EF4-FFF2-40B4-BE49-F238E27FC236}">
                <a16:creationId xmlns:a16="http://schemas.microsoft.com/office/drawing/2014/main" id="{94EC218F-8E34-4FC0-9B15-F921C37B45B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Lst>
          </a:blip>
          <a:srcRect l="22369" t="11666" r="38014" b="47926"/>
          <a:stretch/>
        </p:blipFill>
        <p:spPr>
          <a:xfrm>
            <a:off x="4797667" y="5556367"/>
            <a:ext cx="880871" cy="969130"/>
          </a:xfrm>
          <a:prstGeom prst="rect">
            <a:avLst/>
          </a:prstGeom>
        </p:spPr>
      </p:pic>
      <p:pic>
        <p:nvPicPr>
          <p:cNvPr id="92" name="Picture 91">
            <a:extLst>
              <a:ext uri="{FF2B5EF4-FFF2-40B4-BE49-F238E27FC236}">
                <a16:creationId xmlns:a16="http://schemas.microsoft.com/office/drawing/2014/main" id="{DBB916D8-C92A-4A2F-9CCB-BFB913CD5B2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Lst>
          </a:blip>
          <a:srcRect l="22369" t="11666" r="38014" b="47926"/>
          <a:stretch/>
        </p:blipFill>
        <p:spPr>
          <a:xfrm>
            <a:off x="5441308" y="5553571"/>
            <a:ext cx="880871" cy="969130"/>
          </a:xfrm>
          <a:prstGeom prst="rect">
            <a:avLst/>
          </a:prstGeom>
        </p:spPr>
      </p:pic>
      <p:pic>
        <p:nvPicPr>
          <p:cNvPr id="93" name="Picture 92">
            <a:extLst>
              <a:ext uri="{FF2B5EF4-FFF2-40B4-BE49-F238E27FC236}">
                <a16:creationId xmlns:a16="http://schemas.microsoft.com/office/drawing/2014/main" id="{2E1C37E3-2914-4B51-8270-3E4694078C2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Lst>
          </a:blip>
          <a:srcRect l="22369" t="11666" r="38014" b="47926"/>
          <a:stretch/>
        </p:blipFill>
        <p:spPr>
          <a:xfrm>
            <a:off x="6169647" y="5553571"/>
            <a:ext cx="880871" cy="969130"/>
          </a:xfrm>
          <a:prstGeom prst="rect">
            <a:avLst/>
          </a:prstGeom>
        </p:spPr>
      </p:pic>
      <p:pic>
        <p:nvPicPr>
          <p:cNvPr id="94" name="Picture 93">
            <a:extLst>
              <a:ext uri="{FF2B5EF4-FFF2-40B4-BE49-F238E27FC236}">
                <a16:creationId xmlns:a16="http://schemas.microsoft.com/office/drawing/2014/main" id="{42AC0311-23BA-4F1C-BE52-62C063CEA2C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Lst>
          </a:blip>
          <a:srcRect l="22369" t="11666" r="38014" b="47926"/>
          <a:stretch/>
        </p:blipFill>
        <p:spPr>
          <a:xfrm>
            <a:off x="6897986" y="5553571"/>
            <a:ext cx="880871" cy="969130"/>
          </a:xfrm>
          <a:prstGeom prst="rect">
            <a:avLst/>
          </a:prstGeom>
        </p:spPr>
      </p:pic>
      <p:pic>
        <p:nvPicPr>
          <p:cNvPr id="95" name="Picture 94">
            <a:extLst>
              <a:ext uri="{FF2B5EF4-FFF2-40B4-BE49-F238E27FC236}">
                <a16:creationId xmlns:a16="http://schemas.microsoft.com/office/drawing/2014/main" id="{E4F3DD1F-951B-46C7-8ACE-B0B0D263EF4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Lst>
          </a:blip>
          <a:srcRect l="22369" t="11666" r="38014" b="47926"/>
          <a:stretch/>
        </p:blipFill>
        <p:spPr>
          <a:xfrm>
            <a:off x="7626325" y="5553571"/>
            <a:ext cx="880871" cy="969130"/>
          </a:xfrm>
          <a:prstGeom prst="rect">
            <a:avLst/>
          </a:prstGeom>
        </p:spPr>
      </p:pic>
      <p:pic>
        <p:nvPicPr>
          <p:cNvPr id="96" name="Picture 95">
            <a:extLst>
              <a:ext uri="{FF2B5EF4-FFF2-40B4-BE49-F238E27FC236}">
                <a16:creationId xmlns:a16="http://schemas.microsoft.com/office/drawing/2014/main" id="{FF4D8566-4BAF-4286-8FE4-D043C54E348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Lst>
          </a:blip>
          <a:srcRect l="22369" t="11666" r="38014" b="47926"/>
          <a:stretch/>
        </p:blipFill>
        <p:spPr>
          <a:xfrm>
            <a:off x="8354664" y="5553571"/>
            <a:ext cx="880871" cy="969130"/>
          </a:xfrm>
          <a:prstGeom prst="rect">
            <a:avLst/>
          </a:prstGeom>
        </p:spPr>
      </p:pic>
      <p:pic>
        <p:nvPicPr>
          <p:cNvPr id="97" name="Picture 96">
            <a:extLst>
              <a:ext uri="{FF2B5EF4-FFF2-40B4-BE49-F238E27FC236}">
                <a16:creationId xmlns:a16="http://schemas.microsoft.com/office/drawing/2014/main" id="{3B549155-5888-4B94-B596-F86D1CFB15DB}"/>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Lst>
          </a:blip>
          <a:srcRect l="22369" t="11666" r="38014" b="47926"/>
          <a:stretch/>
        </p:blipFill>
        <p:spPr>
          <a:xfrm>
            <a:off x="9083003" y="5553571"/>
            <a:ext cx="880871" cy="969130"/>
          </a:xfrm>
          <a:prstGeom prst="rect">
            <a:avLst/>
          </a:prstGeom>
        </p:spPr>
      </p:pic>
      <p:pic>
        <p:nvPicPr>
          <p:cNvPr id="98" name="Picture 97">
            <a:extLst>
              <a:ext uri="{FF2B5EF4-FFF2-40B4-BE49-F238E27FC236}">
                <a16:creationId xmlns:a16="http://schemas.microsoft.com/office/drawing/2014/main" id="{33BC55D3-97C8-4766-BE63-EC26FDC791F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Lst>
          </a:blip>
          <a:srcRect l="22369" t="11666" r="38014" b="47926"/>
          <a:stretch/>
        </p:blipFill>
        <p:spPr>
          <a:xfrm>
            <a:off x="9811343" y="5553571"/>
            <a:ext cx="880871" cy="969130"/>
          </a:xfrm>
          <a:prstGeom prst="rect">
            <a:avLst/>
          </a:prstGeom>
        </p:spPr>
      </p:pic>
      <p:pic>
        <p:nvPicPr>
          <p:cNvPr id="99" name="Picture 98">
            <a:extLst>
              <a:ext uri="{FF2B5EF4-FFF2-40B4-BE49-F238E27FC236}">
                <a16:creationId xmlns:a16="http://schemas.microsoft.com/office/drawing/2014/main" id="{D5A85267-5103-46AA-B17C-85699B9BD6C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Lst>
          </a:blip>
          <a:srcRect l="22369" t="11666" r="38014" b="47926"/>
          <a:stretch/>
        </p:blipFill>
        <p:spPr>
          <a:xfrm>
            <a:off x="10539681" y="5553571"/>
            <a:ext cx="880871" cy="969130"/>
          </a:xfrm>
          <a:prstGeom prst="rect">
            <a:avLst/>
          </a:prstGeom>
        </p:spPr>
      </p:pic>
      <p:cxnSp>
        <p:nvCxnSpPr>
          <p:cNvPr id="11" name="Connector: Elbow 10">
            <a:extLst>
              <a:ext uri="{FF2B5EF4-FFF2-40B4-BE49-F238E27FC236}">
                <a16:creationId xmlns:a16="http://schemas.microsoft.com/office/drawing/2014/main" id="{369994ED-DAAF-4205-8836-F9FCEBFB6825}"/>
              </a:ext>
            </a:extLst>
          </p:cNvPr>
          <p:cNvCxnSpPr>
            <a:stCxn id="53" idx="0"/>
            <a:endCxn id="2060" idx="0"/>
          </p:cNvCxnSpPr>
          <p:nvPr/>
        </p:nvCxnSpPr>
        <p:spPr>
          <a:xfrm rot="5400000" flipH="1" flipV="1">
            <a:off x="7273440" y="107905"/>
            <a:ext cx="44339" cy="5336544"/>
          </a:xfrm>
          <a:prstGeom prst="bentConnector3">
            <a:avLst>
              <a:gd name="adj1" fmla="val 615573"/>
            </a:avLst>
          </a:prstGeom>
          <a:ln w="28575">
            <a:solidFill>
              <a:srgbClr val="A5A5A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5FD2D742-0822-4F11-9244-2036A61CA123}"/>
              </a:ext>
            </a:extLst>
          </p:cNvPr>
          <p:cNvSpPr txBox="1"/>
          <p:nvPr/>
        </p:nvSpPr>
        <p:spPr>
          <a:xfrm>
            <a:off x="9143633" y="1706447"/>
            <a:ext cx="1983253" cy="646331"/>
          </a:xfrm>
          <a:prstGeom prst="rect">
            <a:avLst/>
          </a:prstGeom>
          <a:solidFill>
            <a:schemeClr val="accent4">
              <a:lumMod val="20000"/>
              <a:lumOff val="80000"/>
            </a:schemeClr>
          </a:solidFill>
        </p:spPr>
        <p:txBody>
          <a:bodyPr wrap="square" rtlCol="0">
            <a:spAutoFit/>
          </a:bodyPr>
          <a:lstStyle/>
          <a:p>
            <a:pPr algn="ctr"/>
            <a:r>
              <a:rPr lang="en-US" dirty="0">
                <a:solidFill>
                  <a:schemeClr val="tx1">
                    <a:lumMod val="75000"/>
                    <a:lumOff val="25000"/>
                  </a:schemeClr>
                </a:solidFill>
                <a:latin typeface="Segoe UI" panose="020B0502040204020203" pitchFamily="34" charset="0"/>
                <a:cs typeface="Segoe UI" panose="020B0502040204020203" pitchFamily="34" charset="0"/>
              </a:rPr>
              <a:t>Training and Capacity Building</a:t>
            </a:r>
            <a:endParaRPr lang="en-IN"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3" name="Straight Connector 12">
            <a:extLst>
              <a:ext uri="{FF2B5EF4-FFF2-40B4-BE49-F238E27FC236}">
                <a16:creationId xmlns:a16="http://schemas.microsoft.com/office/drawing/2014/main" id="{71503741-8BC3-4638-942D-68ABFDC48673}"/>
              </a:ext>
            </a:extLst>
          </p:cNvPr>
          <p:cNvCxnSpPr>
            <a:endCxn id="59" idx="0"/>
          </p:cNvCxnSpPr>
          <p:nvPr/>
        </p:nvCxnSpPr>
        <p:spPr>
          <a:xfrm>
            <a:off x="2324745" y="3429000"/>
            <a:ext cx="1417" cy="1192845"/>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D955731-2E2F-49FE-99A8-7B7616E40F54}"/>
              </a:ext>
            </a:extLst>
          </p:cNvPr>
          <p:cNvCxnSpPr>
            <a:cxnSpLocks/>
          </p:cNvCxnSpPr>
          <p:nvPr/>
        </p:nvCxnSpPr>
        <p:spPr>
          <a:xfrm flipH="1">
            <a:off x="9963874" y="2531377"/>
            <a:ext cx="1951901"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03A5E37B-7984-43ED-BCFA-6EF63650F9A5}"/>
              </a:ext>
            </a:extLst>
          </p:cNvPr>
          <p:cNvSpPr txBox="1"/>
          <p:nvPr/>
        </p:nvSpPr>
        <p:spPr>
          <a:xfrm>
            <a:off x="8893664" y="4149571"/>
            <a:ext cx="2140419" cy="646331"/>
          </a:xfrm>
          <a:prstGeom prst="rect">
            <a:avLst/>
          </a:prstGeom>
          <a:solidFill>
            <a:schemeClr val="accent4"/>
          </a:solidFill>
        </p:spPr>
        <p:txBody>
          <a:bodyPr wrap="square" rtlCol="0">
            <a:spAutoFit/>
          </a:bodyPr>
          <a:lstStyle/>
          <a:p>
            <a:pPr algn="ctr"/>
            <a:r>
              <a:rPr lang="en-US" b="1" dirty="0">
                <a:solidFill>
                  <a:schemeClr val="tx1">
                    <a:lumMod val="75000"/>
                    <a:lumOff val="25000"/>
                  </a:schemeClr>
                </a:solidFill>
                <a:latin typeface="Segoe UI" panose="020B0502040204020203" pitchFamily="34" charset="0"/>
                <a:cs typeface="Segoe UI" panose="020B0502040204020203" pitchFamily="34" charset="0"/>
              </a:rPr>
              <a:t>Community Resource Persons</a:t>
            </a:r>
            <a:endParaRPr lang="en-IN" b="1" dirty="0">
              <a:solidFill>
                <a:schemeClr val="tx1">
                  <a:lumMod val="75000"/>
                  <a:lumOff val="25000"/>
                </a:schemeClr>
              </a:solidFill>
              <a:latin typeface="Segoe UI" panose="020B0502040204020203" pitchFamily="34" charset="0"/>
              <a:cs typeface="Segoe UI" panose="020B0502040204020203" pitchFamily="34" charset="0"/>
            </a:endParaRPr>
          </a:p>
        </p:txBody>
      </p:sp>
      <p:grpSp>
        <p:nvGrpSpPr>
          <p:cNvPr id="16" name="Group 15">
            <a:extLst>
              <a:ext uri="{FF2B5EF4-FFF2-40B4-BE49-F238E27FC236}">
                <a16:creationId xmlns:a16="http://schemas.microsoft.com/office/drawing/2014/main" id="{AC8E10EA-32E5-4548-BA50-94FFA0FF36F1}"/>
              </a:ext>
            </a:extLst>
          </p:cNvPr>
          <p:cNvGrpSpPr/>
          <p:nvPr/>
        </p:nvGrpSpPr>
        <p:grpSpPr>
          <a:xfrm>
            <a:off x="4639791" y="4857243"/>
            <a:ext cx="674576" cy="725587"/>
            <a:chOff x="1864227" y="2761512"/>
            <a:chExt cx="674576" cy="725587"/>
          </a:xfrm>
        </p:grpSpPr>
        <p:sp>
          <p:nvSpPr>
            <p:cNvPr id="109" name="Arrow: Down 108">
              <a:extLst>
                <a:ext uri="{FF2B5EF4-FFF2-40B4-BE49-F238E27FC236}">
                  <a16:creationId xmlns:a16="http://schemas.microsoft.com/office/drawing/2014/main" id="{6543AE34-AFB7-40B8-A8A6-0D9DC42C8F31}"/>
                </a:ext>
              </a:extLst>
            </p:cNvPr>
            <p:cNvSpPr/>
            <p:nvPr/>
          </p:nvSpPr>
          <p:spPr>
            <a:xfrm>
              <a:off x="1864227" y="2979395"/>
              <a:ext cx="674576" cy="507704"/>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Rectangle 109">
              <a:extLst>
                <a:ext uri="{FF2B5EF4-FFF2-40B4-BE49-F238E27FC236}">
                  <a16:creationId xmlns:a16="http://schemas.microsoft.com/office/drawing/2014/main" id="{BAB6D1F3-2572-4400-B803-428EEDFA2FF3}"/>
                </a:ext>
              </a:extLst>
            </p:cNvPr>
            <p:cNvSpPr/>
            <p:nvPr/>
          </p:nvSpPr>
          <p:spPr>
            <a:xfrm>
              <a:off x="2035123" y="2867297"/>
              <a:ext cx="329184" cy="9144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1" name="Rectangle 110">
              <a:extLst>
                <a:ext uri="{FF2B5EF4-FFF2-40B4-BE49-F238E27FC236}">
                  <a16:creationId xmlns:a16="http://schemas.microsoft.com/office/drawing/2014/main" id="{BEDBE82B-C2CB-43AE-B56C-439F5B5BF5A7}"/>
                </a:ext>
              </a:extLst>
            </p:cNvPr>
            <p:cNvSpPr/>
            <p:nvPr/>
          </p:nvSpPr>
          <p:spPr>
            <a:xfrm>
              <a:off x="2036915" y="2761512"/>
              <a:ext cx="329184" cy="91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17" name="Group 116">
            <a:extLst>
              <a:ext uri="{FF2B5EF4-FFF2-40B4-BE49-F238E27FC236}">
                <a16:creationId xmlns:a16="http://schemas.microsoft.com/office/drawing/2014/main" id="{87E7EDBE-D40D-45D5-82E8-6995E5897B85}"/>
              </a:ext>
            </a:extLst>
          </p:cNvPr>
          <p:cNvGrpSpPr/>
          <p:nvPr/>
        </p:nvGrpSpPr>
        <p:grpSpPr>
          <a:xfrm>
            <a:off x="9653467" y="4857243"/>
            <a:ext cx="674576" cy="725587"/>
            <a:chOff x="1864227" y="2761512"/>
            <a:chExt cx="674576" cy="725587"/>
          </a:xfrm>
        </p:grpSpPr>
        <p:sp>
          <p:nvSpPr>
            <p:cNvPr id="118" name="Arrow: Down 117">
              <a:extLst>
                <a:ext uri="{FF2B5EF4-FFF2-40B4-BE49-F238E27FC236}">
                  <a16:creationId xmlns:a16="http://schemas.microsoft.com/office/drawing/2014/main" id="{969A2B77-536F-4C8A-82CB-C50FD107467A}"/>
                </a:ext>
              </a:extLst>
            </p:cNvPr>
            <p:cNvSpPr/>
            <p:nvPr/>
          </p:nvSpPr>
          <p:spPr>
            <a:xfrm>
              <a:off x="1864227" y="2979395"/>
              <a:ext cx="674576" cy="507704"/>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9" name="Rectangle 118">
              <a:extLst>
                <a:ext uri="{FF2B5EF4-FFF2-40B4-BE49-F238E27FC236}">
                  <a16:creationId xmlns:a16="http://schemas.microsoft.com/office/drawing/2014/main" id="{86FA39F4-700B-458F-89DC-F5D0B171DCBC}"/>
                </a:ext>
              </a:extLst>
            </p:cNvPr>
            <p:cNvSpPr/>
            <p:nvPr/>
          </p:nvSpPr>
          <p:spPr>
            <a:xfrm>
              <a:off x="2035123" y="2867297"/>
              <a:ext cx="329184" cy="9144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0" name="Rectangle 119">
              <a:extLst>
                <a:ext uri="{FF2B5EF4-FFF2-40B4-BE49-F238E27FC236}">
                  <a16:creationId xmlns:a16="http://schemas.microsoft.com/office/drawing/2014/main" id="{1816D7A1-A086-4AA5-AA15-3958F49D8C5E}"/>
                </a:ext>
              </a:extLst>
            </p:cNvPr>
            <p:cNvSpPr/>
            <p:nvPr/>
          </p:nvSpPr>
          <p:spPr>
            <a:xfrm>
              <a:off x="2036915" y="2761512"/>
              <a:ext cx="329184" cy="91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1" name="TextBox 120">
            <a:extLst>
              <a:ext uri="{FF2B5EF4-FFF2-40B4-BE49-F238E27FC236}">
                <a16:creationId xmlns:a16="http://schemas.microsoft.com/office/drawing/2014/main" id="{31E366E1-FBFE-4C93-8226-0EF8D557E13A}"/>
              </a:ext>
            </a:extLst>
          </p:cNvPr>
          <p:cNvSpPr txBox="1"/>
          <p:nvPr/>
        </p:nvSpPr>
        <p:spPr>
          <a:xfrm>
            <a:off x="5495362" y="5159409"/>
            <a:ext cx="3936256" cy="369332"/>
          </a:xfrm>
          <a:prstGeom prst="rect">
            <a:avLst/>
          </a:prstGeom>
          <a:solidFill>
            <a:schemeClr val="accent4">
              <a:lumMod val="20000"/>
              <a:lumOff val="80000"/>
            </a:schemeClr>
          </a:solidFill>
        </p:spPr>
        <p:txBody>
          <a:bodyPr wrap="square" rtlCol="0">
            <a:spAutoFit/>
          </a:bodyPr>
          <a:lstStyle/>
          <a:p>
            <a:pPr algn="ctr"/>
            <a:r>
              <a:rPr lang="en-US" dirty="0">
                <a:solidFill>
                  <a:schemeClr val="tx1">
                    <a:lumMod val="75000"/>
                    <a:lumOff val="25000"/>
                  </a:schemeClr>
                </a:solidFill>
                <a:latin typeface="Segoe UI" panose="020B0502040204020203" pitchFamily="34" charset="0"/>
                <a:cs typeface="Segoe UI" panose="020B0502040204020203" pitchFamily="34" charset="0"/>
              </a:rPr>
              <a:t>Advisory Support to Farmers</a:t>
            </a:r>
            <a:endParaRPr lang="en-IN"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44" name="TextBox 43">
            <a:extLst>
              <a:ext uri="{FF2B5EF4-FFF2-40B4-BE49-F238E27FC236}">
                <a16:creationId xmlns:a16="http://schemas.microsoft.com/office/drawing/2014/main" id="{E2A235CE-F7C0-4A9E-857E-0230C2B7D4A4}"/>
              </a:ext>
            </a:extLst>
          </p:cNvPr>
          <p:cNvSpPr txBox="1"/>
          <p:nvPr/>
        </p:nvSpPr>
        <p:spPr>
          <a:xfrm>
            <a:off x="6500162" y="2152015"/>
            <a:ext cx="2140419" cy="646331"/>
          </a:xfrm>
          <a:prstGeom prst="rect">
            <a:avLst/>
          </a:prstGeom>
          <a:solidFill>
            <a:schemeClr val="accent4"/>
          </a:solidFill>
        </p:spPr>
        <p:txBody>
          <a:bodyPr wrap="square" rtlCol="0">
            <a:spAutoFit/>
          </a:bodyPr>
          <a:lstStyle/>
          <a:p>
            <a:pPr algn="ctr"/>
            <a:r>
              <a:rPr lang="en-US" b="1" dirty="0">
                <a:solidFill>
                  <a:schemeClr val="tx1">
                    <a:lumMod val="75000"/>
                    <a:lumOff val="25000"/>
                  </a:schemeClr>
                </a:solidFill>
                <a:latin typeface="Segoe UI" panose="020B0502040204020203" pitchFamily="34" charset="0"/>
                <a:cs typeface="Segoe UI" panose="020B0502040204020203" pitchFamily="34" charset="0"/>
              </a:rPr>
              <a:t>Subject Matter Specialists</a:t>
            </a:r>
            <a:endParaRPr lang="en-IN" b="1"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0540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3">
            <a:extLst>
              <a:ext uri="{FF2B5EF4-FFF2-40B4-BE49-F238E27FC236}">
                <a16:creationId xmlns:a16="http://schemas.microsoft.com/office/drawing/2014/main" id="{14E1433C-D65A-4E9A-9C45-9BEF307C5A99}"/>
              </a:ext>
            </a:extLst>
          </p:cNvPr>
          <p:cNvSpPr>
            <a:spLocks noGrp="1"/>
          </p:cNvSpPr>
          <p:nvPr>
            <p:ph type="title"/>
          </p:nvPr>
        </p:nvSpPr>
        <p:spPr>
          <a:xfrm>
            <a:off x="521207" y="312176"/>
            <a:ext cx="10984028" cy="856985"/>
          </a:xfrm>
        </p:spPr>
        <p:txBody>
          <a:bodyPr vert="horz" lIns="91440" tIns="45720" rIns="91440" bIns="45720" rtlCol="0" anchor="b" anchorCtr="0">
            <a:noAutofit/>
          </a:bodyPr>
          <a:lstStyle/>
          <a:p>
            <a:r>
              <a:rPr lang="en-US" b="1" dirty="0">
                <a:latin typeface="Segoe UI Semibold" panose="020B0702040204020203" pitchFamily="34" charset="0"/>
                <a:cs typeface="Segoe UI Semibold" panose="020B0702040204020203" pitchFamily="34" charset="0"/>
              </a:rPr>
              <a:t>Technology: Process</a:t>
            </a:r>
          </a:p>
        </p:txBody>
      </p:sp>
      <p:sp>
        <p:nvSpPr>
          <p:cNvPr id="256" name="Isosceles Triangle 255">
            <a:extLst>
              <a:ext uri="{FF2B5EF4-FFF2-40B4-BE49-F238E27FC236}">
                <a16:creationId xmlns:a16="http://schemas.microsoft.com/office/drawing/2014/main" id="{4DE32699-B0DF-44D6-AD11-DFC6EEA4AB7D}"/>
              </a:ext>
            </a:extLst>
          </p:cNvPr>
          <p:cNvSpPr>
            <a:spLocks noChangeAspect="1"/>
          </p:cNvSpPr>
          <p:nvPr/>
        </p:nvSpPr>
        <p:spPr>
          <a:xfrm>
            <a:off x="255425" y="1275008"/>
            <a:ext cx="2720897" cy="1828800"/>
          </a:xfrm>
          <a:prstGeom prst="triangl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57" name="Isosceles Triangle 256">
            <a:extLst>
              <a:ext uri="{FF2B5EF4-FFF2-40B4-BE49-F238E27FC236}">
                <a16:creationId xmlns:a16="http://schemas.microsoft.com/office/drawing/2014/main" id="{865EEF6F-8F93-4D55-AED4-5ABB60681457}"/>
              </a:ext>
            </a:extLst>
          </p:cNvPr>
          <p:cNvSpPr>
            <a:spLocks noChangeAspect="1"/>
          </p:cNvSpPr>
          <p:nvPr/>
        </p:nvSpPr>
        <p:spPr>
          <a:xfrm rot="10800000">
            <a:off x="703797" y="1275006"/>
            <a:ext cx="916489" cy="616001"/>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dirty="0">
              <a:solidFill>
                <a:srgbClr val="FFFFFF"/>
              </a:solidFill>
              <a:latin typeface="Segoe UI" panose="020B0502040204020203" pitchFamily="34" charset="0"/>
              <a:cs typeface="Segoe UI" panose="020B0502040204020203" pitchFamily="34" charset="0"/>
            </a:endParaRPr>
          </a:p>
        </p:txBody>
      </p:sp>
      <p:sp>
        <p:nvSpPr>
          <p:cNvPr id="258" name="Isosceles Triangle 257">
            <a:extLst>
              <a:ext uri="{FF2B5EF4-FFF2-40B4-BE49-F238E27FC236}">
                <a16:creationId xmlns:a16="http://schemas.microsoft.com/office/drawing/2014/main" id="{50BEBDEE-E7C9-495C-A34B-882B40248FE4}"/>
              </a:ext>
            </a:extLst>
          </p:cNvPr>
          <p:cNvSpPr>
            <a:spLocks noChangeAspect="1"/>
          </p:cNvSpPr>
          <p:nvPr/>
        </p:nvSpPr>
        <p:spPr>
          <a:xfrm rot="10800000">
            <a:off x="245525" y="3101244"/>
            <a:ext cx="2720897" cy="1828800"/>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53" name="Isosceles Triangle 252">
            <a:extLst>
              <a:ext uri="{FF2B5EF4-FFF2-40B4-BE49-F238E27FC236}">
                <a16:creationId xmlns:a16="http://schemas.microsoft.com/office/drawing/2014/main" id="{8CB956B2-1610-4CD6-8501-9516C8F6B082}"/>
              </a:ext>
            </a:extLst>
          </p:cNvPr>
          <p:cNvSpPr>
            <a:spLocks noChangeAspect="1"/>
          </p:cNvSpPr>
          <p:nvPr/>
        </p:nvSpPr>
        <p:spPr>
          <a:xfrm>
            <a:off x="2371421" y="1275008"/>
            <a:ext cx="2720897" cy="1828800"/>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54" name="Isosceles Triangle 253">
            <a:extLst>
              <a:ext uri="{FF2B5EF4-FFF2-40B4-BE49-F238E27FC236}">
                <a16:creationId xmlns:a16="http://schemas.microsoft.com/office/drawing/2014/main" id="{C050A70F-AAA2-483A-949B-9341A4CBEE32}"/>
              </a:ext>
            </a:extLst>
          </p:cNvPr>
          <p:cNvSpPr>
            <a:spLocks noChangeAspect="1"/>
          </p:cNvSpPr>
          <p:nvPr/>
        </p:nvSpPr>
        <p:spPr>
          <a:xfrm rot="10800000">
            <a:off x="2819792" y="1275006"/>
            <a:ext cx="916489" cy="616001"/>
          </a:xfrm>
          <a:prstGeom prst="triangle">
            <a:avLst/>
          </a:prstGeom>
          <a:gradFill flip="none" rotWithShape="1">
            <a:gsLst>
              <a:gs pos="0">
                <a:schemeClr val="accent3">
                  <a:lumMod val="75000"/>
                </a:schemeClr>
              </a:gs>
              <a:gs pos="100000">
                <a:schemeClr val="accent3"/>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55" name="Isosceles Triangle 254">
            <a:extLst>
              <a:ext uri="{FF2B5EF4-FFF2-40B4-BE49-F238E27FC236}">
                <a16:creationId xmlns:a16="http://schemas.microsoft.com/office/drawing/2014/main" id="{E814BE5D-D82E-432E-99B4-B0D2F6F7E1D7}"/>
              </a:ext>
            </a:extLst>
          </p:cNvPr>
          <p:cNvSpPr>
            <a:spLocks noChangeAspect="1"/>
          </p:cNvSpPr>
          <p:nvPr/>
        </p:nvSpPr>
        <p:spPr>
          <a:xfrm rot="10800000">
            <a:off x="2362601" y="3101244"/>
            <a:ext cx="2720897" cy="1828800"/>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50" name="Isosceles Triangle 249">
            <a:extLst>
              <a:ext uri="{FF2B5EF4-FFF2-40B4-BE49-F238E27FC236}">
                <a16:creationId xmlns:a16="http://schemas.microsoft.com/office/drawing/2014/main" id="{FDD30A29-70B1-488A-BB83-9C829987FD6F}"/>
              </a:ext>
            </a:extLst>
          </p:cNvPr>
          <p:cNvSpPr>
            <a:spLocks noChangeAspect="1"/>
          </p:cNvSpPr>
          <p:nvPr/>
        </p:nvSpPr>
        <p:spPr>
          <a:xfrm>
            <a:off x="4639311" y="1275008"/>
            <a:ext cx="2720897" cy="1828800"/>
          </a:xfrm>
          <a:prstGeom prst="triangl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51" name="Isosceles Triangle 250">
            <a:extLst>
              <a:ext uri="{FF2B5EF4-FFF2-40B4-BE49-F238E27FC236}">
                <a16:creationId xmlns:a16="http://schemas.microsoft.com/office/drawing/2014/main" id="{2BEE1F8B-7189-41C0-BD99-8576C1ECB8DC}"/>
              </a:ext>
            </a:extLst>
          </p:cNvPr>
          <p:cNvSpPr>
            <a:spLocks noChangeAspect="1"/>
          </p:cNvSpPr>
          <p:nvPr/>
        </p:nvSpPr>
        <p:spPr>
          <a:xfrm rot="10800000">
            <a:off x="5087686" y="1275006"/>
            <a:ext cx="916489" cy="616001"/>
          </a:xfrm>
          <a:prstGeom prs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52" name="Isosceles Triangle 251">
            <a:extLst>
              <a:ext uri="{FF2B5EF4-FFF2-40B4-BE49-F238E27FC236}">
                <a16:creationId xmlns:a16="http://schemas.microsoft.com/office/drawing/2014/main" id="{DF41F8B9-B440-413D-B475-E6D8AD060B79}"/>
              </a:ext>
            </a:extLst>
          </p:cNvPr>
          <p:cNvSpPr>
            <a:spLocks noChangeAspect="1"/>
          </p:cNvSpPr>
          <p:nvPr/>
        </p:nvSpPr>
        <p:spPr>
          <a:xfrm rot="10800000">
            <a:off x="4650412" y="3101243"/>
            <a:ext cx="2720897" cy="1828800"/>
          </a:xfrm>
          <a:prstGeom prs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47" name="Isosceles Triangle 246">
            <a:extLst>
              <a:ext uri="{FF2B5EF4-FFF2-40B4-BE49-F238E27FC236}">
                <a16:creationId xmlns:a16="http://schemas.microsoft.com/office/drawing/2014/main" id="{D66B1245-D6BD-48E4-A7E3-68CFD4226B00}"/>
              </a:ext>
            </a:extLst>
          </p:cNvPr>
          <p:cNvSpPr>
            <a:spLocks noChangeAspect="1"/>
          </p:cNvSpPr>
          <p:nvPr/>
        </p:nvSpPr>
        <p:spPr>
          <a:xfrm>
            <a:off x="6889542" y="1275008"/>
            <a:ext cx="2720897" cy="1828800"/>
          </a:xfrm>
          <a:prstGeom prst="triangle">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48" name="Isosceles Triangle 247">
            <a:extLst>
              <a:ext uri="{FF2B5EF4-FFF2-40B4-BE49-F238E27FC236}">
                <a16:creationId xmlns:a16="http://schemas.microsoft.com/office/drawing/2014/main" id="{28B449CE-F60C-43C4-BE97-9512CA1A1BCE}"/>
              </a:ext>
            </a:extLst>
          </p:cNvPr>
          <p:cNvSpPr>
            <a:spLocks noChangeAspect="1"/>
          </p:cNvSpPr>
          <p:nvPr/>
        </p:nvSpPr>
        <p:spPr>
          <a:xfrm rot="10800000">
            <a:off x="7337916" y="1275006"/>
            <a:ext cx="916489" cy="616001"/>
          </a:xfrm>
          <a:prstGeom prst="triangl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49" name="Isosceles Triangle 248">
            <a:extLst>
              <a:ext uri="{FF2B5EF4-FFF2-40B4-BE49-F238E27FC236}">
                <a16:creationId xmlns:a16="http://schemas.microsoft.com/office/drawing/2014/main" id="{35458EA6-9ABC-4439-8B98-D65B04F1CFD9}"/>
              </a:ext>
            </a:extLst>
          </p:cNvPr>
          <p:cNvSpPr>
            <a:spLocks noChangeAspect="1"/>
          </p:cNvSpPr>
          <p:nvPr/>
        </p:nvSpPr>
        <p:spPr>
          <a:xfrm rot="10800000">
            <a:off x="6885046" y="3101243"/>
            <a:ext cx="2720897" cy="1828800"/>
          </a:xfrm>
          <a:prstGeom prst="triangl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15" name="TextBox 21">
            <a:extLst>
              <a:ext uri="{FF2B5EF4-FFF2-40B4-BE49-F238E27FC236}">
                <a16:creationId xmlns:a16="http://schemas.microsoft.com/office/drawing/2014/main" id="{D3CE664F-60F3-4DFE-9F54-9884A5717ADF}"/>
              </a:ext>
            </a:extLst>
          </p:cNvPr>
          <p:cNvSpPr txBox="1"/>
          <p:nvPr/>
        </p:nvSpPr>
        <p:spPr>
          <a:xfrm>
            <a:off x="900731" y="1324739"/>
            <a:ext cx="553512" cy="338554"/>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chemeClr val="tx1">
                    <a:lumMod val="75000"/>
                    <a:lumOff val="25000"/>
                  </a:schemeClr>
                </a:solidFill>
                <a:latin typeface="Segoe UI" panose="020B0502040204020203" pitchFamily="34" charset="0"/>
                <a:cs typeface="Segoe UI" panose="020B0502040204020203" pitchFamily="34" charset="0"/>
              </a:rPr>
              <a:t>01</a:t>
            </a:r>
          </a:p>
        </p:txBody>
      </p:sp>
      <p:sp>
        <p:nvSpPr>
          <p:cNvPr id="216" name="TextBox 22">
            <a:extLst>
              <a:ext uri="{FF2B5EF4-FFF2-40B4-BE49-F238E27FC236}">
                <a16:creationId xmlns:a16="http://schemas.microsoft.com/office/drawing/2014/main" id="{18B42FCA-0097-4931-B202-E51997255068}"/>
              </a:ext>
            </a:extLst>
          </p:cNvPr>
          <p:cNvSpPr txBox="1"/>
          <p:nvPr/>
        </p:nvSpPr>
        <p:spPr>
          <a:xfrm>
            <a:off x="3009615" y="1324739"/>
            <a:ext cx="553512" cy="338554"/>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rgbClr val="FFFFFF"/>
                </a:solidFill>
                <a:latin typeface="Segoe UI" panose="020B0502040204020203" pitchFamily="34" charset="0"/>
                <a:cs typeface="Segoe UI" panose="020B0502040204020203" pitchFamily="34" charset="0"/>
              </a:rPr>
              <a:t>02</a:t>
            </a:r>
          </a:p>
        </p:txBody>
      </p:sp>
      <p:sp>
        <p:nvSpPr>
          <p:cNvPr id="217" name="TextBox 24">
            <a:extLst>
              <a:ext uri="{FF2B5EF4-FFF2-40B4-BE49-F238E27FC236}">
                <a16:creationId xmlns:a16="http://schemas.microsoft.com/office/drawing/2014/main" id="{61B147C1-A979-4F57-8BF4-902F8DEFD586}"/>
              </a:ext>
            </a:extLst>
          </p:cNvPr>
          <p:cNvSpPr txBox="1"/>
          <p:nvPr/>
        </p:nvSpPr>
        <p:spPr>
          <a:xfrm>
            <a:off x="5271659" y="1324739"/>
            <a:ext cx="553512" cy="338554"/>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rgbClr val="FFFFFF"/>
                </a:solidFill>
                <a:latin typeface="Segoe UI" panose="020B0502040204020203" pitchFamily="34" charset="0"/>
                <a:cs typeface="Segoe UI" panose="020B0502040204020203" pitchFamily="34" charset="0"/>
              </a:rPr>
              <a:t>03</a:t>
            </a:r>
          </a:p>
        </p:txBody>
      </p:sp>
      <p:sp>
        <p:nvSpPr>
          <p:cNvPr id="218" name="TextBox 25">
            <a:extLst>
              <a:ext uri="{FF2B5EF4-FFF2-40B4-BE49-F238E27FC236}">
                <a16:creationId xmlns:a16="http://schemas.microsoft.com/office/drawing/2014/main" id="{66B6F556-ACD6-4C2D-90A4-80804F48FDC0}"/>
              </a:ext>
            </a:extLst>
          </p:cNvPr>
          <p:cNvSpPr txBox="1"/>
          <p:nvPr/>
        </p:nvSpPr>
        <p:spPr>
          <a:xfrm>
            <a:off x="7545971" y="1324739"/>
            <a:ext cx="553512" cy="338554"/>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chemeClr val="tx1">
                    <a:lumMod val="75000"/>
                    <a:lumOff val="25000"/>
                  </a:schemeClr>
                </a:solidFill>
                <a:latin typeface="Segoe UI" panose="020B0502040204020203" pitchFamily="34" charset="0"/>
                <a:cs typeface="Segoe UI" panose="020B0502040204020203" pitchFamily="34" charset="0"/>
              </a:rPr>
              <a:t>04</a:t>
            </a:r>
          </a:p>
        </p:txBody>
      </p:sp>
      <p:sp>
        <p:nvSpPr>
          <p:cNvPr id="219" name="TextBox 26">
            <a:extLst>
              <a:ext uri="{FF2B5EF4-FFF2-40B4-BE49-F238E27FC236}">
                <a16:creationId xmlns:a16="http://schemas.microsoft.com/office/drawing/2014/main" id="{0C3AC5E5-6083-4561-9C8E-95635425507C}"/>
              </a:ext>
            </a:extLst>
          </p:cNvPr>
          <p:cNvSpPr txBox="1"/>
          <p:nvPr/>
        </p:nvSpPr>
        <p:spPr>
          <a:xfrm>
            <a:off x="205056" y="2406225"/>
            <a:ext cx="2828183" cy="58477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chemeClr val="tx1">
                    <a:lumMod val="75000"/>
                    <a:lumOff val="25000"/>
                  </a:schemeClr>
                </a:solidFill>
                <a:latin typeface="Segoe UI" panose="020B0502040204020203" pitchFamily="34" charset="0"/>
                <a:cs typeface="Segoe UI" panose="020B0502040204020203" pitchFamily="34" charset="0"/>
              </a:rPr>
              <a:t>Farmer and Crop</a:t>
            </a:r>
            <a:br>
              <a:rPr lang="en-US" sz="1600" b="1" dirty="0">
                <a:solidFill>
                  <a:schemeClr val="tx1">
                    <a:lumMod val="75000"/>
                    <a:lumOff val="25000"/>
                  </a:schemeClr>
                </a:solidFill>
                <a:latin typeface="Segoe UI" panose="020B0502040204020203" pitchFamily="34" charset="0"/>
                <a:cs typeface="Segoe UI" panose="020B0502040204020203" pitchFamily="34" charset="0"/>
              </a:rPr>
            </a:br>
            <a:r>
              <a:rPr lang="en-US" sz="1600" b="1" dirty="0">
                <a:solidFill>
                  <a:schemeClr val="tx1">
                    <a:lumMod val="75000"/>
                    <a:lumOff val="25000"/>
                  </a:schemeClr>
                </a:solidFill>
                <a:latin typeface="Segoe UI" panose="020B0502040204020203" pitchFamily="34" charset="0"/>
                <a:cs typeface="Segoe UI" panose="020B0502040204020203" pitchFamily="34" charset="0"/>
              </a:rPr>
              <a:t>Registration</a:t>
            </a:r>
          </a:p>
        </p:txBody>
      </p:sp>
      <p:sp>
        <p:nvSpPr>
          <p:cNvPr id="221" name="TextBox 27">
            <a:extLst>
              <a:ext uri="{FF2B5EF4-FFF2-40B4-BE49-F238E27FC236}">
                <a16:creationId xmlns:a16="http://schemas.microsoft.com/office/drawing/2014/main" id="{2D3FCA5C-81DB-47A3-9231-B734A38A864D}"/>
              </a:ext>
            </a:extLst>
          </p:cNvPr>
          <p:cNvSpPr txBox="1"/>
          <p:nvPr/>
        </p:nvSpPr>
        <p:spPr>
          <a:xfrm>
            <a:off x="2358033" y="2652446"/>
            <a:ext cx="2828183" cy="338554"/>
          </a:xfrm>
          <a:prstGeom prst="rect">
            <a:avLst/>
          </a:prstGeom>
          <a:noFill/>
        </p:spPr>
        <p:txBody>
          <a:bodyPr wrap="square" rtlCol="0">
            <a:spAutoFit/>
          </a:bodyPr>
          <a:lstStyle>
            <a:defPPr>
              <a:defRPr lang="en-US"/>
            </a:defPPr>
            <a:lvl1pPr algn="ctr" defTabSz="1219170">
              <a:defRPr sz="1600" b="1">
                <a:solidFill>
                  <a:srgbClr val="FFFFFF"/>
                </a:solidFill>
                <a:latin typeface="Segoe UI" panose="020B0502040204020203" pitchFamily="34" charset="0"/>
                <a:cs typeface="Segoe UI" panose="020B0502040204020203" pitchFamily="34" charset="0"/>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r>
              <a:rPr lang="en-US" dirty="0"/>
              <a:t>Configuration</a:t>
            </a:r>
          </a:p>
        </p:txBody>
      </p:sp>
      <p:sp>
        <p:nvSpPr>
          <p:cNvPr id="222" name="TextBox 28">
            <a:extLst>
              <a:ext uri="{FF2B5EF4-FFF2-40B4-BE49-F238E27FC236}">
                <a16:creationId xmlns:a16="http://schemas.microsoft.com/office/drawing/2014/main" id="{2AF6B7A1-67E1-4FA3-BB20-742B5794B379}"/>
              </a:ext>
            </a:extLst>
          </p:cNvPr>
          <p:cNvSpPr txBox="1"/>
          <p:nvPr/>
        </p:nvSpPr>
        <p:spPr>
          <a:xfrm>
            <a:off x="4511324" y="2652446"/>
            <a:ext cx="2828183" cy="338554"/>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rgbClr val="FFFFFF"/>
                </a:solidFill>
                <a:latin typeface="Segoe UI" panose="020B0502040204020203" pitchFamily="34" charset="0"/>
                <a:cs typeface="Segoe UI" panose="020B0502040204020203" pitchFamily="34" charset="0"/>
              </a:rPr>
              <a:t>Training</a:t>
            </a:r>
          </a:p>
        </p:txBody>
      </p:sp>
      <p:sp>
        <p:nvSpPr>
          <p:cNvPr id="223" name="TextBox 29">
            <a:extLst>
              <a:ext uri="{FF2B5EF4-FFF2-40B4-BE49-F238E27FC236}">
                <a16:creationId xmlns:a16="http://schemas.microsoft.com/office/drawing/2014/main" id="{7335F630-89FB-4A21-A0A2-47499C0A3162}"/>
              </a:ext>
            </a:extLst>
          </p:cNvPr>
          <p:cNvSpPr txBox="1"/>
          <p:nvPr/>
        </p:nvSpPr>
        <p:spPr>
          <a:xfrm>
            <a:off x="6761555" y="2652446"/>
            <a:ext cx="2828183" cy="338554"/>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chemeClr val="tx1">
                    <a:lumMod val="75000"/>
                    <a:lumOff val="25000"/>
                  </a:schemeClr>
                </a:solidFill>
                <a:latin typeface="Segoe UI" panose="020B0502040204020203" pitchFamily="34" charset="0"/>
                <a:cs typeface="Segoe UI" panose="020B0502040204020203" pitchFamily="34" charset="0"/>
              </a:rPr>
              <a:t>Start of Season</a:t>
            </a:r>
          </a:p>
        </p:txBody>
      </p:sp>
      <p:sp>
        <p:nvSpPr>
          <p:cNvPr id="232" name="Isosceles Triangle 231">
            <a:extLst>
              <a:ext uri="{FF2B5EF4-FFF2-40B4-BE49-F238E27FC236}">
                <a16:creationId xmlns:a16="http://schemas.microsoft.com/office/drawing/2014/main" id="{74D40471-CCF5-4E69-B7DF-D91922C57ED3}"/>
              </a:ext>
            </a:extLst>
          </p:cNvPr>
          <p:cNvSpPr>
            <a:spLocks noChangeAspect="1"/>
          </p:cNvSpPr>
          <p:nvPr/>
        </p:nvSpPr>
        <p:spPr>
          <a:xfrm rot="10800000">
            <a:off x="5847282" y="4624620"/>
            <a:ext cx="301430" cy="202600"/>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33" name="Isosceles Triangle 232">
            <a:extLst>
              <a:ext uri="{FF2B5EF4-FFF2-40B4-BE49-F238E27FC236}">
                <a16:creationId xmlns:a16="http://schemas.microsoft.com/office/drawing/2014/main" id="{F57B4BF3-6D3F-4179-B861-74E16B8D5A8F}"/>
              </a:ext>
            </a:extLst>
          </p:cNvPr>
          <p:cNvSpPr>
            <a:spLocks noChangeAspect="1"/>
          </p:cNvSpPr>
          <p:nvPr/>
        </p:nvSpPr>
        <p:spPr>
          <a:xfrm rot="10800000">
            <a:off x="8098412" y="4624621"/>
            <a:ext cx="301430" cy="202600"/>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34" name="Isosceles Triangle 233">
            <a:extLst>
              <a:ext uri="{FF2B5EF4-FFF2-40B4-BE49-F238E27FC236}">
                <a16:creationId xmlns:a16="http://schemas.microsoft.com/office/drawing/2014/main" id="{B4D85330-B894-4024-B4F9-F0DE99F325F2}"/>
              </a:ext>
            </a:extLst>
          </p:cNvPr>
          <p:cNvSpPr>
            <a:spLocks noChangeAspect="1"/>
          </p:cNvSpPr>
          <p:nvPr/>
        </p:nvSpPr>
        <p:spPr>
          <a:xfrm rot="10800000">
            <a:off x="3582145" y="4624620"/>
            <a:ext cx="301430" cy="202600"/>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35" name="Isosceles Triangle 234">
            <a:extLst>
              <a:ext uri="{FF2B5EF4-FFF2-40B4-BE49-F238E27FC236}">
                <a16:creationId xmlns:a16="http://schemas.microsoft.com/office/drawing/2014/main" id="{9BA57F4A-6782-4B7A-B960-DE2C006A741D}"/>
              </a:ext>
            </a:extLst>
          </p:cNvPr>
          <p:cNvSpPr>
            <a:spLocks noChangeAspect="1"/>
          </p:cNvSpPr>
          <p:nvPr/>
        </p:nvSpPr>
        <p:spPr>
          <a:xfrm rot="10800000">
            <a:off x="1453653" y="4624621"/>
            <a:ext cx="301430" cy="202600"/>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60" name="Isosceles Triangle 259">
            <a:extLst>
              <a:ext uri="{FF2B5EF4-FFF2-40B4-BE49-F238E27FC236}">
                <a16:creationId xmlns:a16="http://schemas.microsoft.com/office/drawing/2014/main" id="{AED2FF69-D7A8-42DE-BB7B-0324A15781D8}"/>
              </a:ext>
            </a:extLst>
          </p:cNvPr>
          <p:cNvSpPr>
            <a:spLocks noChangeAspect="1"/>
          </p:cNvSpPr>
          <p:nvPr/>
        </p:nvSpPr>
        <p:spPr>
          <a:xfrm>
            <a:off x="9298156" y="1275008"/>
            <a:ext cx="2720897" cy="1828800"/>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61" name="Isosceles Triangle 260">
            <a:extLst>
              <a:ext uri="{FF2B5EF4-FFF2-40B4-BE49-F238E27FC236}">
                <a16:creationId xmlns:a16="http://schemas.microsoft.com/office/drawing/2014/main" id="{F1376B86-C6B6-44E6-A578-58FD312D247C}"/>
              </a:ext>
            </a:extLst>
          </p:cNvPr>
          <p:cNvSpPr>
            <a:spLocks noChangeAspect="1"/>
          </p:cNvSpPr>
          <p:nvPr/>
        </p:nvSpPr>
        <p:spPr>
          <a:xfrm rot="10800000">
            <a:off x="9746529" y="1275006"/>
            <a:ext cx="916489" cy="616001"/>
          </a:xfrm>
          <a:prstGeom prst="triangle">
            <a:avLst/>
          </a:prstGeom>
          <a:gradFill flip="none" rotWithShape="1">
            <a:gsLst>
              <a:gs pos="0">
                <a:schemeClr val="tx2">
                  <a:lumMod val="75000"/>
                </a:schemeClr>
              </a:gs>
              <a:gs pos="100000">
                <a:schemeClr val="tx2"/>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62" name="Isosceles Triangle 261">
            <a:extLst>
              <a:ext uri="{FF2B5EF4-FFF2-40B4-BE49-F238E27FC236}">
                <a16:creationId xmlns:a16="http://schemas.microsoft.com/office/drawing/2014/main" id="{50F6D8C0-6D5D-4F69-9E77-D2C9F8DC0918}"/>
              </a:ext>
            </a:extLst>
          </p:cNvPr>
          <p:cNvSpPr>
            <a:spLocks noChangeAspect="1"/>
          </p:cNvSpPr>
          <p:nvPr/>
        </p:nvSpPr>
        <p:spPr>
          <a:xfrm rot="10800000">
            <a:off x="9298971" y="3101243"/>
            <a:ext cx="2720897" cy="1828800"/>
          </a:xfrm>
          <a:prstGeom prst="triangl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63" name="TextBox 25">
            <a:extLst>
              <a:ext uri="{FF2B5EF4-FFF2-40B4-BE49-F238E27FC236}">
                <a16:creationId xmlns:a16="http://schemas.microsoft.com/office/drawing/2014/main" id="{AB0C6605-25CC-4C5A-99E0-9CBFF22A9566}"/>
              </a:ext>
            </a:extLst>
          </p:cNvPr>
          <p:cNvSpPr txBox="1"/>
          <p:nvPr/>
        </p:nvSpPr>
        <p:spPr>
          <a:xfrm>
            <a:off x="9954584" y="1324739"/>
            <a:ext cx="553512" cy="338554"/>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rgbClr val="FFFFFF"/>
                </a:solidFill>
                <a:latin typeface="Segoe UI" panose="020B0502040204020203" pitchFamily="34" charset="0"/>
                <a:cs typeface="Segoe UI" panose="020B0502040204020203" pitchFamily="34" charset="0"/>
              </a:rPr>
              <a:t>05</a:t>
            </a:r>
          </a:p>
        </p:txBody>
      </p:sp>
      <p:sp>
        <p:nvSpPr>
          <p:cNvPr id="264" name="TextBox 29">
            <a:extLst>
              <a:ext uri="{FF2B5EF4-FFF2-40B4-BE49-F238E27FC236}">
                <a16:creationId xmlns:a16="http://schemas.microsoft.com/office/drawing/2014/main" id="{FFECDB50-5845-4412-A1C6-3E6C7E557C4B}"/>
              </a:ext>
            </a:extLst>
          </p:cNvPr>
          <p:cNvSpPr txBox="1"/>
          <p:nvPr/>
        </p:nvSpPr>
        <p:spPr>
          <a:xfrm>
            <a:off x="9170169" y="2652446"/>
            <a:ext cx="2828183" cy="338554"/>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rgbClr val="FFFFFF"/>
                </a:solidFill>
                <a:latin typeface="Segoe UI" panose="020B0502040204020203" pitchFamily="34" charset="0"/>
                <a:cs typeface="Segoe UI" panose="020B0502040204020203" pitchFamily="34" charset="0"/>
              </a:rPr>
              <a:t>Harvesting</a:t>
            </a:r>
          </a:p>
        </p:txBody>
      </p:sp>
      <p:sp>
        <p:nvSpPr>
          <p:cNvPr id="267" name="Isosceles Triangle 266">
            <a:extLst>
              <a:ext uri="{FF2B5EF4-FFF2-40B4-BE49-F238E27FC236}">
                <a16:creationId xmlns:a16="http://schemas.microsoft.com/office/drawing/2014/main" id="{2978F6F7-B88A-4E58-A1F0-82338FF05203}"/>
              </a:ext>
            </a:extLst>
          </p:cNvPr>
          <p:cNvSpPr>
            <a:spLocks noChangeAspect="1"/>
          </p:cNvSpPr>
          <p:nvPr/>
        </p:nvSpPr>
        <p:spPr>
          <a:xfrm rot="10800000">
            <a:off x="10507026" y="4624621"/>
            <a:ext cx="301430" cy="202600"/>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019EC0EF-1D4E-431C-9F58-9050BDF971AC}"/>
              </a:ext>
            </a:extLst>
          </p:cNvPr>
          <p:cNvSpPr txBox="1"/>
          <p:nvPr/>
        </p:nvSpPr>
        <p:spPr>
          <a:xfrm>
            <a:off x="692154" y="3245137"/>
            <a:ext cx="1661480" cy="492443"/>
          </a:xfrm>
          <a:prstGeom prst="rect">
            <a:avLst/>
          </a:prstGeom>
          <a:noFill/>
        </p:spPr>
        <p:txBody>
          <a:bodyPr wrap="none" rtlCol="0">
            <a:spAutoFit/>
          </a:bodyPr>
          <a:lstStyle/>
          <a:p>
            <a:pPr algn="ctr"/>
            <a:r>
              <a:rPr lang="en-US" sz="1300" i="1" dirty="0">
                <a:solidFill>
                  <a:schemeClr val="tx1">
                    <a:lumMod val="75000"/>
                    <a:lumOff val="25000"/>
                  </a:schemeClr>
                </a:solidFill>
                <a:latin typeface="Segoe UI" panose="020B0502040204020203" pitchFamily="34" charset="0"/>
                <a:cs typeface="Segoe UI" panose="020B0502040204020203" pitchFamily="34" charset="0"/>
              </a:rPr>
              <a:t>Manpower planning:</a:t>
            </a:r>
            <a:br>
              <a:rPr lang="en-US" sz="1300" i="1" dirty="0">
                <a:solidFill>
                  <a:schemeClr val="tx1">
                    <a:lumMod val="75000"/>
                    <a:lumOff val="25000"/>
                  </a:schemeClr>
                </a:solidFill>
                <a:latin typeface="Segoe UI" panose="020B0502040204020203" pitchFamily="34" charset="0"/>
                <a:cs typeface="Segoe UI" panose="020B0502040204020203" pitchFamily="34" charset="0"/>
              </a:rPr>
            </a:br>
            <a:r>
              <a:rPr lang="en-US" sz="1300" i="1" dirty="0">
                <a:solidFill>
                  <a:schemeClr val="tx1">
                    <a:lumMod val="75000"/>
                    <a:lumOff val="25000"/>
                  </a:schemeClr>
                </a:solidFill>
                <a:latin typeface="Segoe UI" panose="020B0502040204020203" pitchFamily="34" charset="0"/>
                <a:cs typeface="Segoe UI" panose="020B0502040204020203" pitchFamily="34" charset="0"/>
              </a:rPr>
              <a:t>Team deployment</a:t>
            </a:r>
            <a:endParaRPr lang="en-IN" sz="1300" i="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68" name="TextBox 267">
            <a:extLst>
              <a:ext uri="{FF2B5EF4-FFF2-40B4-BE49-F238E27FC236}">
                <a16:creationId xmlns:a16="http://schemas.microsoft.com/office/drawing/2014/main" id="{62DB1681-224D-44F5-87DF-25B9DF24FFCA}"/>
              </a:ext>
            </a:extLst>
          </p:cNvPr>
          <p:cNvSpPr txBox="1"/>
          <p:nvPr/>
        </p:nvSpPr>
        <p:spPr>
          <a:xfrm>
            <a:off x="2830661" y="3245137"/>
            <a:ext cx="1802416" cy="892552"/>
          </a:xfrm>
          <a:prstGeom prst="rect">
            <a:avLst/>
          </a:prstGeom>
          <a:noFill/>
        </p:spPr>
        <p:txBody>
          <a:bodyPr wrap="none" rtlCol="0">
            <a:spAutoFit/>
          </a:bodyPr>
          <a:lstStyle/>
          <a:p>
            <a:pPr algn="ctr"/>
            <a:r>
              <a:rPr lang="en-US" sz="1300" i="1" dirty="0">
                <a:solidFill>
                  <a:schemeClr val="bg1"/>
                </a:solidFill>
                <a:latin typeface="Segoe UI" panose="020B0502040204020203" pitchFamily="34" charset="0"/>
                <a:cs typeface="Segoe UI" panose="020B0502040204020203" pitchFamily="34" charset="0"/>
              </a:rPr>
              <a:t>Content development</a:t>
            </a:r>
          </a:p>
          <a:p>
            <a:pPr algn="ctr"/>
            <a:r>
              <a:rPr lang="en-IN" sz="1300" i="1" dirty="0">
                <a:solidFill>
                  <a:schemeClr val="bg1"/>
                </a:solidFill>
                <a:latin typeface="Segoe UI" panose="020B0502040204020203" pitchFamily="34" charset="0"/>
                <a:cs typeface="Segoe UI" panose="020B0502040204020203" pitchFamily="34" charset="0"/>
              </a:rPr>
              <a:t>Content validation</a:t>
            </a:r>
          </a:p>
          <a:p>
            <a:pPr algn="ctr"/>
            <a:r>
              <a:rPr lang="en-IN" sz="1300" i="1" dirty="0">
                <a:solidFill>
                  <a:schemeClr val="bg1"/>
                </a:solidFill>
                <a:latin typeface="Segoe UI" panose="020B0502040204020203" pitchFamily="34" charset="0"/>
                <a:cs typeface="Segoe UI" panose="020B0502040204020203" pitchFamily="34" charset="0"/>
              </a:rPr>
              <a:t>Content configuration</a:t>
            </a:r>
          </a:p>
          <a:p>
            <a:pPr algn="ctr"/>
            <a:r>
              <a:rPr lang="en-IN" sz="1300" i="1" dirty="0">
                <a:solidFill>
                  <a:schemeClr val="bg1"/>
                </a:solidFill>
                <a:latin typeface="Segoe UI" panose="020B0502040204020203" pitchFamily="34" charset="0"/>
                <a:cs typeface="Segoe UI" panose="020B0502040204020203" pitchFamily="34" charset="0"/>
              </a:rPr>
              <a:t>User profiling</a:t>
            </a:r>
          </a:p>
        </p:txBody>
      </p:sp>
      <p:sp>
        <p:nvSpPr>
          <p:cNvPr id="269" name="TextBox 268">
            <a:extLst>
              <a:ext uri="{FF2B5EF4-FFF2-40B4-BE49-F238E27FC236}">
                <a16:creationId xmlns:a16="http://schemas.microsoft.com/office/drawing/2014/main" id="{773C9A00-8E9B-4D31-A195-4459FF0413F1}"/>
              </a:ext>
            </a:extLst>
          </p:cNvPr>
          <p:cNvSpPr txBox="1"/>
          <p:nvPr/>
        </p:nvSpPr>
        <p:spPr>
          <a:xfrm>
            <a:off x="4993810" y="3245137"/>
            <a:ext cx="1988428" cy="892552"/>
          </a:xfrm>
          <a:prstGeom prst="rect">
            <a:avLst/>
          </a:prstGeom>
          <a:noFill/>
        </p:spPr>
        <p:txBody>
          <a:bodyPr wrap="none" rtlCol="0">
            <a:spAutoFit/>
          </a:bodyPr>
          <a:lstStyle/>
          <a:p>
            <a:pPr algn="ctr"/>
            <a:r>
              <a:rPr lang="en-US" sz="1300" i="1" dirty="0">
                <a:solidFill>
                  <a:schemeClr val="bg1"/>
                </a:solidFill>
                <a:latin typeface="Segoe UI" panose="020B0502040204020203" pitchFamily="34" charset="0"/>
                <a:cs typeface="Segoe UI" panose="020B0502040204020203" pitchFamily="34" charset="0"/>
              </a:rPr>
              <a:t>Training of field staff on</a:t>
            </a:r>
            <a:br>
              <a:rPr lang="en-US" sz="1300" i="1" dirty="0">
                <a:solidFill>
                  <a:schemeClr val="bg1"/>
                </a:solidFill>
                <a:latin typeface="Segoe UI" panose="020B0502040204020203" pitchFamily="34" charset="0"/>
                <a:cs typeface="Segoe UI" panose="020B0502040204020203" pitchFamily="34" charset="0"/>
              </a:rPr>
            </a:br>
            <a:r>
              <a:rPr lang="en-US" sz="1300" i="1" dirty="0">
                <a:solidFill>
                  <a:schemeClr val="bg1"/>
                </a:solidFill>
                <a:latin typeface="Segoe UI" panose="020B0502040204020203" pitchFamily="34" charset="0"/>
                <a:cs typeface="Segoe UI" panose="020B0502040204020203" pitchFamily="34" charset="0"/>
              </a:rPr>
              <a:t>use of mobile application</a:t>
            </a:r>
          </a:p>
          <a:p>
            <a:pPr algn="ctr"/>
            <a:r>
              <a:rPr lang="en-IN" sz="1300" i="1" dirty="0">
                <a:solidFill>
                  <a:schemeClr val="bg1"/>
                </a:solidFill>
                <a:latin typeface="Segoe UI" panose="020B0502040204020203" pitchFamily="34" charset="0"/>
                <a:cs typeface="Segoe UI" panose="020B0502040204020203" pitchFamily="34" charset="0"/>
              </a:rPr>
              <a:t>Training of project</a:t>
            </a:r>
          </a:p>
          <a:p>
            <a:pPr algn="ctr"/>
            <a:r>
              <a:rPr lang="en-IN" sz="1300" i="1" dirty="0">
                <a:solidFill>
                  <a:schemeClr val="bg1"/>
                </a:solidFill>
                <a:latin typeface="Segoe UI" panose="020B0502040204020203" pitchFamily="34" charset="0"/>
                <a:cs typeface="Segoe UI" panose="020B0502040204020203" pitchFamily="34" charset="0"/>
              </a:rPr>
              <a:t>staff</a:t>
            </a:r>
          </a:p>
        </p:txBody>
      </p:sp>
      <p:sp>
        <p:nvSpPr>
          <p:cNvPr id="270" name="TextBox 269">
            <a:extLst>
              <a:ext uri="{FF2B5EF4-FFF2-40B4-BE49-F238E27FC236}">
                <a16:creationId xmlns:a16="http://schemas.microsoft.com/office/drawing/2014/main" id="{DFFCE556-B746-4FE6-997C-BC873A08E927}"/>
              </a:ext>
            </a:extLst>
          </p:cNvPr>
          <p:cNvSpPr txBox="1"/>
          <p:nvPr/>
        </p:nvSpPr>
        <p:spPr>
          <a:xfrm>
            <a:off x="7424995" y="3245137"/>
            <a:ext cx="1626343" cy="692497"/>
          </a:xfrm>
          <a:prstGeom prst="rect">
            <a:avLst/>
          </a:prstGeom>
          <a:noFill/>
        </p:spPr>
        <p:txBody>
          <a:bodyPr wrap="none" rtlCol="0">
            <a:spAutoFit/>
          </a:bodyPr>
          <a:lstStyle/>
          <a:p>
            <a:pPr algn="ctr"/>
            <a:r>
              <a:rPr lang="en-US" sz="1300" i="1" dirty="0">
                <a:solidFill>
                  <a:schemeClr val="tx1">
                    <a:lumMod val="75000"/>
                    <a:lumOff val="25000"/>
                  </a:schemeClr>
                </a:solidFill>
                <a:latin typeface="Segoe UI" panose="020B0502040204020203" pitchFamily="34" charset="0"/>
                <a:cs typeface="Segoe UI" panose="020B0502040204020203" pitchFamily="34" charset="0"/>
              </a:rPr>
              <a:t>Plot geo-tagging</a:t>
            </a:r>
          </a:p>
          <a:p>
            <a:pPr algn="ctr"/>
            <a:r>
              <a:rPr lang="en-IN" sz="1300" i="1" dirty="0">
                <a:solidFill>
                  <a:schemeClr val="tx1">
                    <a:lumMod val="75000"/>
                    <a:lumOff val="25000"/>
                  </a:schemeClr>
                </a:solidFill>
                <a:latin typeface="Segoe UI" panose="020B0502040204020203" pitchFamily="34" charset="0"/>
                <a:cs typeface="Segoe UI" panose="020B0502040204020203" pitchFamily="34" charset="0"/>
              </a:rPr>
              <a:t>Crop data collection</a:t>
            </a:r>
          </a:p>
          <a:p>
            <a:pPr algn="ctr"/>
            <a:r>
              <a:rPr lang="en-IN" sz="1300" i="1" dirty="0">
                <a:solidFill>
                  <a:schemeClr val="tx1">
                    <a:lumMod val="75000"/>
                    <a:lumOff val="25000"/>
                  </a:schemeClr>
                </a:solidFill>
                <a:latin typeface="Segoe UI" panose="020B0502040204020203" pitchFamily="34" charset="0"/>
                <a:cs typeface="Segoe UI" panose="020B0502040204020203" pitchFamily="34" charset="0"/>
              </a:rPr>
              <a:t>Acreage data</a:t>
            </a:r>
          </a:p>
        </p:txBody>
      </p:sp>
      <p:sp>
        <p:nvSpPr>
          <p:cNvPr id="271" name="TextBox 270">
            <a:extLst>
              <a:ext uri="{FF2B5EF4-FFF2-40B4-BE49-F238E27FC236}">
                <a16:creationId xmlns:a16="http://schemas.microsoft.com/office/drawing/2014/main" id="{97D6491B-66FC-4DCE-9908-11FDF289DBDF}"/>
              </a:ext>
            </a:extLst>
          </p:cNvPr>
          <p:cNvSpPr txBox="1"/>
          <p:nvPr/>
        </p:nvSpPr>
        <p:spPr>
          <a:xfrm>
            <a:off x="9668911" y="3245137"/>
            <a:ext cx="2024080" cy="492443"/>
          </a:xfrm>
          <a:prstGeom prst="rect">
            <a:avLst/>
          </a:prstGeom>
          <a:noFill/>
        </p:spPr>
        <p:txBody>
          <a:bodyPr wrap="none" rtlCol="0">
            <a:spAutoFit/>
          </a:bodyPr>
          <a:lstStyle/>
          <a:p>
            <a:pPr algn="ctr"/>
            <a:r>
              <a:rPr lang="en-US" sz="1300" i="1" dirty="0">
                <a:solidFill>
                  <a:schemeClr val="bg1"/>
                </a:solidFill>
                <a:latin typeface="Segoe UI" panose="020B0502040204020203" pitchFamily="34" charset="0"/>
                <a:cs typeface="Segoe UI" panose="020B0502040204020203" pitchFamily="34" charset="0"/>
              </a:rPr>
              <a:t>Collection of harvest data</a:t>
            </a:r>
          </a:p>
          <a:p>
            <a:pPr algn="ctr"/>
            <a:r>
              <a:rPr lang="en-US" sz="1300" i="1" dirty="0">
                <a:solidFill>
                  <a:schemeClr val="bg1"/>
                </a:solidFill>
                <a:latin typeface="Segoe UI" panose="020B0502040204020203" pitchFamily="34" charset="0"/>
                <a:cs typeface="Segoe UI" panose="020B0502040204020203" pitchFamily="34" charset="0"/>
              </a:rPr>
              <a:t>Yield data</a:t>
            </a:r>
            <a:endParaRPr lang="en-IN" sz="1300" i="1" dirty="0">
              <a:solidFill>
                <a:schemeClr val="bg1"/>
              </a:solidFill>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D579D312-C1CD-40DF-A0CF-2882672EB144}"/>
              </a:ext>
            </a:extLst>
          </p:cNvPr>
          <p:cNvSpPr txBox="1"/>
          <p:nvPr/>
        </p:nvSpPr>
        <p:spPr>
          <a:xfrm>
            <a:off x="8470924" y="4386797"/>
            <a:ext cx="1871353" cy="523220"/>
          </a:xfrm>
          <a:prstGeom prst="rect">
            <a:avLst/>
          </a:prstGeom>
          <a:noFill/>
          <a:ln w="19050">
            <a:noFill/>
            <a:prstDash val="sysDash"/>
          </a:ln>
        </p:spPr>
        <p:txBody>
          <a:bodyPr wrap="square" rtlCol="0">
            <a:spAutoFit/>
          </a:bodyPr>
          <a:lstStyle/>
          <a:p>
            <a:pPr algn="ctr"/>
            <a:r>
              <a:rPr lang="en-US" sz="1400" b="1" dirty="0">
                <a:latin typeface="Segoe UI" panose="020B0502040204020203" pitchFamily="34" charset="0"/>
                <a:cs typeface="Segoe UI" panose="020B0502040204020203" pitchFamily="34" charset="0"/>
              </a:rPr>
              <a:t>Advisory provided to farmers</a:t>
            </a:r>
            <a:endParaRPr lang="en-IN" sz="1400" b="1" dirty="0">
              <a:latin typeface="Segoe UI" panose="020B0502040204020203" pitchFamily="34" charset="0"/>
              <a:cs typeface="Segoe UI" panose="020B0502040204020203" pitchFamily="34" charset="0"/>
            </a:endParaRPr>
          </a:p>
        </p:txBody>
      </p:sp>
      <p:sp>
        <p:nvSpPr>
          <p:cNvPr id="273" name="Isosceles Triangle 272">
            <a:extLst>
              <a:ext uri="{FF2B5EF4-FFF2-40B4-BE49-F238E27FC236}">
                <a16:creationId xmlns:a16="http://schemas.microsoft.com/office/drawing/2014/main" id="{31315283-BD75-4F28-A1A5-7F9DEC4C3F26}"/>
              </a:ext>
            </a:extLst>
          </p:cNvPr>
          <p:cNvSpPr>
            <a:spLocks noChangeAspect="1"/>
          </p:cNvSpPr>
          <p:nvPr/>
        </p:nvSpPr>
        <p:spPr>
          <a:xfrm>
            <a:off x="8694797" y="3365035"/>
            <a:ext cx="1503453" cy="1010517"/>
          </a:xfrm>
          <a:prstGeom prst="triangl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solidFill>
                <a:srgbClr val="FFFFFF"/>
              </a:solidFill>
              <a:latin typeface="Segoe UI" panose="020B0502040204020203" pitchFamily="34" charset="0"/>
              <a:cs typeface="Segoe UI" panose="020B0502040204020203" pitchFamily="34" charset="0"/>
            </a:endParaRPr>
          </a:p>
        </p:txBody>
      </p:sp>
      <p:pic>
        <p:nvPicPr>
          <p:cNvPr id="274" name="Picture 273">
            <a:extLst>
              <a:ext uri="{FF2B5EF4-FFF2-40B4-BE49-F238E27FC236}">
                <a16:creationId xmlns:a16="http://schemas.microsoft.com/office/drawing/2014/main" id="{8D694F80-72C4-4931-BD1A-6E2B92D9F0B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Effect>
                      <a14:brightnessContrast bright="-20000" contrast="40000"/>
                    </a14:imgEffect>
                  </a14:imgLayer>
                </a14:imgProps>
              </a:ext>
            </a:extLst>
          </a:blip>
          <a:srcRect l="22369" t="11666" r="38014" b="47926"/>
          <a:stretch/>
        </p:blipFill>
        <p:spPr>
          <a:xfrm>
            <a:off x="8881606" y="3417180"/>
            <a:ext cx="880871" cy="969130"/>
          </a:xfrm>
          <a:prstGeom prst="rect">
            <a:avLst/>
          </a:prstGeom>
        </p:spPr>
      </p:pic>
      <p:grpSp>
        <p:nvGrpSpPr>
          <p:cNvPr id="28" name="Group 27">
            <a:extLst>
              <a:ext uri="{FF2B5EF4-FFF2-40B4-BE49-F238E27FC236}">
                <a16:creationId xmlns:a16="http://schemas.microsoft.com/office/drawing/2014/main" id="{F3B8FBAE-20F8-4A04-BF8D-2CE68B76AC10}"/>
              </a:ext>
            </a:extLst>
          </p:cNvPr>
          <p:cNvGrpSpPr/>
          <p:nvPr/>
        </p:nvGrpSpPr>
        <p:grpSpPr>
          <a:xfrm>
            <a:off x="7882595" y="4937528"/>
            <a:ext cx="822960" cy="822960"/>
            <a:chOff x="4152100" y="4930043"/>
            <a:chExt cx="822960" cy="822960"/>
          </a:xfrm>
        </p:grpSpPr>
        <p:sp>
          <p:nvSpPr>
            <p:cNvPr id="280" name="Oval 8">
              <a:extLst>
                <a:ext uri="{FF2B5EF4-FFF2-40B4-BE49-F238E27FC236}">
                  <a16:creationId xmlns:a16="http://schemas.microsoft.com/office/drawing/2014/main" id="{E3F4D829-EF52-4879-B2FF-FF5623D7CD00}"/>
                </a:ext>
              </a:extLst>
            </p:cNvPr>
            <p:cNvSpPr>
              <a:spLocks noChangeArrowheads="1"/>
            </p:cNvSpPr>
            <p:nvPr/>
          </p:nvSpPr>
          <p:spPr bwMode="auto">
            <a:xfrm>
              <a:off x="4152100" y="4930043"/>
              <a:ext cx="822960" cy="822960"/>
            </a:xfrm>
            <a:prstGeom prst="ellipse">
              <a:avLst/>
            </a:prstGeom>
            <a:solidFill>
              <a:srgbClr val="44546A"/>
            </a:solidFill>
            <a:ln w="12700">
              <a:solidFill>
                <a:schemeClr val="accent4"/>
              </a:solidFill>
            </a:ln>
          </p:spPr>
          <p:txBody>
            <a:bodyPr vert="horz" wrap="square" lIns="68580" tIns="34290" rIns="68580" bIns="34290" numCol="1" anchor="t" anchorCtr="0" compatLnSpc="1">
              <a:prstTxWarp prst="textNoShape">
                <a:avLst/>
              </a:prstTxWarp>
            </a:bodyPr>
            <a:lstStyle/>
            <a:p>
              <a:endParaRPr lang="en-US" sz="1800" dirty="0"/>
            </a:p>
          </p:txBody>
        </p:sp>
        <p:sp>
          <p:nvSpPr>
            <p:cNvPr id="281" name="Freeform 35">
              <a:extLst>
                <a:ext uri="{FF2B5EF4-FFF2-40B4-BE49-F238E27FC236}">
                  <a16:creationId xmlns:a16="http://schemas.microsoft.com/office/drawing/2014/main" id="{0DBC2559-F667-47A1-BDA8-035976396674}"/>
                </a:ext>
              </a:extLst>
            </p:cNvPr>
            <p:cNvSpPr>
              <a:spLocks noEditPoints="1"/>
            </p:cNvSpPr>
            <p:nvPr/>
          </p:nvSpPr>
          <p:spPr bwMode="auto">
            <a:xfrm>
              <a:off x="4330460" y="5188255"/>
              <a:ext cx="479897" cy="306536"/>
            </a:xfrm>
            <a:custGeom>
              <a:avLst/>
              <a:gdLst>
                <a:gd name="T0" fmla="*/ 353 w 416"/>
                <a:gd name="T1" fmla="*/ 108 h 266"/>
                <a:gd name="T2" fmla="*/ 248 w 416"/>
                <a:gd name="T3" fmla="*/ 0 h 266"/>
                <a:gd name="T4" fmla="*/ 160 w 416"/>
                <a:gd name="T5" fmla="*/ 49 h 266"/>
                <a:gd name="T6" fmla="*/ 137 w 416"/>
                <a:gd name="T7" fmla="*/ 45 h 266"/>
                <a:gd name="T8" fmla="*/ 71 w 416"/>
                <a:gd name="T9" fmla="*/ 106 h 266"/>
                <a:gd name="T10" fmla="*/ 0 w 416"/>
                <a:gd name="T11" fmla="*/ 186 h 266"/>
                <a:gd name="T12" fmla="*/ 77 w 416"/>
                <a:gd name="T13" fmla="*/ 266 h 266"/>
                <a:gd name="T14" fmla="*/ 344 w 416"/>
                <a:gd name="T15" fmla="*/ 266 h 266"/>
                <a:gd name="T16" fmla="*/ 344 w 416"/>
                <a:gd name="T17" fmla="*/ 266 h 266"/>
                <a:gd name="T18" fmla="*/ 416 w 416"/>
                <a:gd name="T19" fmla="*/ 186 h 266"/>
                <a:gd name="T20" fmla="*/ 353 w 416"/>
                <a:gd name="T21" fmla="*/ 108 h 266"/>
                <a:gd name="T22" fmla="*/ 344 w 416"/>
                <a:gd name="T23" fmla="*/ 257 h 266"/>
                <a:gd name="T24" fmla="*/ 77 w 416"/>
                <a:gd name="T25" fmla="*/ 257 h 266"/>
                <a:gd name="T26" fmla="*/ 9 w 416"/>
                <a:gd name="T27" fmla="*/ 186 h 266"/>
                <a:gd name="T28" fmla="*/ 75 w 416"/>
                <a:gd name="T29" fmla="*/ 115 h 266"/>
                <a:gd name="T30" fmla="*/ 80 w 416"/>
                <a:gd name="T31" fmla="*/ 110 h 266"/>
                <a:gd name="T32" fmla="*/ 137 w 416"/>
                <a:gd name="T33" fmla="*/ 55 h 266"/>
                <a:gd name="T34" fmla="*/ 161 w 416"/>
                <a:gd name="T35" fmla="*/ 59 h 266"/>
                <a:gd name="T36" fmla="*/ 166 w 416"/>
                <a:gd name="T37" fmla="*/ 57 h 266"/>
                <a:gd name="T38" fmla="*/ 248 w 416"/>
                <a:gd name="T39" fmla="*/ 9 h 266"/>
                <a:gd name="T40" fmla="*/ 344 w 416"/>
                <a:gd name="T41" fmla="*/ 112 h 266"/>
                <a:gd name="T42" fmla="*/ 348 w 416"/>
                <a:gd name="T43" fmla="*/ 117 h 266"/>
                <a:gd name="T44" fmla="*/ 406 w 416"/>
                <a:gd name="T45" fmla="*/ 186 h 266"/>
                <a:gd name="T46" fmla="*/ 344 w 416"/>
                <a:gd name="T47" fmla="*/ 25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6" h="266">
                  <a:moveTo>
                    <a:pt x="353" y="108"/>
                  </a:moveTo>
                  <a:cubicBezTo>
                    <a:pt x="350" y="48"/>
                    <a:pt x="303" y="0"/>
                    <a:pt x="248" y="0"/>
                  </a:cubicBezTo>
                  <a:cubicBezTo>
                    <a:pt x="213" y="0"/>
                    <a:pt x="181" y="18"/>
                    <a:pt x="160" y="49"/>
                  </a:cubicBezTo>
                  <a:cubicBezTo>
                    <a:pt x="153" y="47"/>
                    <a:pt x="145" y="45"/>
                    <a:pt x="137" y="45"/>
                  </a:cubicBezTo>
                  <a:cubicBezTo>
                    <a:pt x="101" y="45"/>
                    <a:pt x="73" y="72"/>
                    <a:pt x="71" y="106"/>
                  </a:cubicBezTo>
                  <a:cubicBezTo>
                    <a:pt x="31" y="110"/>
                    <a:pt x="0" y="145"/>
                    <a:pt x="0" y="186"/>
                  </a:cubicBezTo>
                  <a:cubicBezTo>
                    <a:pt x="0" y="231"/>
                    <a:pt x="34" y="266"/>
                    <a:pt x="77" y="266"/>
                  </a:cubicBezTo>
                  <a:cubicBezTo>
                    <a:pt x="344" y="266"/>
                    <a:pt x="344" y="266"/>
                    <a:pt x="344" y="266"/>
                  </a:cubicBezTo>
                  <a:cubicBezTo>
                    <a:pt x="344" y="266"/>
                    <a:pt x="344" y="266"/>
                    <a:pt x="344" y="266"/>
                  </a:cubicBezTo>
                  <a:cubicBezTo>
                    <a:pt x="384" y="264"/>
                    <a:pt x="416" y="228"/>
                    <a:pt x="416" y="186"/>
                  </a:cubicBezTo>
                  <a:cubicBezTo>
                    <a:pt x="416" y="147"/>
                    <a:pt x="390" y="115"/>
                    <a:pt x="353" y="108"/>
                  </a:cubicBezTo>
                  <a:close/>
                  <a:moveTo>
                    <a:pt x="344" y="257"/>
                  </a:moveTo>
                  <a:cubicBezTo>
                    <a:pt x="77" y="257"/>
                    <a:pt x="77" y="257"/>
                    <a:pt x="77" y="257"/>
                  </a:cubicBezTo>
                  <a:cubicBezTo>
                    <a:pt x="39" y="257"/>
                    <a:pt x="9" y="226"/>
                    <a:pt x="9" y="186"/>
                  </a:cubicBezTo>
                  <a:cubicBezTo>
                    <a:pt x="9" y="148"/>
                    <a:pt x="39" y="117"/>
                    <a:pt x="75" y="115"/>
                  </a:cubicBezTo>
                  <a:cubicBezTo>
                    <a:pt x="78" y="115"/>
                    <a:pt x="80" y="113"/>
                    <a:pt x="80" y="110"/>
                  </a:cubicBezTo>
                  <a:cubicBezTo>
                    <a:pt x="80" y="79"/>
                    <a:pt x="105" y="55"/>
                    <a:pt x="137" y="55"/>
                  </a:cubicBezTo>
                  <a:cubicBezTo>
                    <a:pt x="145" y="55"/>
                    <a:pt x="153" y="56"/>
                    <a:pt x="161" y="59"/>
                  </a:cubicBezTo>
                  <a:cubicBezTo>
                    <a:pt x="163" y="60"/>
                    <a:pt x="165" y="59"/>
                    <a:pt x="166" y="57"/>
                  </a:cubicBezTo>
                  <a:cubicBezTo>
                    <a:pt x="185" y="27"/>
                    <a:pt x="215" y="9"/>
                    <a:pt x="248" y="9"/>
                  </a:cubicBezTo>
                  <a:cubicBezTo>
                    <a:pt x="299" y="9"/>
                    <a:pt x="343" y="55"/>
                    <a:pt x="344" y="112"/>
                  </a:cubicBezTo>
                  <a:cubicBezTo>
                    <a:pt x="344" y="114"/>
                    <a:pt x="346" y="116"/>
                    <a:pt x="348" y="117"/>
                  </a:cubicBezTo>
                  <a:cubicBezTo>
                    <a:pt x="382" y="122"/>
                    <a:pt x="406" y="151"/>
                    <a:pt x="406" y="186"/>
                  </a:cubicBezTo>
                  <a:cubicBezTo>
                    <a:pt x="406" y="223"/>
                    <a:pt x="378" y="255"/>
                    <a:pt x="344" y="257"/>
                  </a:cubicBezTo>
                  <a:close/>
                </a:path>
              </a:pathLst>
            </a:custGeom>
            <a:solidFill>
              <a:schemeClr val="accent4"/>
            </a:solidFill>
            <a:ln w="12700">
              <a:solidFill>
                <a:schemeClr val="accent4"/>
              </a:solidFill>
            </a:ln>
          </p:spPr>
          <p:txBody>
            <a:bodyPr vert="horz" wrap="square" lIns="68580" tIns="34290" rIns="68580" bIns="34290" numCol="1" anchor="t" anchorCtr="0" compatLnSpc="1">
              <a:prstTxWarp prst="textNoShape">
                <a:avLst/>
              </a:prstTxWarp>
            </a:bodyPr>
            <a:lstStyle/>
            <a:p>
              <a:endParaRPr lang="en-US" sz="1800"/>
            </a:p>
          </p:txBody>
        </p:sp>
      </p:grpSp>
      <p:grpSp>
        <p:nvGrpSpPr>
          <p:cNvPr id="29" name="Group 28">
            <a:extLst>
              <a:ext uri="{FF2B5EF4-FFF2-40B4-BE49-F238E27FC236}">
                <a16:creationId xmlns:a16="http://schemas.microsoft.com/office/drawing/2014/main" id="{AC2799CE-FF3E-410E-9779-0D442B305FB0}"/>
              </a:ext>
            </a:extLst>
          </p:cNvPr>
          <p:cNvGrpSpPr/>
          <p:nvPr/>
        </p:nvGrpSpPr>
        <p:grpSpPr>
          <a:xfrm>
            <a:off x="9051219" y="4937528"/>
            <a:ext cx="822960" cy="822960"/>
            <a:chOff x="5090771" y="4938236"/>
            <a:chExt cx="822960" cy="822960"/>
          </a:xfrm>
        </p:grpSpPr>
        <p:sp>
          <p:nvSpPr>
            <p:cNvPr id="282" name="Oval 8">
              <a:extLst>
                <a:ext uri="{FF2B5EF4-FFF2-40B4-BE49-F238E27FC236}">
                  <a16:creationId xmlns:a16="http://schemas.microsoft.com/office/drawing/2014/main" id="{189C05CE-1E1E-4009-82F4-D1684AD86A47}"/>
                </a:ext>
              </a:extLst>
            </p:cNvPr>
            <p:cNvSpPr>
              <a:spLocks noChangeArrowheads="1"/>
            </p:cNvSpPr>
            <p:nvPr/>
          </p:nvSpPr>
          <p:spPr bwMode="auto">
            <a:xfrm>
              <a:off x="5090771" y="4938236"/>
              <a:ext cx="822960" cy="822960"/>
            </a:xfrm>
            <a:prstGeom prst="ellipse">
              <a:avLst/>
            </a:prstGeom>
            <a:solidFill>
              <a:srgbClr val="44546A"/>
            </a:solidFill>
            <a:ln w="12700">
              <a:solidFill>
                <a:schemeClr val="accent4"/>
              </a:solidFill>
            </a:ln>
          </p:spPr>
          <p:txBody>
            <a:bodyPr vert="horz" wrap="square" lIns="68580" tIns="34290" rIns="68580" bIns="34290" numCol="1" anchor="t" anchorCtr="0" compatLnSpc="1">
              <a:prstTxWarp prst="textNoShape">
                <a:avLst/>
              </a:prstTxWarp>
            </a:bodyPr>
            <a:lstStyle/>
            <a:p>
              <a:endParaRPr lang="en-US" sz="1800"/>
            </a:p>
          </p:txBody>
        </p:sp>
        <p:sp>
          <p:nvSpPr>
            <p:cNvPr id="283" name="Freeform 17">
              <a:extLst>
                <a:ext uri="{FF2B5EF4-FFF2-40B4-BE49-F238E27FC236}">
                  <a16:creationId xmlns:a16="http://schemas.microsoft.com/office/drawing/2014/main" id="{3E208CCD-C34E-48CC-B2E2-9D85CC3B3131}"/>
                </a:ext>
              </a:extLst>
            </p:cNvPr>
            <p:cNvSpPr>
              <a:spLocks noEditPoints="1"/>
            </p:cNvSpPr>
            <p:nvPr/>
          </p:nvSpPr>
          <p:spPr bwMode="auto">
            <a:xfrm>
              <a:off x="5263769" y="5072138"/>
              <a:ext cx="476965" cy="554179"/>
            </a:xfrm>
            <a:custGeom>
              <a:avLst/>
              <a:gdLst>
                <a:gd name="T0" fmla="*/ 407 w 413"/>
                <a:gd name="T1" fmla="*/ 364 h 480"/>
                <a:gd name="T2" fmla="*/ 394 w 413"/>
                <a:gd name="T3" fmla="*/ 296 h 480"/>
                <a:gd name="T4" fmla="*/ 353 w 413"/>
                <a:gd name="T5" fmla="*/ 233 h 480"/>
                <a:gd name="T6" fmla="*/ 344 w 413"/>
                <a:gd name="T7" fmla="*/ 29 h 480"/>
                <a:gd name="T8" fmla="*/ 28 w 413"/>
                <a:gd name="T9" fmla="*/ 0 h 480"/>
                <a:gd name="T10" fmla="*/ 0 w 413"/>
                <a:gd name="T11" fmla="*/ 441 h 480"/>
                <a:gd name="T12" fmla="*/ 294 w 413"/>
                <a:gd name="T13" fmla="*/ 469 h 480"/>
                <a:gd name="T14" fmla="*/ 303 w 413"/>
                <a:gd name="T15" fmla="*/ 480 h 480"/>
                <a:gd name="T16" fmla="*/ 307 w 413"/>
                <a:gd name="T17" fmla="*/ 474 h 480"/>
                <a:gd name="T18" fmla="*/ 196 w 413"/>
                <a:gd name="T19" fmla="*/ 367 h 480"/>
                <a:gd name="T20" fmla="*/ 174 w 413"/>
                <a:gd name="T21" fmla="*/ 331 h 480"/>
                <a:gd name="T22" fmla="*/ 195 w 413"/>
                <a:gd name="T23" fmla="*/ 334 h 480"/>
                <a:gd name="T24" fmla="*/ 239 w 413"/>
                <a:gd name="T25" fmla="*/ 363 h 480"/>
                <a:gd name="T26" fmla="*/ 247 w 413"/>
                <a:gd name="T27" fmla="*/ 339 h 480"/>
                <a:gd name="T28" fmla="*/ 195 w 413"/>
                <a:gd name="T29" fmla="*/ 189 h 480"/>
                <a:gd name="T30" fmla="*/ 217 w 413"/>
                <a:gd name="T31" fmla="*/ 201 h 480"/>
                <a:gd name="T32" fmla="*/ 251 w 413"/>
                <a:gd name="T33" fmla="*/ 274 h 480"/>
                <a:gd name="T34" fmla="*/ 260 w 413"/>
                <a:gd name="T35" fmla="*/ 271 h 480"/>
                <a:gd name="T36" fmla="*/ 292 w 413"/>
                <a:gd name="T37" fmla="*/ 259 h 480"/>
                <a:gd name="T38" fmla="*/ 315 w 413"/>
                <a:gd name="T39" fmla="*/ 246 h 480"/>
                <a:gd name="T40" fmla="*/ 335 w 413"/>
                <a:gd name="T41" fmla="*/ 252 h 480"/>
                <a:gd name="T42" fmla="*/ 353 w 413"/>
                <a:gd name="T43" fmla="*/ 243 h 480"/>
                <a:gd name="T44" fmla="*/ 385 w 413"/>
                <a:gd name="T45" fmla="*/ 298 h 480"/>
                <a:gd name="T46" fmla="*/ 398 w 413"/>
                <a:gd name="T47" fmla="*/ 363 h 480"/>
                <a:gd name="T48" fmla="*/ 410 w 413"/>
                <a:gd name="T49" fmla="*/ 419 h 480"/>
                <a:gd name="T50" fmla="*/ 302 w 413"/>
                <a:gd name="T51" fmla="*/ 240 h 480"/>
                <a:gd name="T52" fmla="*/ 260 w 413"/>
                <a:gd name="T53" fmla="*/ 254 h 480"/>
                <a:gd name="T54" fmla="*/ 226 w 413"/>
                <a:gd name="T55" fmla="*/ 198 h 480"/>
                <a:gd name="T56" fmla="*/ 191 w 413"/>
                <a:gd name="T57" fmla="*/ 180 h 480"/>
                <a:gd name="T58" fmla="*/ 238 w 413"/>
                <a:gd name="T59" fmla="*/ 342 h 480"/>
                <a:gd name="T60" fmla="*/ 201 w 413"/>
                <a:gd name="T61" fmla="*/ 326 h 480"/>
                <a:gd name="T62" fmla="*/ 166 w 413"/>
                <a:gd name="T63" fmla="*/ 325 h 480"/>
                <a:gd name="T64" fmla="*/ 190 w 413"/>
                <a:gd name="T65" fmla="*/ 374 h 480"/>
                <a:gd name="T66" fmla="*/ 42 w 413"/>
                <a:gd name="T67" fmla="*/ 378 h 480"/>
                <a:gd name="T68" fmla="*/ 302 w 413"/>
                <a:gd name="T69" fmla="*/ 45 h 480"/>
                <a:gd name="T70" fmla="*/ 335 w 413"/>
                <a:gd name="T71" fmla="*/ 240 h 480"/>
                <a:gd name="T72" fmla="*/ 314 w 413"/>
                <a:gd name="T73" fmla="*/ 237 h 480"/>
                <a:gd name="T74" fmla="*/ 312 w 413"/>
                <a:gd name="T75" fmla="*/ 41 h 480"/>
                <a:gd name="T76" fmla="*/ 37 w 413"/>
                <a:gd name="T77" fmla="*/ 36 h 480"/>
                <a:gd name="T78" fmla="*/ 32 w 413"/>
                <a:gd name="T79" fmla="*/ 383 h 480"/>
                <a:gd name="T80" fmla="*/ 206 w 413"/>
                <a:gd name="T81" fmla="*/ 388 h 480"/>
                <a:gd name="T82" fmla="*/ 288 w 413"/>
                <a:gd name="T83" fmla="*/ 459 h 480"/>
                <a:gd name="T84" fmla="*/ 9 w 413"/>
                <a:gd name="T85" fmla="*/ 441 h 480"/>
                <a:gd name="T86" fmla="*/ 28 w 413"/>
                <a:gd name="T87" fmla="*/ 10 h 480"/>
                <a:gd name="T88" fmla="*/ 335 w 413"/>
                <a:gd name="T89" fmla="*/ 29 h 480"/>
                <a:gd name="T90" fmla="*/ 172 w 413"/>
                <a:gd name="T91" fmla="*/ 449 h 480"/>
                <a:gd name="T92" fmla="*/ 172 w 413"/>
                <a:gd name="T93" fmla="*/ 399 h 480"/>
                <a:gd name="T94" fmla="*/ 172 w 413"/>
                <a:gd name="T95" fmla="*/ 449 h 480"/>
                <a:gd name="T96" fmla="*/ 189 w 413"/>
                <a:gd name="T97" fmla="*/ 423 h 480"/>
                <a:gd name="T98" fmla="*/ 157 w 413"/>
                <a:gd name="T99" fmla="*/ 42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480">
                  <a:moveTo>
                    <a:pt x="412" y="412"/>
                  </a:moveTo>
                  <a:cubicBezTo>
                    <a:pt x="405" y="398"/>
                    <a:pt x="406" y="380"/>
                    <a:pt x="407" y="364"/>
                  </a:cubicBezTo>
                  <a:cubicBezTo>
                    <a:pt x="408" y="351"/>
                    <a:pt x="409" y="341"/>
                    <a:pt x="405" y="333"/>
                  </a:cubicBezTo>
                  <a:cubicBezTo>
                    <a:pt x="402" y="327"/>
                    <a:pt x="398" y="311"/>
                    <a:pt x="394" y="296"/>
                  </a:cubicBezTo>
                  <a:cubicBezTo>
                    <a:pt x="390" y="279"/>
                    <a:pt x="386" y="263"/>
                    <a:pt x="382" y="255"/>
                  </a:cubicBezTo>
                  <a:cubicBezTo>
                    <a:pt x="375" y="241"/>
                    <a:pt x="365" y="233"/>
                    <a:pt x="353" y="233"/>
                  </a:cubicBezTo>
                  <a:cubicBezTo>
                    <a:pt x="350" y="233"/>
                    <a:pt x="347" y="234"/>
                    <a:pt x="344" y="234"/>
                  </a:cubicBezTo>
                  <a:cubicBezTo>
                    <a:pt x="344" y="29"/>
                    <a:pt x="344" y="29"/>
                    <a:pt x="344" y="29"/>
                  </a:cubicBezTo>
                  <a:cubicBezTo>
                    <a:pt x="344" y="12"/>
                    <a:pt x="330" y="0"/>
                    <a:pt x="316" y="0"/>
                  </a:cubicBezTo>
                  <a:cubicBezTo>
                    <a:pt x="28" y="0"/>
                    <a:pt x="28" y="0"/>
                    <a:pt x="28" y="0"/>
                  </a:cubicBezTo>
                  <a:cubicBezTo>
                    <a:pt x="14" y="0"/>
                    <a:pt x="0" y="12"/>
                    <a:pt x="0" y="29"/>
                  </a:cubicBezTo>
                  <a:cubicBezTo>
                    <a:pt x="0" y="441"/>
                    <a:pt x="0" y="441"/>
                    <a:pt x="0" y="441"/>
                  </a:cubicBezTo>
                  <a:cubicBezTo>
                    <a:pt x="0" y="457"/>
                    <a:pt x="14" y="469"/>
                    <a:pt x="28" y="469"/>
                  </a:cubicBezTo>
                  <a:cubicBezTo>
                    <a:pt x="294" y="469"/>
                    <a:pt x="294" y="469"/>
                    <a:pt x="294" y="469"/>
                  </a:cubicBezTo>
                  <a:cubicBezTo>
                    <a:pt x="295" y="472"/>
                    <a:pt x="297" y="475"/>
                    <a:pt x="298" y="478"/>
                  </a:cubicBezTo>
                  <a:cubicBezTo>
                    <a:pt x="299" y="479"/>
                    <a:pt x="301" y="480"/>
                    <a:pt x="303" y="480"/>
                  </a:cubicBezTo>
                  <a:cubicBezTo>
                    <a:pt x="303" y="480"/>
                    <a:pt x="304" y="480"/>
                    <a:pt x="305" y="480"/>
                  </a:cubicBezTo>
                  <a:cubicBezTo>
                    <a:pt x="307" y="479"/>
                    <a:pt x="308" y="476"/>
                    <a:pt x="307" y="474"/>
                  </a:cubicBezTo>
                  <a:cubicBezTo>
                    <a:pt x="294" y="446"/>
                    <a:pt x="273" y="422"/>
                    <a:pt x="259" y="416"/>
                  </a:cubicBezTo>
                  <a:cubicBezTo>
                    <a:pt x="251" y="414"/>
                    <a:pt x="217" y="385"/>
                    <a:pt x="196" y="367"/>
                  </a:cubicBezTo>
                  <a:cubicBezTo>
                    <a:pt x="187" y="359"/>
                    <a:pt x="179" y="352"/>
                    <a:pt x="175" y="349"/>
                  </a:cubicBezTo>
                  <a:cubicBezTo>
                    <a:pt x="168" y="344"/>
                    <a:pt x="170" y="335"/>
                    <a:pt x="174" y="331"/>
                  </a:cubicBezTo>
                  <a:cubicBezTo>
                    <a:pt x="175" y="329"/>
                    <a:pt x="181" y="323"/>
                    <a:pt x="188" y="328"/>
                  </a:cubicBezTo>
                  <a:cubicBezTo>
                    <a:pt x="190" y="329"/>
                    <a:pt x="192" y="331"/>
                    <a:pt x="195" y="334"/>
                  </a:cubicBezTo>
                  <a:cubicBezTo>
                    <a:pt x="206" y="342"/>
                    <a:pt x="222" y="354"/>
                    <a:pt x="231" y="361"/>
                  </a:cubicBezTo>
                  <a:cubicBezTo>
                    <a:pt x="234" y="364"/>
                    <a:pt x="238" y="364"/>
                    <a:pt x="239" y="363"/>
                  </a:cubicBezTo>
                  <a:cubicBezTo>
                    <a:pt x="245" y="361"/>
                    <a:pt x="247" y="350"/>
                    <a:pt x="247" y="341"/>
                  </a:cubicBezTo>
                  <a:cubicBezTo>
                    <a:pt x="247" y="340"/>
                    <a:pt x="247" y="339"/>
                    <a:pt x="247" y="339"/>
                  </a:cubicBezTo>
                  <a:cubicBezTo>
                    <a:pt x="188" y="215"/>
                    <a:pt x="188" y="215"/>
                    <a:pt x="188" y="215"/>
                  </a:cubicBezTo>
                  <a:cubicBezTo>
                    <a:pt x="183" y="205"/>
                    <a:pt x="186" y="193"/>
                    <a:pt x="195" y="189"/>
                  </a:cubicBezTo>
                  <a:cubicBezTo>
                    <a:pt x="199" y="187"/>
                    <a:pt x="203" y="187"/>
                    <a:pt x="208" y="189"/>
                  </a:cubicBezTo>
                  <a:cubicBezTo>
                    <a:pt x="212" y="191"/>
                    <a:pt x="215" y="195"/>
                    <a:pt x="217" y="201"/>
                  </a:cubicBezTo>
                  <a:cubicBezTo>
                    <a:pt x="217" y="201"/>
                    <a:pt x="217" y="201"/>
                    <a:pt x="217" y="202"/>
                  </a:cubicBezTo>
                  <a:cubicBezTo>
                    <a:pt x="251" y="274"/>
                    <a:pt x="251" y="274"/>
                    <a:pt x="251" y="274"/>
                  </a:cubicBezTo>
                  <a:cubicBezTo>
                    <a:pt x="252" y="276"/>
                    <a:pt x="255" y="277"/>
                    <a:pt x="257" y="276"/>
                  </a:cubicBezTo>
                  <a:cubicBezTo>
                    <a:pt x="259" y="276"/>
                    <a:pt x="260" y="274"/>
                    <a:pt x="260" y="271"/>
                  </a:cubicBezTo>
                  <a:cubicBezTo>
                    <a:pt x="260" y="267"/>
                    <a:pt x="261" y="264"/>
                    <a:pt x="265" y="261"/>
                  </a:cubicBezTo>
                  <a:cubicBezTo>
                    <a:pt x="272" y="257"/>
                    <a:pt x="284" y="256"/>
                    <a:pt x="292" y="259"/>
                  </a:cubicBezTo>
                  <a:cubicBezTo>
                    <a:pt x="294" y="260"/>
                    <a:pt x="297" y="259"/>
                    <a:pt x="298" y="257"/>
                  </a:cubicBezTo>
                  <a:cubicBezTo>
                    <a:pt x="301" y="250"/>
                    <a:pt x="309" y="247"/>
                    <a:pt x="315" y="246"/>
                  </a:cubicBezTo>
                  <a:cubicBezTo>
                    <a:pt x="322" y="245"/>
                    <a:pt x="328" y="247"/>
                    <a:pt x="331" y="251"/>
                  </a:cubicBezTo>
                  <a:cubicBezTo>
                    <a:pt x="332" y="252"/>
                    <a:pt x="334" y="253"/>
                    <a:pt x="335" y="252"/>
                  </a:cubicBezTo>
                  <a:cubicBezTo>
                    <a:pt x="337" y="252"/>
                    <a:pt x="338" y="251"/>
                    <a:pt x="339" y="250"/>
                  </a:cubicBezTo>
                  <a:cubicBezTo>
                    <a:pt x="341" y="245"/>
                    <a:pt x="347" y="242"/>
                    <a:pt x="353" y="243"/>
                  </a:cubicBezTo>
                  <a:cubicBezTo>
                    <a:pt x="358" y="243"/>
                    <a:pt x="367" y="245"/>
                    <a:pt x="373" y="259"/>
                  </a:cubicBezTo>
                  <a:cubicBezTo>
                    <a:pt x="377" y="266"/>
                    <a:pt x="381" y="283"/>
                    <a:pt x="385" y="298"/>
                  </a:cubicBezTo>
                  <a:cubicBezTo>
                    <a:pt x="389" y="315"/>
                    <a:pt x="393" y="330"/>
                    <a:pt x="397" y="337"/>
                  </a:cubicBezTo>
                  <a:cubicBezTo>
                    <a:pt x="399" y="342"/>
                    <a:pt x="398" y="353"/>
                    <a:pt x="398" y="363"/>
                  </a:cubicBezTo>
                  <a:cubicBezTo>
                    <a:pt x="397" y="379"/>
                    <a:pt x="396" y="399"/>
                    <a:pt x="404" y="416"/>
                  </a:cubicBezTo>
                  <a:cubicBezTo>
                    <a:pt x="405" y="419"/>
                    <a:pt x="408" y="420"/>
                    <a:pt x="410" y="419"/>
                  </a:cubicBezTo>
                  <a:cubicBezTo>
                    <a:pt x="412" y="417"/>
                    <a:pt x="413" y="415"/>
                    <a:pt x="412" y="412"/>
                  </a:cubicBezTo>
                  <a:close/>
                  <a:moveTo>
                    <a:pt x="302" y="240"/>
                  </a:moveTo>
                  <a:cubicBezTo>
                    <a:pt x="298" y="243"/>
                    <a:pt x="294" y="246"/>
                    <a:pt x="292" y="249"/>
                  </a:cubicBezTo>
                  <a:cubicBezTo>
                    <a:pt x="281" y="246"/>
                    <a:pt x="268" y="248"/>
                    <a:pt x="260" y="254"/>
                  </a:cubicBezTo>
                  <a:cubicBezTo>
                    <a:pt x="258" y="255"/>
                    <a:pt x="256" y="257"/>
                    <a:pt x="254" y="259"/>
                  </a:cubicBezTo>
                  <a:cubicBezTo>
                    <a:pt x="226" y="198"/>
                    <a:pt x="226" y="198"/>
                    <a:pt x="226" y="198"/>
                  </a:cubicBezTo>
                  <a:cubicBezTo>
                    <a:pt x="224" y="190"/>
                    <a:pt x="218" y="184"/>
                    <a:pt x="212" y="181"/>
                  </a:cubicBezTo>
                  <a:cubicBezTo>
                    <a:pt x="205" y="177"/>
                    <a:pt x="197" y="177"/>
                    <a:pt x="191" y="180"/>
                  </a:cubicBezTo>
                  <a:cubicBezTo>
                    <a:pt x="178" y="187"/>
                    <a:pt x="173" y="204"/>
                    <a:pt x="180" y="219"/>
                  </a:cubicBezTo>
                  <a:cubicBezTo>
                    <a:pt x="238" y="342"/>
                    <a:pt x="238" y="342"/>
                    <a:pt x="238" y="342"/>
                  </a:cubicBezTo>
                  <a:cubicBezTo>
                    <a:pt x="237" y="346"/>
                    <a:pt x="237" y="351"/>
                    <a:pt x="236" y="353"/>
                  </a:cubicBezTo>
                  <a:cubicBezTo>
                    <a:pt x="227" y="345"/>
                    <a:pt x="212" y="334"/>
                    <a:pt x="201" y="326"/>
                  </a:cubicBezTo>
                  <a:cubicBezTo>
                    <a:pt x="198" y="324"/>
                    <a:pt x="195" y="322"/>
                    <a:pt x="193" y="320"/>
                  </a:cubicBezTo>
                  <a:cubicBezTo>
                    <a:pt x="184" y="314"/>
                    <a:pt x="173" y="316"/>
                    <a:pt x="166" y="325"/>
                  </a:cubicBezTo>
                  <a:cubicBezTo>
                    <a:pt x="160" y="334"/>
                    <a:pt x="158" y="348"/>
                    <a:pt x="169" y="357"/>
                  </a:cubicBezTo>
                  <a:cubicBezTo>
                    <a:pt x="173" y="360"/>
                    <a:pt x="181" y="366"/>
                    <a:pt x="190" y="374"/>
                  </a:cubicBezTo>
                  <a:cubicBezTo>
                    <a:pt x="192" y="376"/>
                    <a:pt x="193" y="377"/>
                    <a:pt x="195" y="378"/>
                  </a:cubicBezTo>
                  <a:cubicBezTo>
                    <a:pt x="42" y="378"/>
                    <a:pt x="42" y="378"/>
                    <a:pt x="42" y="378"/>
                  </a:cubicBezTo>
                  <a:cubicBezTo>
                    <a:pt x="42" y="45"/>
                    <a:pt x="42" y="45"/>
                    <a:pt x="42" y="45"/>
                  </a:cubicBezTo>
                  <a:cubicBezTo>
                    <a:pt x="302" y="45"/>
                    <a:pt x="302" y="45"/>
                    <a:pt x="302" y="45"/>
                  </a:cubicBezTo>
                  <a:lnTo>
                    <a:pt x="302" y="240"/>
                  </a:lnTo>
                  <a:close/>
                  <a:moveTo>
                    <a:pt x="335" y="240"/>
                  </a:moveTo>
                  <a:cubicBezTo>
                    <a:pt x="335" y="240"/>
                    <a:pt x="334" y="241"/>
                    <a:pt x="334" y="241"/>
                  </a:cubicBezTo>
                  <a:cubicBezTo>
                    <a:pt x="329" y="237"/>
                    <a:pt x="322" y="236"/>
                    <a:pt x="314" y="237"/>
                  </a:cubicBezTo>
                  <a:cubicBezTo>
                    <a:pt x="313" y="237"/>
                    <a:pt x="313" y="237"/>
                    <a:pt x="312" y="237"/>
                  </a:cubicBezTo>
                  <a:cubicBezTo>
                    <a:pt x="312" y="41"/>
                    <a:pt x="312" y="41"/>
                    <a:pt x="312" y="41"/>
                  </a:cubicBezTo>
                  <a:cubicBezTo>
                    <a:pt x="312" y="38"/>
                    <a:pt x="309" y="36"/>
                    <a:pt x="307" y="36"/>
                  </a:cubicBezTo>
                  <a:cubicBezTo>
                    <a:pt x="37" y="36"/>
                    <a:pt x="37" y="36"/>
                    <a:pt x="37" y="36"/>
                  </a:cubicBezTo>
                  <a:cubicBezTo>
                    <a:pt x="34" y="36"/>
                    <a:pt x="32" y="38"/>
                    <a:pt x="32" y="41"/>
                  </a:cubicBezTo>
                  <a:cubicBezTo>
                    <a:pt x="32" y="383"/>
                    <a:pt x="32" y="383"/>
                    <a:pt x="32" y="383"/>
                  </a:cubicBezTo>
                  <a:cubicBezTo>
                    <a:pt x="32" y="386"/>
                    <a:pt x="34" y="388"/>
                    <a:pt x="37" y="388"/>
                  </a:cubicBezTo>
                  <a:cubicBezTo>
                    <a:pt x="206" y="388"/>
                    <a:pt x="206" y="388"/>
                    <a:pt x="206" y="388"/>
                  </a:cubicBezTo>
                  <a:cubicBezTo>
                    <a:pt x="229" y="408"/>
                    <a:pt x="248" y="423"/>
                    <a:pt x="255" y="425"/>
                  </a:cubicBezTo>
                  <a:cubicBezTo>
                    <a:pt x="263" y="428"/>
                    <a:pt x="277" y="441"/>
                    <a:pt x="288" y="459"/>
                  </a:cubicBezTo>
                  <a:cubicBezTo>
                    <a:pt x="28" y="459"/>
                    <a:pt x="28" y="459"/>
                    <a:pt x="28" y="459"/>
                  </a:cubicBezTo>
                  <a:cubicBezTo>
                    <a:pt x="19" y="459"/>
                    <a:pt x="9" y="452"/>
                    <a:pt x="9" y="441"/>
                  </a:cubicBezTo>
                  <a:cubicBezTo>
                    <a:pt x="9" y="29"/>
                    <a:pt x="9" y="29"/>
                    <a:pt x="9" y="29"/>
                  </a:cubicBezTo>
                  <a:cubicBezTo>
                    <a:pt x="9" y="17"/>
                    <a:pt x="19" y="10"/>
                    <a:pt x="28" y="10"/>
                  </a:cubicBezTo>
                  <a:cubicBezTo>
                    <a:pt x="316" y="10"/>
                    <a:pt x="316" y="10"/>
                    <a:pt x="316" y="10"/>
                  </a:cubicBezTo>
                  <a:cubicBezTo>
                    <a:pt x="325" y="10"/>
                    <a:pt x="335" y="17"/>
                    <a:pt x="335" y="29"/>
                  </a:cubicBezTo>
                  <a:lnTo>
                    <a:pt x="335" y="240"/>
                  </a:lnTo>
                  <a:close/>
                  <a:moveTo>
                    <a:pt x="172" y="449"/>
                  </a:moveTo>
                  <a:cubicBezTo>
                    <a:pt x="186" y="449"/>
                    <a:pt x="198" y="438"/>
                    <a:pt x="198" y="423"/>
                  </a:cubicBezTo>
                  <a:cubicBezTo>
                    <a:pt x="198" y="410"/>
                    <a:pt x="186" y="399"/>
                    <a:pt x="172" y="399"/>
                  </a:cubicBezTo>
                  <a:cubicBezTo>
                    <a:pt x="157" y="399"/>
                    <a:pt x="148" y="411"/>
                    <a:pt x="148" y="423"/>
                  </a:cubicBezTo>
                  <a:cubicBezTo>
                    <a:pt x="148" y="438"/>
                    <a:pt x="158" y="449"/>
                    <a:pt x="172" y="449"/>
                  </a:cubicBezTo>
                  <a:close/>
                  <a:moveTo>
                    <a:pt x="172" y="408"/>
                  </a:moveTo>
                  <a:cubicBezTo>
                    <a:pt x="181" y="408"/>
                    <a:pt x="189" y="416"/>
                    <a:pt x="189" y="423"/>
                  </a:cubicBezTo>
                  <a:cubicBezTo>
                    <a:pt x="189" y="432"/>
                    <a:pt x="181" y="440"/>
                    <a:pt x="172" y="440"/>
                  </a:cubicBezTo>
                  <a:cubicBezTo>
                    <a:pt x="162" y="440"/>
                    <a:pt x="157" y="431"/>
                    <a:pt x="157" y="423"/>
                  </a:cubicBezTo>
                  <a:cubicBezTo>
                    <a:pt x="157" y="416"/>
                    <a:pt x="163" y="408"/>
                    <a:pt x="172" y="408"/>
                  </a:cubicBezTo>
                  <a:close/>
                </a:path>
              </a:pathLst>
            </a:custGeom>
            <a:solidFill>
              <a:schemeClr val="accent4"/>
            </a:solidFill>
            <a:ln w="12700">
              <a:solidFill>
                <a:schemeClr val="accent4"/>
              </a:solidFill>
            </a:ln>
          </p:spPr>
          <p:txBody>
            <a:bodyPr vert="horz" wrap="square" lIns="68580" tIns="34290" rIns="68580" bIns="34290" numCol="1" anchor="t" anchorCtr="0" compatLnSpc="1">
              <a:prstTxWarp prst="textNoShape">
                <a:avLst/>
              </a:prstTxWarp>
            </a:bodyPr>
            <a:lstStyle/>
            <a:p>
              <a:endParaRPr lang="en-US" sz="1800"/>
            </a:p>
          </p:txBody>
        </p:sp>
      </p:grpSp>
      <p:grpSp>
        <p:nvGrpSpPr>
          <p:cNvPr id="30" name="Group 29">
            <a:extLst>
              <a:ext uri="{FF2B5EF4-FFF2-40B4-BE49-F238E27FC236}">
                <a16:creationId xmlns:a16="http://schemas.microsoft.com/office/drawing/2014/main" id="{23C7ED1A-A03D-4926-93EB-1619C558E2B2}"/>
              </a:ext>
            </a:extLst>
          </p:cNvPr>
          <p:cNvGrpSpPr/>
          <p:nvPr/>
        </p:nvGrpSpPr>
        <p:grpSpPr>
          <a:xfrm>
            <a:off x="10176812" y="4937528"/>
            <a:ext cx="822960" cy="822960"/>
            <a:chOff x="6264581" y="4901994"/>
            <a:chExt cx="822960" cy="822960"/>
          </a:xfrm>
        </p:grpSpPr>
        <p:sp>
          <p:nvSpPr>
            <p:cNvPr id="286" name="Oval 14">
              <a:extLst>
                <a:ext uri="{FF2B5EF4-FFF2-40B4-BE49-F238E27FC236}">
                  <a16:creationId xmlns:a16="http://schemas.microsoft.com/office/drawing/2014/main" id="{3EAB3B1B-7E6B-4530-B995-571D75A8AD90}"/>
                </a:ext>
              </a:extLst>
            </p:cNvPr>
            <p:cNvSpPr>
              <a:spLocks noChangeArrowheads="1"/>
            </p:cNvSpPr>
            <p:nvPr/>
          </p:nvSpPr>
          <p:spPr bwMode="auto">
            <a:xfrm>
              <a:off x="6264581" y="4901994"/>
              <a:ext cx="822960" cy="822960"/>
            </a:xfrm>
            <a:prstGeom prst="ellipse">
              <a:avLst/>
            </a:prstGeom>
            <a:solidFill>
              <a:srgbClr val="44546A"/>
            </a:solidFill>
            <a:ln w="12700">
              <a:solidFill>
                <a:schemeClr val="accent4"/>
              </a:solidFill>
            </a:ln>
          </p:spPr>
          <p:txBody>
            <a:bodyPr vert="horz" wrap="square" lIns="68580" tIns="34290" rIns="68580" bIns="34290" numCol="1" anchor="t" anchorCtr="0" compatLnSpc="1">
              <a:prstTxWarp prst="textNoShape">
                <a:avLst/>
              </a:prstTxWarp>
            </a:bodyPr>
            <a:lstStyle/>
            <a:p>
              <a:endParaRPr lang="en-US" sz="1800"/>
            </a:p>
          </p:txBody>
        </p:sp>
        <p:sp>
          <p:nvSpPr>
            <p:cNvPr id="287" name="Freeform 33">
              <a:extLst>
                <a:ext uri="{FF2B5EF4-FFF2-40B4-BE49-F238E27FC236}">
                  <a16:creationId xmlns:a16="http://schemas.microsoft.com/office/drawing/2014/main" id="{DCE13C22-6545-4651-B5C2-35B257425871}"/>
                </a:ext>
              </a:extLst>
            </p:cNvPr>
            <p:cNvSpPr>
              <a:spLocks noEditPoints="1"/>
            </p:cNvSpPr>
            <p:nvPr/>
          </p:nvSpPr>
          <p:spPr bwMode="auto">
            <a:xfrm>
              <a:off x="6396039" y="5034273"/>
              <a:ext cx="560043" cy="419778"/>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chemeClr val="accent4"/>
            </a:solidFill>
            <a:ln w="12700">
              <a:solidFill>
                <a:schemeClr val="accent4"/>
              </a:solidFill>
            </a:ln>
          </p:spPr>
          <p:txBody>
            <a:bodyPr vert="horz" wrap="square" lIns="68580" tIns="34290" rIns="68580" bIns="34290" numCol="1" anchor="t" anchorCtr="0" compatLnSpc="1">
              <a:prstTxWarp prst="textNoShape">
                <a:avLst/>
              </a:prstTxWarp>
            </a:bodyPr>
            <a:lstStyle/>
            <a:p>
              <a:endParaRPr lang="en-US" sz="1800"/>
            </a:p>
          </p:txBody>
        </p:sp>
      </p:grpSp>
      <p:sp>
        <p:nvSpPr>
          <p:cNvPr id="61" name="TextBox 60">
            <a:extLst>
              <a:ext uri="{FF2B5EF4-FFF2-40B4-BE49-F238E27FC236}">
                <a16:creationId xmlns:a16="http://schemas.microsoft.com/office/drawing/2014/main" id="{8B065995-070E-431B-8F65-5C1C600C4954}"/>
              </a:ext>
            </a:extLst>
          </p:cNvPr>
          <p:cNvSpPr txBox="1"/>
          <p:nvPr/>
        </p:nvSpPr>
        <p:spPr>
          <a:xfrm>
            <a:off x="7826470" y="5774432"/>
            <a:ext cx="853632" cy="523220"/>
          </a:xfrm>
          <a:prstGeom prst="rect">
            <a:avLst/>
          </a:prstGeom>
          <a:noFill/>
        </p:spPr>
        <p:txBody>
          <a:bodyPr wrap="none" rtlCol="0">
            <a:spAutoFit/>
          </a:bodyPr>
          <a:lstStyle/>
          <a:p>
            <a:pPr algn="ctr"/>
            <a:r>
              <a:rPr lang="en-US" sz="1400" i="1" dirty="0">
                <a:solidFill>
                  <a:srgbClr val="44546A"/>
                </a:solidFill>
                <a:latin typeface="Segoe UI" panose="020B0502040204020203" pitchFamily="34" charset="0"/>
                <a:cs typeface="Segoe UI" panose="020B0502040204020203" pitchFamily="34" charset="0"/>
              </a:rPr>
              <a:t>Weather</a:t>
            </a:r>
          </a:p>
          <a:p>
            <a:pPr algn="ctr"/>
            <a:r>
              <a:rPr lang="en-US" sz="1400" i="1" dirty="0">
                <a:solidFill>
                  <a:srgbClr val="44546A"/>
                </a:solidFill>
                <a:latin typeface="Segoe UI" panose="020B0502040204020203" pitchFamily="34" charset="0"/>
                <a:cs typeface="Segoe UI" panose="020B0502040204020203" pitchFamily="34" charset="0"/>
              </a:rPr>
              <a:t>alerts</a:t>
            </a:r>
            <a:endParaRPr lang="en-IN" sz="1400" i="1" dirty="0">
              <a:solidFill>
                <a:srgbClr val="44546A"/>
              </a:solidFill>
              <a:latin typeface="Segoe UI" panose="020B0502040204020203" pitchFamily="34" charset="0"/>
              <a:cs typeface="Segoe UI" panose="020B0502040204020203" pitchFamily="34" charset="0"/>
            </a:endParaRPr>
          </a:p>
        </p:txBody>
      </p:sp>
      <p:sp>
        <p:nvSpPr>
          <p:cNvPr id="288" name="TextBox 287">
            <a:extLst>
              <a:ext uri="{FF2B5EF4-FFF2-40B4-BE49-F238E27FC236}">
                <a16:creationId xmlns:a16="http://schemas.microsoft.com/office/drawing/2014/main" id="{5C0BE5E0-4610-47F2-AD96-EA979A64757B}"/>
              </a:ext>
            </a:extLst>
          </p:cNvPr>
          <p:cNvSpPr txBox="1"/>
          <p:nvPr/>
        </p:nvSpPr>
        <p:spPr>
          <a:xfrm>
            <a:off x="8967907" y="5774432"/>
            <a:ext cx="955711" cy="523220"/>
          </a:xfrm>
          <a:prstGeom prst="rect">
            <a:avLst/>
          </a:prstGeom>
          <a:noFill/>
        </p:spPr>
        <p:txBody>
          <a:bodyPr wrap="none" rtlCol="0">
            <a:spAutoFit/>
          </a:bodyPr>
          <a:lstStyle/>
          <a:p>
            <a:pPr algn="ctr"/>
            <a:r>
              <a:rPr lang="en-US" sz="1400" i="1" dirty="0">
                <a:solidFill>
                  <a:srgbClr val="44546A"/>
                </a:solidFill>
                <a:latin typeface="Segoe UI" panose="020B0502040204020203" pitchFamily="34" charset="0"/>
                <a:cs typeface="Segoe UI" panose="020B0502040204020203" pitchFamily="34" charset="0"/>
              </a:rPr>
              <a:t>Advice by</a:t>
            </a:r>
          </a:p>
          <a:p>
            <a:pPr algn="ctr"/>
            <a:r>
              <a:rPr lang="en-US" sz="1400" i="1" dirty="0">
                <a:solidFill>
                  <a:srgbClr val="44546A"/>
                </a:solidFill>
                <a:latin typeface="Segoe UI" panose="020B0502040204020203" pitchFamily="34" charset="0"/>
                <a:cs typeface="Segoe UI" panose="020B0502040204020203" pitchFamily="34" charset="0"/>
              </a:rPr>
              <a:t>CRPs</a:t>
            </a:r>
            <a:endParaRPr lang="en-IN" sz="1400" i="1" dirty="0">
              <a:solidFill>
                <a:srgbClr val="44546A"/>
              </a:solidFill>
              <a:latin typeface="Segoe UI" panose="020B0502040204020203" pitchFamily="34" charset="0"/>
              <a:cs typeface="Segoe UI" panose="020B0502040204020203" pitchFamily="34" charset="0"/>
            </a:endParaRPr>
          </a:p>
        </p:txBody>
      </p:sp>
      <p:sp>
        <p:nvSpPr>
          <p:cNvPr id="289" name="TextBox 288">
            <a:extLst>
              <a:ext uri="{FF2B5EF4-FFF2-40B4-BE49-F238E27FC236}">
                <a16:creationId xmlns:a16="http://schemas.microsoft.com/office/drawing/2014/main" id="{8B17A32A-BD4D-4C21-9449-6FEB4360D04F}"/>
              </a:ext>
            </a:extLst>
          </p:cNvPr>
          <p:cNvSpPr txBox="1"/>
          <p:nvPr/>
        </p:nvSpPr>
        <p:spPr>
          <a:xfrm>
            <a:off x="9938694" y="5774432"/>
            <a:ext cx="1342227" cy="523220"/>
          </a:xfrm>
          <a:prstGeom prst="rect">
            <a:avLst/>
          </a:prstGeom>
          <a:noFill/>
        </p:spPr>
        <p:txBody>
          <a:bodyPr wrap="none" rtlCol="0">
            <a:spAutoFit/>
          </a:bodyPr>
          <a:lstStyle/>
          <a:p>
            <a:pPr algn="ctr"/>
            <a:r>
              <a:rPr lang="en-US" sz="1400" i="1" dirty="0">
                <a:solidFill>
                  <a:srgbClr val="44546A"/>
                </a:solidFill>
                <a:latin typeface="Segoe UI" panose="020B0502040204020203" pitchFamily="34" charset="0"/>
                <a:cs typeface="Segoe UI" panose="020B0502040204020203" pitchFamily="34" charset="0"/>
              </a:rPr>
              <a:t>Subject matter</a:t>
            </a:r>
          </a:p>
          <a:p>
            <a:pPr algn="ctr"/>
            <a:r>
              <a:rPr lang="en-US" sz="1400" i="1" dirty="0">
                <a:solidFill>
                  <a:srgbClr val="44546A"/>
                </a:solidFill>
                <a:latin typeface="Segoe UI" panose="020B0502040204020203" pitchFamily="34" charset="0"/>
                <a:cs typeface="Segoe UI" panose="020B0502040204020203" pitchFamily="34" charset="0"/>
              </a:rPr>
              <a:t>specialists</a:t>
            </a:r>
            <a:endParaRPr lang="en-IN" sz="1400" i="1" dirty="0">
              <a:solidFill>
                <a:srgbClr val="44546A"/>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34999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3">
            <a:extLst>
              <a:ext uri="{FF2B5EF4-FFF2-40B4-BE49-F238E27FC236}">
                <a16:creationId xmlns:a16="http://schemas.microsoft.com/office/drawing/2014/main" id="{14E1433C-D65A-4E9A-9C45-9BEF307C5A99}"/>
              </a:ext>
            </a:extLst>
          </p:cNvPr>
          <p:cNvSpPr>
            <a:spLocks noGrp="1"/>
          </p:cNvSpPr>
          <p:nvPr>
            <p:ph type="title"/>
          </p:nvPr>
        </p:nvSpPr>
        <p:spPr>
          <a:xfrm>
            <a:off x="521207" y="312176"/>
            <a:ext cx="10984028" cy="856985"/>
          </a:xfrm>
        </p:spPr>
        <p:txBody>
          <a:bodyPr vert="horz" lIns="91440" tIns="45720" rIns="91440" bIns="45720" rtlCol="0" anchor="b" anchorCtr="0">
            <a:noAutofit/>
          </a:bodyPr>
          <a:lstStyle/>
          <a:p>
            <a:r>
              <a:rPr lang="en-US" b="1" dirty="0">
                <a:latin typeface="Segoe UI Semibold" panose="020B0702040204020203" pitchFamily="34" charset="0"/>
                <a:cs typeface="Segoe UI Semibold" panose="020B0702040204020203" pitchFamily="34" charset="0"/>
              </a:rPr>
              <a:t>Technology Partners: Real-Time Weather Data (1/2)</a:t>
            </a:r>
          </a:p>
        </p:txBody>
      </p:sp>
      <p:pic>
        <p:nvPicPr>
          <p:cNvPr id="2" name="Picture 1">
            <a:extLst>
              <a:ext uri="{FF2B5EF4-FFF2-40B4-BE49-F238E27FC236}">
                <a16:creationId xmlns:a16="http://schemas.microsoft.com/office/drawing/2014/main" id="{541F4D4E-A28B-4B2F-A6FC-3C16C562D34D}"/>
              </a:ext>
            </a:extLst>
          </p:cNvPr>
          <p:cNvPicPr>
            <a:picLocks noChangeAspect="1"/>
          </p:cNvPicPr>
          <p:nvPr/>
        </p:nvPicPr>
        <p:blipFill>
          <a:blip r:embed="rId2"/>
          <a:stretch>
            <a:fillRect/>
          </a:stretch>
        </p:blipFill>
        <p:spPr>
          <a:xfrm>
            <a:off x="1228836" y="1579109"/>
            <a:ext cx="1890881" cy="2131539"/>
          </a:xfrm>
          <a:prstGeom prst="rect">
            <a:avLst/>
          </a:prstGeom>
        </p:spPr>
      </p:pic>
      <p:pic>
        <p:nvPicPr>
          <p:cNvPr id="55" name="Picture 54">
            <a:extLst>
              <a:ext uri="{FF2B5EF4-FFF2-40B4-BE49-F238E27FC236}">
                <a16:creationId xmlns:a16="http://schemas.microsoft.com/office/drawing/2014/main" id="{F3770A22-995A-4489-9A3E-58D204432F0D}"/>
              </a:ext>
            </a:extLst>
          </p:cNvPr>
          <p:cNvPicPr>
            <a:picLocks noChangeAspect="1"/>
          </p:cNvPicPr>
          <p:nvPr/>
        </p:nvPicPr>
        <p:blipFill>
          <a:blip r:embed="rId3"/>
          <a:stretch>
            <a:fillRect/>
          </a:stretch>
        </p:blipFill>
        <p:spPr>
          <a:xfrm>
            <a:off x="1011219" y="4085076"/>
            <a:ext cx="10262795" cy="2292783"/>
          </a:xfrm>
          <a:prstGeom prst="rect">
            <a:avLst/>
          </a:prstGeom>
          <a:effectLst>
            <a:outerShdw blurRad="50800" dist="38100" dir="13500000" algn="br" rotWithShape="0">
              <a:prstClr val="black">
                <a:alpha val="40000"/>
              </a:prstClr>
            </a:outerShdw>
          </a:effectLst>
        </p:spPr>
      </p:pic>
      <p:sp>
        <p:nvSpPr>
          <p:cNvPr id="56" name="Rectangle 55">
            <a:extLst>
              <a:ext uri="{FF2B5EF4-FFF2-40B4-BE49-F238E27FC236}">
                <a16:creationId xmlns:a16="http://schemas.microsoft.com/office/drawing/2014/main" id="{A5817242-A222-45D2-A541-FB6B359F72CA}"/>
              </a:ext>
            </a:extLst>
          </p:cNvPr>
          <p:cNvSpPr/>
          <p:nvPr/>
        </p:nvSpPr>
        <p:spPr>
          <a:xfrm>
            <a:off x="3388661" y="1340975"/>
            <a:ext cx="7885356" cy="640080"/>
          </a:xfrm>
          <a:prstGeom prst="rect">
            <a:avLst/>
          </a:prstGeom>
          <a:solidFill>
            <a:schemeClr val="accent4">
              <a:lumMod val="40000"/>
              <a:lumOff val="60000"/>
            </a:schemeClr>
          </a:solidFill>
        </p:spPr>
        <p:txBody>
          <a:bodyPr wrap="square" anchor="ctr">
            <a:spAutoFit/>
          </a:bodyPr>
          <a:lstStyle/>
          <a:p>
            <a:r>
              <a:rPr lang="en-US" dirty="0">
                <a:solidFill>
                  <a:srgbClr val="000000"/>
                </a:solidFill>
                <a:latin typeface="Segoe UI" panose="020B0502040204020203" pitchFamily="34" charset="0"/>
                <a:cs typeface="Segoe UI" panose="020B0502040204020203" pitchFamily="34" charset="0"/>
              </a:rPr>
              <a:t>India’s first private weather forecasting company that delivers forecasts to farmers via mobile phone</a:t>
            </a:r>
            <a:endParaRPr lang="en-US" dirty="0">
              <a:latin typeface="Segoe UI" panose="020B0502040204020203" pitchFamily="34" charset="0"/>
              <a:cs typeface="Segoe UI" panose="020B0502040204020203" pitchFamily="34" charset="0"/>
            </a:endParaRPr>
          </a:p>
        </p:txBody>
      </p:sp>
      <p:sp>
        <p:nvSpPr>
          <p:cNvPr id="57" name="Rectangle 56">
            <a:extLst>
              <a:ext uri="{FF2B5EF4-FFF2-40B4-BE49-F238E27FC236}">
                <a16:creationId xmlns:a16="http://schemas.microsoft.com/office/drawing/2014/main" id="{8DBB0BE4-F335-480D-B6E4-C55676E5E30E}"/>
              </a:ext>
            </a:extLst>
          </p:cNvPr>
          <p:cNvSpPr/>
          <p:nvPr/>
        </p:nvSpPr>
        <p:spPr>
          <a:xfrm>
            <a:off x="3388659" y="2205771"/>
            <a:ext cx="7885355" cy="640080"/>
          </a:xfrm>
          <a:prstGeom prst="rect">
            <a:avLst/>
          </a:prstGeom>
          <a:solidFill>
            <a:schemeClr val="accent4">
              <a:lumMod val="40000"/>
              <a:lumOff val="60000"/>
            </a:schemeClr>
          </a:solidFill>
        </p:spPr>
        <p:txBody>
          <a:bodyPr wrap="square" anchor="ctr">
            <a:spAutoFit/>
          </a:bodyPr>
          <a:lstStyle/>
          <a:p>
            <a:r>
              <a:rPr lang="en-US" dirty="0">
                <a:solidFill>
                  <a:srgbClr val="000000"/>
                </a:solidFill>
                <a:latin typeface="Segoe UI" panose="020B0502040204020203" pitchFamily="34" charset="0"/>
                <a:cs typeface="Segoe UI" panose="020B0502040204020203" pitchFamily="34" charset="0"/>
              </a:rPr>
              <a:t>Micro-Geographies (Tehsil) and Short Durations (7 days)</a:t>
            </a:r>
            <a:endParaRPr lang="en-US" dirty="0">
              <a:latin typeface="Segoe UI" panose="020B0502040204020203" pitchFamily="34" charset="0"/>
              <a:cs typeface="Segoe UI" panose="020B0502040204020203" pitchFamily="34" charset="0"/>
            </a:endParaRPr>
          </a:p>
        </p:txBody>
      </p:sp>
      <p:sp>
        <p:nvSpPr>
          <p:cNvPr id="58" name="Rectangle 57">
            <a:extLst>
              <a:ext uri="{FF2B5EF4-FFF2-40B4-BE49-F238E27FC236}">
                <a16:creationId xmlns:a16="http://schemas.microsoft.com/office/drawing/2014/main" id="{135F7C7B-B429-42AD-A781-16BB120BBA0E}"/>
              </a:ext>
            </a:extLst>
          </p:cNvPr>
          <p:cNvSpPr/>
          <p:nvPr/>
        </p:nvSpPr>
        <p:spPr>
          <a:xfrm>
            <a:off x="3388659" y="3070568"/>
            <a:ext cx="7885355" cy="640080"/>
          </a:xfrm>
          <a:prstGeom prst="rect">
            <a:avLst/>
          </a:prstGeom>
          <a:solidFill>
            <a:schemeClr val="accent4">
              <a:lumMod val="40000"/>
              <a:lumOff val="60000"/>
            </a:schemeClr>
          </a:solidFill>
        </p:spPr>
        <p:txBody>
          <a:bodyPr wrap="square" anchor="ctr">
            <a:spAutoFit/>
          </a:bodyPr>
          <a:lstStyle/>
          <a:p>
            <a:r>
              <a:rPr lang="en-US" dirty="0">
                <a:solidFill>
                  <a:srgbClr val="000000"/>
                </a:solidFill>
                <a:latin typeface="Segoe UI" panose="020B0502040204020203" pitchFamily="34" charset="0"/>
                <a:cs typeface="Segoe UI" panose="020B0502040204020203" pitchFamily="34" charset="0"/>
              </a:rPr>
              <a:t>Historical Data, Weather Satellites, Network of 3000+ AWS Stations (1 per village, Numerical Weather Prediction (Super Computers) </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64849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3">
            <a:extLst>
              <a:ext uri="{FF2B5EF4-FFF2-40B4-BE49-F238E27FC236}">
                <a16:creationId xmlns:a16="http://schemas.microsoft.com/office/drawing/2014/main" id="{14E1433C-D65A-4E9A-9C45-9BEF307C5A99}"/>
              </a:ext>
            </a:extLst>
          </p:cNvPr>
          <p:cNvSpPr>
            <a:spLocks noGrp="1"/>
          </p:cNvSpPr>
          <p:nvPr>
            <p:ph type="title"/>
          </p:nvPr>
        </p:nvSpPr>
        <p:spPr>
          <a:xfrm>
            <a:off x="521207" y="312176"/>
            <a:ext cx="10984028" cy="856985"/>
          </a:xfrm>
        </p:spPr>
        <p:txBody>
          <a:bodyPr vert="horz" lIns="91440" tIns="45720" rIns="91440" bIns="45720" rtlCol="0" anchor="b" anchorCtr="0">
            <a:noAutofit/>
          </a:bodyPr>
          <a:lstStyle/>
          <a:p>
            <a:r>
              <a:rPr lang="en-US" b="1" dirty="0">
                <a:latin typeface="Segoe UI Semibold" panose="020B0702040204020203" pitchFamily="34" charset="0"/>
                <a:cs typeface="Segoe UI Semibold" panose="020B0702040204020203" pitchFamily="34" charset="0"/>
              </a:rPr>
              <a:t>Technology Partners: Real-Time Weather Data (2/2)</a:t>
            </a:r>
          </a:p>
        </p:txBody>
      </p:sp>
      <p:sp>
        <p:nvSpPr>
          <p:cNvPr id="60" name="Freeform 70">
            <a:extLst>
              <a:ext uri="{FF2B5EF4-FFF2-40B4-BE49-F238E27FC236}">
                <a16:creationId xmlns:a16="http://schemas.microsoft.com/office/drawing/2014/main" id="{4965E445-8E19-4192-9BDE-6A78792F307E}"/>
              </a:ext>
            </a:extLst>
          </p:cNvPr>
          <p:cNvSpPr>
            <a:spLocks/>
          </p:cNvSpPr>
          <p:nvPr/>
        </p:nvSpPr>
        <p:spPr bwMode="auto">
          <a:xfrm>
            <a:off x="5950083" y="6443335"/>
            <a:ext cx="287126" cy="34518"/>
          </a:xfrm>
          <a:custGeom>
            <a:avLst/>
            <a:gdLst>
              <a:gd name="T0" fmla="*/ 0 w 131"/>
              <a:gd name="T1" fmla="*/ 0 h 16"/>
              <a:gd name="T2" fmla="*/ 0 w 131"/>
              <a:gd name="T3" fmla="*/ 10 h 16"/>
              <a:gd name="T4" fmla="*/ 10 w 131"/>
              <a:gd name="T5" fmla="*/ 12 h 16"/>
              <a:gd name="T6" fmla="*/ 4 w 131"/>
              <a:gd name="T7" fmla="*/ 14 h 16"/>
              <a:gd name="T8" fmla="*/ 61 w 131"/>
              <a:gd name="T9" fmla="*/ 16 h 16"/>
              <a:gd name="T10" fmla="*/ 120 w 131"/>
              <a:gd name="T11" fmla="*/ 14 h 16"/>
              <a:gd name="T12" fmla="*/ 116 w 131"/>
              <a:gd name="T13" fmla="*/ 12 h 16"/>
              <a:gd name="T14" fmla="*/ 130 w 131"/>
              <a:gd name="T15" fmla="*/ 10 h 16"/>
              <a:gd name="T16" fmla="*/ 130 w 131"/>
              <a:gd name="T17" fmla="*/ 0 h 16"/>
              <a:gd name="T18" fmla="*/ 0 w 131"/>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6">
                <a:moveTo>
                  <a:pt x="0" y="0"/>
                </a:moveTo>
                <a:cubicBezTo>
                  <a:pt x="0" y="10"/>
                  <a:pt x="0" y="10"/>
                  <a:pt x="0" y="10"/>
                </a:cubicBezTo>
                <a:cubicBezTo>
                  <a:pt x="0" y="11"/>
                  <a:pt x="3" y="12"/>
                  <a:pt x="10" y="12"/>
                </a:cubicBezTo>
                <a:cubicBezTo>
                  <a:pt x="6" y="13"/>
                  <a:pt x="4" y="13"/>
                  <a:pt x="4" y="14"/>
                </a:cubicBezTo>
                <a:cubicBezTo>
                  <a:pt x="4" y="16"/>
                  <a:pt x="29" y="16"/>
                  <a:pt x="61" y="16"/>
                </a:cubicBezTo>
                <a:cubicBezTo>
                  <a:pt x="93" y="16"/>
                  <a:pt x="120" y="16"/>
                  <a:pt x="120" y="14"/>
                </a:cubicBezTo>
                <a:cubicBezTo>
                  <a:pt x="120" y="13"/>
                  <a:pt x="118" y="13"/>
                  <a:pt x="116" y="12"/>
                </a:cubicBezTo>
                <a:cubicBezTo>
                  <a:pt x="126" y="12"/>
                  <a:pt x="130" y="12"/>
                  <a:pt x="130" y="10"/>
                </a:cubicBezTo>
                <a:cubicBezTo>
                  <a:pt x="130" y="0"/>
                  <a:pt x="130" y="0"/>
                  <a:pt x="130" y="0"/>
                </a:cubicBezTo>
                <a:cubicBezTo>
                  <a:pt x="131" y="0"/>
                  <a:pt x="0" y="0"/>
                  <a:pt x="0" y="0"/>
                </a:cubicBezTo>
                <a:close/>
              </a:path>
            </a:pathLst>
          </a:custGeom>
          <a:solidFill>
            <a:srgbClr val="313535"/>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62" name="Oval 61">
            <a:extLst>
              <a:ext uri="{FF2B5EF4-FFF2-40B4-BE49-F238E27FC236}">
                <a16:creationId xmlns:a16="http://schemas.microsoft.com/office/drawing/2014/main" id="{6F13B271-C7AB-4060-B57D-FD80CC68C569}"/>
              </a:ext>
            </a:extLst>
          </p:cNvPr>
          <p:cNvSpPr>
            <a:spLocks noChangeArrowheads="1"/>
          </p:cNvSpPr>
          <p:nvPr/>
        </p:nvSpPr>
        <p:spPr bwMode="auto">
          <a:xfrm>
            <a:off x="5860652" y="6063640"/>
            <a:ext cx="464420" cy="406369"/>
          </a:xfrm>
          <a:prstGeom prst="ellipse">
            <a:avLst/>
          </a:prstGeom>
          <a:solidFill>
            <a:srgbClr val="313535"/>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63" name="Freeform 72">
            <a:extLst>
              <a:ext uri="{FF2B5EF4-FFF2-40B4-BE49-F238E27FC236}">
                <a16:creationId xmlns:a16="http://schemas.microsoft.com/office/drawing/2014/main" id="{DD8AEDA8-53B0-43A0-8B58-6A4D52BD566B}"/>
              </a:ext>
            </a:extLst>
          </p:cNvPr>
          <p:cNvSpPr>
            <a:spLocks/>
          </p:cNvSpPr>
          <p:nvPr/>
        </p:nvSpPr>
        <p:spPr bwMode="auto">
          <a:xfrm>
            <a:off x="5440163" y="5308955"/>
            <a:ext cx="1316383" cy="955515"/>
          </a:xfrm>
          <a:custGeom>
            <a:avLst/>
            <a:gdLst>
              <a:gd name="T0" fmla="*/ 599 w 599"/>
              <a:gd name="T1" fmla="*/ 404 h 435"/>
              <a:gd name="T2" fmla="*/ 567 w 599"/>
              <a:gd name="T3" fmla="*/ 435 h 435"/>
              <a:gd name="T4" fmla="*/ 31 w 599"/>
              <a:gd name="T5" fmla="*/ 435 h 435"/>
              <a:gd name="T6" fmla="*/ 0 w 599"/>
              <a:gd name="T7" fmla="*/ 404 h 435"/>
              <a:gd name="T8" fmla="*/ 0 w 599"/>
              <a:gd name="T9" fmla="*/ 31 h 435"/>
              <a:gd name="T10" fmla="*/ 31 w 599"/>
              <a:gd name="T11" fmla="*/ 0 h 435"/>
              <a:gd name="T12" fmla="*/ 567 w 599"/>
              <a:gd name="T13" fmla="*/ 0 h 435"/>
              <a:gd name="T14" fmla="*/ 599 w 599"/>
              <a:gd name="T15" fmla="*/ 31 h 435"/>
              <a:gd name="T16" fmla="*/ 599 w 599"/>
              <a:gd name="T17" fmla="*/ 40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9" h="435">
                <a:moveTo>
                  <a:pt x="599" y="404"/>
                </a:moveTo>
                <a:cubicBezTo>
                  <a:pt x="599" y="421"/>
                  <a:pt x="585" y="435"/>
                  <a:pt x="567" y="435"/>
                </a:cubicBezTo>
                <a:cubicBezTo>
                  <a:pt x="31" y="435"/>
                  <a:pt x="31" y="435"/>
                  <a:pt x="31" y="435"/>
                </a:cubicBezTo>
                <a:cubicBezTo>
                  <a:pt x="14" y="435"/>
                  <a:pt x="0" y="421"/>
                  <a:pt x="0" y="404"/>
                </a:cubicBezTo>
                <a:cubicBezTo>
                  <a:pt x="0" y="31"/>
                  <a:pt x="0" y="31"/>
                  <a:pt x="0" y="31"/>
                </a:cubicBezTo>
                <a:cubicBezTo>
                  <a:pt x="0" y="14"/>
                  <a:pt x="14" y="0"/>
                  <a:pt x="31" y="0"/>
                </a:cubicBezTo>
                <a:cubicBezTo>
                  <a:pt x="567" y="0"/>
                  <a:pt x="567" y="0"/>
                  <a:pt x="567" y="0"/>
                </a:cubicBezTo>
                <a:cubicBezTo>
                  <a:pt x="585" y="0"/>
                  <a:pt x="599" y="14"/>
                  <a:pt x="599" y="31"/>
                </a:cubicBezTo>
                <a:lnTo>
                  <a:pt x="599" y="404"/>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64" name="Freeform 32">
            <a:extLst>
              <a:ext uri="{FF2B5EF4-FFF2-40B4-BE49-F238E27FC236}">
                <a16:creationId xmlns:a16="http://schemas.microsoft.com/office/drawing/2014/main" id="{30665464-514F-4858-A763-2A5EEFCB46A6}"/>
              </a:ext>
            </a:extLst>
          </p:cNvPr>
          <p:cNvSpPr>
            <a:spLocks/>
          </p:cNvSpPr>
          <p:nvPr/>
        </p:nvSpPr>
        <p:spPr bwMode="auto">
          <a:xfrm>
            <a:off x="5336609" y="5090866"/>
            <a:ext cx="1523490" cy="337333"/>
          </a:xfrm>
          <a:custGeom>
            <a:avLst/>
            <a:gdLst>
              <a:gd name="T0" fmla="*/ 650 w 669"/>
              <a:gd name="T1" fmla="*/ 0 h 148"/>
              <a:gd name="T2" fmla="*/ 333 w 669"/>
              <a:gd name="T3" fmla="*/ 23 h 148"/>
              <a:gd name="T4" fmla="*/ 18 w 669"/>
              <a:gd name="T5" fmla="*/ 0 h 148"/>
              <a:gd name="T6" fmla="*/ 14 w 669"/>
              <a:gd name="T7" fmla="*/ 24 h 148"/>
              <a:gd name="T8" fmla="*/ 26 w 669"/>
              <a:gd name="T9" fmla="*/ 67 h 148"/>
              <a:gd name="T10" fmla="*/ 33 w 669"/>
              <a:gd name="T11" fmla="*/ 148 h 148"/>
              <a:gd name="T12" fmla="*/ 315 w 669"/>
              <a:gd name="T13" fmla="*/ 148 h 148"/>
              <a:gd name="T14" fmla="*/ 352 w 669"/>
              <a:gd name="T15" fmla="*/ 148 h 148"/>
              <a:gd name="T16" fmla="*/ 636 w 669"/>
              <a:gd name="T17" fmla="*/ 148 h 148"/>
              <a:gd name="T18" fmla="*/ 643 w 669"/>
              <a:gd name="T19" fmla="*/ 67 h 148"/>
              <a:gd name="T20" fmla="*/ 655 w 669"/>
              <a:gd name="T21" fmla="*/ 25 h 148"/>
              <a:gd name="T22" fmla="*/ 650 w 669"/>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9" h="148">
                <a:moveTo>
                  <a:pt x="650" y="0"/>
                </a:moveTo>
                <a:cubicBezTo>
                  <a:pt x="589" y="15"/>
                  <a:pt x="395" y="22"/>
                  <a:pt x="333" y="23"/>
                </a:cubicBezTo>
                <a:cubicBezTo>
                  <a:pt x="272" y="22"/>
                  <a:pt x="79" y="15"/>
                  <a:pt x="18" y="0"/>
                </a:cubicBezTo>
                <a:cubicBezTo>
                  <a:pt x="18" y="0"/>
                  <a:pt x="0" y="2"/>
                  <a:pt x="14" y="24"/>
                </a:cubicBezTo>
                <a:cubicBezTo>
                  <a:pt x="14" y="24"/>
                  <a:pt x="24" y="29"/>
                  <a:pt x="26" y="67"/>
                </a:cubicBezTo>
                <a:cubicBezTo>
                  <a:pt x="29" y="104"/>
                  <a:pt x="18" y="129"/>
                  <a:pt x="33" y="148"/>
                </a:cubicBezTo>
                <a:cubicBezTo>
                  <a:pt x="315" y="148"/>
                  <a:pt x="315" y="148"/>
                  <a:pt x="315" y="148"/>
                </a:cubicBezTo>
                <a:cubicBezTo>
                  <a:pt x="352" y="148"/>
                  <a:pt x="352" y="148"/>
                  <a:pt x="352" y="148"/>
                </a:cubicBezTo>
                <a:cubicBezTo>
                  <a:pt x="636" y="148"/>
                  <a:pt x="636" y="148"/>
                  <a:pt x="636" y="148"/>
                </a:cubicBezTo>
                <a:cubicBezTo>
                  <a:pt x="651" y="129"/>
                  <a:pt x="640" y="104"/>
                  <a:pt x="643" y="67"/>
                </a:cubicBezTo>
                <a:cubicBezTo>
                  <a:pt x="645" y="29"/>
                  <a:pt x="655" y="25"/>
                  <a:pt x="655" y="25"/>
                </a:cubicBezTo>
                <a:cubicBezTo>
                  <a:pt x="669" y="3"/>
                  <a:pt x="650" y="0"/>
                  <a:pt x="650" y="0"/>
                </a:cubicBezTo>
              </a:path>
            </a:pathLst>
          </a:custGeom>
          <a:gradFill>
            <a:gsLst>
              <a:gs pos="0">
                <a:schemeClr val="bg1">
                  <a:lumMod val="50000"/>
                </a:schemeClr>
              </a:gs>
              <a:gs pos="25000">
                <a:schemeClr val="bg1">
                  <a:lumMod val="65000"/>
                </a:schemeClr>
              </a:gs>
              <a:gs pos="75000">
                <a:schemeClr val="bg1">
                  <a:lumMod val="65000"/>
                </a:schemeClr>
              </a:gs>
              <a:gs pos="50000">
                <a:schemeClr val="bg1">
                  <a:lumMod val="85000"/>
                </a:schemeClr>
              </a:gs>
              <a:gs pos="100000">
                <a:schemeClr val="bg1">
                  <a:lumMod val="50000"/>
                </a:schemeClr>
              </a:gs>
            </a:gsLst>
            <a:lin ang="0" scaled="1"/>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1" name="Freeform 7">
            <a:extLst>
              <a:ext uri="{FF2B5EF4-FFF2-40B4-BE49-F238E27FC236}">
                <a16:creationId xmlns:a16="http://schemas.microsoft.com/office/drawing/2014/main" id="{1D72C9BF-D0C6-4D95-8C74-2875607885DF}"/>
              </a:ext>
            </a:extLst>
          </p:cNvPr>
          <p:cNvSpPr>
            <a:spLocks/>
          </p:cNvSpPr>
          <p:nvPr/>
        </p:nvSpPr>
        <p:spPr bwMode="auto">
          <a:xfrm>
            <a:off x="6679664" y="2079975"/>
            <a:ext cx="5207536" cy="742133"/>
          </a:xfrm>
          <a:custGeom>
            <a:avLst/>
            <a:gdLst>
              <a:gd name="T0" fmla="*/ 1842 w 1842"/>
              <a:gd name="T1" fmla="*/ 235 h 473"/>
              <a:gd name="T2" fmla="*/ 1707 w 1842"/>
              <a:gd name="T3" fmla="*/ 0 h 473"/>
              <a:gd name="T4" fmla="*/ 1436 w 1842"/>
              <a:gd name="T5" fmla="*/ 0 h 473"/>
              <a:gd name="T6" fmla="*/ 0 w 1842"/>
              <a:gd name="T7" fmla="*/ 3 h 473"/>
              <a:gd name="T8" fmla="*/ 0 w 1842"/>
              <a:gd name="T9" fmla="*/ 473 h 473"/>
              <a:gd name="T10" fmla="*/ 1604 w 1842"/>
              <a:gd name="T11" fmla="*/ 469 h 473"/>
              <a:gd name="T12" fmla="*/ 1707 w 1842"/>
              <a:gd name="T13" fmla="*/ 469 h 473"/>
              <a:gd name="T14" fmla="*/ 1842 w 1842"/>
              <a:gd name="T15" fmla="*/ 235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473">
                <a:moveTo>
                  <a:pt x="1842" y="235"/>
                </a:moveTo>
                <a:lnTo>
                  <a:pt x="1707" y="0"/>
                </a:lnTo>
                <a:lnTo>
                  <a:pt x="1436" y="0"/>
                </a:lnTo>
                <a:lnTo>
                  <a:pt x="0" y="3"/>
                </a:lnTo>
                <a:lnTo>
                  <a:pt x="0" y="473"/>
                </a:lnTo>
                <a:lnTo>
                  <a:pt x="1604" y="469"/>
                </a:lnTo>
                <a:lnTo>
                  <a:pt x="1707" y="469"/>
                </a:lnTo>
                <a:lnTo>
                  <a:pt x="1842" y="235"/>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2" name="Freeform 8">
            <a:extLst>
              <a:ext uri="{FF2B5EF4-FFF2-40B4-BE49-F238E27FC236}">
                <a16:creationId xmlns:a16="http://schemas.microsoft.com/office/drawing/2014/main" id="{1C5F433C-6714-427E-8D70-B274696557D2}"/>
              </a:ext>
            </a:extLst>
          </p:cNvPr>
          <p:cNvSpPr>
            <a:spLocks/>
          </p:cNvSpPr>
          <p:nvPr/>
        </p:nvSpPr>
        <p:spPr bwMode="auto">
          <a:xfrm>
            <a:off x="6679664" y="2079975"/>
            <a:ext cx="2890079" cy="742133"/>
          </a:xfrm>
          <a:custGeom>
            <a:avLst/>
            <a:gdLst>
              <a:gd name="T0" fmla="*/ 1842 w 1842"/>
              <a:gd name="T1" fmla="*/ 235 h 473"/>
              <a:gd name="T2" fmla="*/ 1707 w 1842"/>
              <a:gd name="T3" fmla="*/ 0 h 473"/>
              <a:gd name="T4" fmla="*/ 1436 w 1842"/>
              <a:gd name="T5" fmla="*/ 0 h 473"/>
              <a:gd name="T6" fmla="*/ 0 w 1842"/>
              <a:gd name="T7" fmla="*/ 3 h 473"/>
              <a:gd name="T8" fmla="*/ 0 w 1842"/>
              <a:gd name="T9" fmla="*/ 473 h 473"/>
              <a:gd name="T10" fmla="*/ 1604 w 1842"/>
              <a:gd name="T11" fmla="*/ 469 h 473"/>
              <a:gd name="T12" fmla="*/ 1707 w 1842"/>
              <a:gd name="T13" fmla="*/ 469 h 473"/>
              <a:gd name="T14" fmla="*/ 1842 w 1842"/>
              <a:gd name="T15" fmla="*/ 235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473">
                <a:moveTo>
                  <a:pt x="1842" y="235"/>
                </a:moveTo>
                <a:lnTo>
                  <a:pt x="1707" y="0"/>
                </a:lnTo>
                <a:lnTo>
                  <a:pt x="1436" y="0"/>
                </a:lnTo>
                <a:lnTo>
                  <a:pt x="0" y="3"/>
                </a:lnTo>
                <a:lnTo>
                  <a:pt x="0" y="473"/>
                </a:lnTo>
                <a:lnTo>
                  <a:pt x="1604" y="469"/>
                </a:lnTo>
                <a:lnTo>
                  <a:pt x="1707" y="469"/>
                </a:lnTo>
                <a:lnTo>
                  <a:pt x="1842" y="23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3" name="Freeform 9">
            <a:extLst>
              <a:ext uri="{FF2B5EF4-FFF2-40B4-BE49-F238E27FC236}">
                <a16:creationId xmlns:a16="http://schemas.microsoft.com/office/drawing/2014/main" id="{FF203189-4944-4736-B1F1-C3F6E5CDB6A5}"/>
              </a:ext>
            </a:extLst>
          </p:cNvPr>
          <p:cNvSpPr>
            <a:spLocks/>
          </p:cNvSpPr>
          <p:nvPr/>
        </p:nvSpPr>
        <p:spPr bwMode="auto">
          <a:xfrm>
            <a:off x="304801" y="2800141"/>
            <a:ext cx="4900014" cy="781357"/>
          </a:xfrm>
          <a:custGeom>
            <a:avLst/>
            <a:gdLst>
              <a:gd name="T0" fmla="*/ 431 w 1620"/>
              <a:gd name="T1" fmla="*/ 0 h 498"/>
              <a:gd name="T2" fmla="*/ 431 w 1620"/>
              <a:gd name="T3" fmla="*/ 0 h 498"/>
              <a:gd name="T4" fmla="*/ 144 w 1620"/>
              <a:gd name="T5" fmla="*/ 0 h 498"/>
              <a:gd name="T6" fmla="*/ 0 w 1620"/>
              <a:gd name="T7" fmla="*/ 249 h 498"/>
              <a:gd name="T8" fmla="*/ 144 w 1620"/>
              <a:gd name="T9" fmla="*/ 498 h 498"/>
              <a:gd name="T10" fmla="*/ 192 w 1620"/>
              <a:gd name="T11" fmla="*/ 498 h 498"/>
              <a:gd name="T12" fmla="*/ 431 w 1620"/>
              <a:gd name="T13" fmla="*/ 498 h 498"/>
              <a:gd name="T14" fmla="*/ 1620 w 1620"/>
              <a:gd name="T15" fmla="*/ 498 h 498"/>
              <a:gd name="T16" fmla="*/ 1620 w 1620"/>
              <a:gd name="T17" fmla="*/ 0 h 498"/>
              <a:gd name="T18" fmla="*/ 431 w 1620"/>
              <a:gd name="T19"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0" h="498">
                <a:moveTo>
                  <a:pt x="431" y="0"/>
                </a:moveTo>
                <a:lnTo>
                  <a:pt x="431" y="0"/>
                </a:lnTo>
                <a:lnTo>
                  <a:pt x="144" y="0"/>
                </a:lnTo>
                <a:lnTo>
                  <a:pt x="0" y="249"/>
                </a:lnTo>
                <a:lnTo>
                  <a:pt x="144" y="498"/>
                </a:lnTo>
                <a:lnTo>
                  <a:pt x="192" y="498"/>
                </a:lnTo>
                <a:lnTo>
                  <a:pt x="431" y="498"/>
                </a:lnTo>
                <a:lnTo>
                  <a:pt x="1620" y="498"/>
                </a:lnTo>
                <a:lnTo>
                  <a:pt x="1620" y="0"/>
                </a:lnTo>
                <a:lnTo>
                  <a:pt x="431"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4" name="Freeform 10">
            <a:extLst>
              <a:ext uri="{FF2B5EF4-FFF2-40B4-BE49-F238E27FC236}">
                <a16:creationId xmlns:a16="http://schemas.microsoft.com/office/drawing/2014/main" id="{CDDC5E6A-2529-450B-A917-C42499B4F31C}"/>
              </a:ext>
            </a:extLst>
          </p:cNvPr>
          <p:cNvSpPr>
            <a:spLocks/>
          </p:cNvSpPr>
          <p:nvPr/>
        </p:nvSpPr>
        <p:spPr bwMode="auto">
          <a:xfrm>
            <a:off x="6839700" y="3572084"/>
            <a:ext cx="2730043" cy="847255"/>
          </a:xfrm>
          <a:custGeom>
            <a:avLst/>
            <a:gdLst>
              <a:gd name="T0" fmla="*/ 1351 w 1506"/>
              <a:gd name="T1" fmla="*/ 1 h 540"/>
              <a:gd name="T2" fmla="*/ 1251 w 1506"/>
              <a:gd name="T3" fmla="*/ 1 h 540"/>
              <a:gd name="T4" fmla="*/ 1251 w 1506"/>
              <a:gd name="T5" fmla="*/ 0 h 540"/>
              <a:gd name="T6" fmla="*/ 0 w 1506"/>
              <a:gd name="T7" fmla="*/ 0 h 540"/>
              <a:gd name="T8" fmla="*/ 0 w 1506"/>
              <a:gd name="T9" fmla="*/ 540 h 540"/>
              <a:gd name="T10" fmla="*/ 1040 w 1506"/>
              <a:gd name="T11" fmla="*/ 540 h 540"/>
              <a:gd name="T12" fmla="*/ 1251 w 1506"/>
              <a:gd name="T13" fmla="*/ 540 h 540"/>
              <a:gd name="T14" fmla="*/ 1351 w 1506"/>
              <a:gd name="T15" fmla="*/ 540 h 540"/>
              <a:gd name="T16" fmla="*/ 1506 w 1506"/>
              <a:gd name="T17" fmla="*/ 270 h 540"/>
              <a:gd name="T18" fmla="*/ 1351 w 1506"/>
              <a:gd name="T19" fmla="*/ 1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6" h="540">
                <a:moveTo>
                  <a:pt x="1351" y="1"/>
                </a:moveTo>
                <a:lnTo>
                  <a:pt x="1251" y="1"/>
                </a:lnTo>
                <a:lnTo>
                  <a:pt x="1251" y="0"/>
                </a:lnTo>
                <a:lnTo>
                  <a:pt x="0" y="0"/>
                </a:lnTo>
                <a:lnTo>
                  <a:pt x="0" y="540"/>
                </a:lnTo>
                <a:lnTo>
                  <a:pt x="1040" y="540"/>
                </a:lnTo>
                <a:lnTo>
                  <a:pt x="1251" y="540"/>
                </a:lnTo>
                <a:lnTo>
                  <a:pt x="1351" y="540"/>
                </a:lnTo>
                <a:lnTo>
                  <a:pt x="1506" y="270"/>
                </a:lnTo>
                <a:lnTo>
                  <a:pt x="1351" y="1"/>
                </a:lnTo>
                <a:close/>
              </a:path>
            </a:pathLst>
          </a:custGeom>
          <a:solidFill>
            <a:schemeClr val="tx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5" name="Freeform 12">
            <a:extLst>
              <a:ext uri="{FF2B5EF4-FFF2-40B4-BE49-F238E27FC236}">
                <a16:creationId xmlns:a16="http://schemas.microsoft.com/office/drawing/2014/main" id="{32982714-48F4-4F09-B659-10D92A2A66C7}"/>
              </a:ext>
            </a:extLst>
          </p:cNvPr>
          <p:cNvSpPr>
            <a:spLocks/>
          </p:cNvSpPr>
          <p:nvPr/>
        </p:nvSpPr>
        <p:spPr bwMode="auto">
          <a:xfrm>
            <a:off x="1215613" y="4362855"/>
            <a:ext cx="4196309" cy="782927"/>
          </a:xfrm>
          <a:custGeom>
            <a:avLst/>
            <a:gdLst>
              <a:gd name="T0" fmla="*/ 1401 w 1401"/>
              <a:gd name="T1" fmla="*/ 0 h 499"/>
              <a:gd name="T2" fmla="*/ 144 w 1401"/>
              <a:gd name="T3" fmla="*/ 0 h 499"/>
              <a:gd name="T4" fmla="*/ 0 w 1401"/>
              <a:gd name="T5" fmla="*/ 249 h 499"/>
              <a:gd name="T6" fmla="*/ 144 w 1401"/>
              <a:gd name="T7" fmla="*/ 499 h 499"/>
              <a:gd name="T8" fmla="*/ 1401 w 1401"/>
              <a:gd name="T9" fmla="*/ 499 h 499"/>
              <a:gd name="T10" fmla="*/ 1401 w 1401"/>
              <a:gd name="T11" fmla="*/ 0 h 499"/>
            </a:gdLst>
            <a:ahLst/>
            <a:cxnLst>
              <a:cxn ang="0">
                <a:pos x="T0" y="T1"/>
              </a:cxn>
              <a:cxn ang="0">
                <a:pos x="T2" y="T3"/>
              </a:cxn>
              <a:cxn ang="0">
                <a:pos x="T4" y="T5"/>
              </a:cxn>
              <a:cxn ang="0">
                <a:pos x="T6" y="T7"/>
              </a:cxn>
              <a:cxn ang="0">
                <a:pos x="T8" y="T9"/>
              </a:cxn>
              <a:cxn ang="0">
                <a:pos x="T10" y="T11"/>
              </a:cxn>
            </a:cxnLst>
            <a:rect l="0" t="0" r="r" b="b"/>
            <a:pathLst>
              <a:path w="1401" h="499">
                <a:moveTo>
                  <a:pt x="1401" y="0"/>
                </a:moveTo>
                <a:lnTo>
                  <a:pt x="144" y="0"/>
                </a:lnTo>
                <a:lnTo>
                  <a:pt x="0" y="249"/>
                </a:lnTo>
                <a:lnTo>
                  <a:pt x="144" y="499"/>
                </a:lnTo>
                <a:lnTo>
                  <a:pt x="1401" y="499"/>
                </a:lnTo>
                <a:lnTo>
                  <a:pt x="1401"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76" name="Freeform 56">
            <a:extLst>
              <a:ext uri="{FF2B5EF4-FFF2-40B4-BE49-F238E27FC236}">
                <a16:creationId xmlns:a16="http://schemas.microsoft.com/office/drawing/2014/main" id="{0E165A15-D450-4C9D-8836-3157FD35FCD5}"/>
              </a:ext>
            </a:extLst>
          </p:cNvPr>
          <p:cNvSpPr>
            <a:spLocks/>
          </p:cNvSpPr>
          <p:nvPr/>
        </p:nvSpPr>
        <p:spPr bwMode="auto">
          <a:xfrm>
            <a:off x="4903568" y="1364515"/>
            <a:ext cx="2384864" cy="720166"/>
          </a:xfrm>
          <a:custGeom>
            <a:avLst/>
            <a:gdLst>
              <a:gd name="T0" fmla="*/ 524 w 1047"/>
              <a:gd name="T1" fmla="*/ 316 h 316"/>
              <a:gd name="T2" fmla="*/ 1047 w 1047"/>
              <a:gd name="T3" fmla="*/ 234 h 316"/>
              <a:gd name="T4" fmla="*/ 524 w 1047"/>
              <a:gd name="T5" fmla="*/ 0 h 316"/>
              <a:gd name="T6" fmla="*/ 0 w 1047"/>
              <a:gd name="T7" fmla="*/ 238 h 316"/>
              <a:gd name="T8" fmla="*/ 524 w 1047"/>
              <a:gd name="T9" fmla="*/ 316 h 316"/>
            </a:gdLst>
            <a:ahLst/>
            <a:cxnLst>
              <a:cxn ang="0">
                <a:pos x="T0" y="T1"/>
              </a:cxn>
              <a:cxn ang="0">
                <a:pos x="T2" y="T3"/>
              </a:cxn>
              <a:cxn ang="0">
                <a:pos x="T4" y="T5"/>
              </a:cxn>
              <a:cxn ang="0">
                <a:pos x="T6" y="T7"/>
              </a:cxn>
              <a:cxn ang="0">
                <a:pos x="T8" y="T9"/>
              </a:cxn>
            </a:cxnLst>
            <a:rect l="0" t="0" r="r" b="b"/>
            <a:pathLst>
              <a:path w="1047" h="316">
                <a:moveTo>
                  <a:pt x="524" y="316"/>
                </a:moveTo>
                <a:cubicBezTo>
                  <a:pt x="725" y="316"/>
                  <a:pt x="911" y="287"/>
                  <a:pt x="1047" y="234"/>
                </a:cubicBezTo>
                <a:cubicBezTo>
                  <a:pt x="919" y="92"/>
                  <a:pt x="731" y="0"/>
                  <a:pt x="524" y="0"/>
                </a:cubicBezTo>
                <a:cubicBezTo>
                  <a:pt x="308" y="0"/>
                  <a:pt x="128" y="96"/>
                  <a:pt x="0" y="238"/>
                </a:cubicBezTo>
                <a:cubicBezTo>
                  <a:pt x="136" y="291"/>
                  <a:pt x="324" y="316"/>
                  <a:pt x="524" y="316"/>
                </a:cubicBezTo>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7" name="Freeform 57">
            <a:extLst>
              <a:ext uri="{FF2B5EF4-FFF2-40B4-BE49-F238E27FC236}">
                <a16:creationId xmlns:a16="http://schemas.microsoft.com/office/drawing/2014/main" id="{C82518AA-5893-434B-9A7A-91F98008ADB3}"/>
              </a:ext>
            </a:extLst>
          </p:cNvPr>
          <p:cNvSpPr>
            <a:spLocks/>
          </p:cNvSpPr>
          <p:nvPr/>
        </p:nvSpPr>
        <p:spPr bwMode="auto">
          <a:xfrm>
            <a:off x="4625858" y="3567376"/>
            <a:ext cx="2944994" cy="888048"/>
          </a:xfrm>
          <a:custGeom>
            <a:avLst/>
            <a:gdLst>
              <a:gd name="T0" fmla="*/ 646 w 1293"/>
              <a:gd name="T1" fmla="*/ 38 h 390"/>
              <a:gd name="T2" fmla="*/ 0 w 1293"/>
              <a:gd name="T3" fmla="*/ 0 h 390"/>
              <a:gd name="T4" fmla="*/ 76 w 1293"/>
              <a:gd name="T5" fmla="*/ 138 h 390"/>
              <a:gd name="T6" fmla="*/ 212 w 1293"/>
              <a:gd name="T7" fmla="*/ 378 h 390"/>
              <a:gd name="T8" fmla="*/ 649 w 1293"/>
              <a:gd name="T9" fmla="*/ 390 h 390"/>
              <a:gd name="T10" fmla="*/ 1076 w 1293"/>
              <a:gd name="T11" fmla="*/ 378 h 390"/>
              <a:gd name="T12" fmla="*/ 1194 w 1293"/>
              <a:gd name="T13" fmla="*/ 166 h 390"/>
              <a:gd name="T14" fmla="*/ 1293 w 1293"/>
              <a:gd name="T15" fmla="*/ 0 h 390"/>
              <a:gd name="T16" fmla="*/ 646 w 1293"/>
              <a:gd name="T17" fmla="*/ 3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3" h="390">
                <a:moveTo>
                  <a:pt x="646" y="38"/>
                </a:moveTo>
                <a:cubicBezTo>
                  <a:pt x="422" y="38"/>
                  <a:pt x="205" y="25"/>
                  <a:pt x="0" y="0"/>
                </a:cubicBezTo>
                <a:cubicBezTo>
                  <a:pt x="20" y="49"/>
                  <a:pt x="46" y="95"/>
                  <a:pt x="76" y="138"/>
                </a:cubicBezTo>
                <a:cubicBezTo>
                  <a:pt x="78" y="142"/>
                  <a:pt x="167" y="268"/>
                  <a:pt x="212" y="378"/>
                </a:cubicBezTo>
                <a:cubicBezTo>
                  <a:pt x="355" y="386"/>
                  <a:pt x="501" y="390"/>
                  <a:pt x="649" y="390"/>
                </a:cubicBezTo>
                <a:cubicBezTo>
                  <a:pt x="794" y="390"/>
                  <a:pt x="936" y="386"/>
                  <a:pt x="1076" y="378"/>
                </a:cubicBezTo>
                <a:cubicBezTo>
                  <a:pt x="1111" y="293"/>
                  <a:pt x="1169" y="203"/>
                  <a:pt x="1194" y="166"/>
                </a:cubicBezTo>
                <a:cubicBezTo>
                  <a:pt x="1234" y="116"/>
                  <a:pt x="1267" y="60"/>
                  <a:pt x="1293" y="0"/>
                </a:cubicBezTo>
                <a:cubicBezTo>
                  <a:pt x="1088" y="25"/>
                  <a:pt x="871" y="38"/>
                  <a:pt x="646" y="38"/>
                </a:cubicBezTo>
              </a:path>
            </a:pathLst>
          </a:custGeom>
          <a:solidFill>
            <a:schemeClr val="tx2">
              <a:lumMod val="40000"/>
              <a:lumOff val="60000"/>
            </a:schemeClr>
          </a:solidFill>
          <a:ln w="38100">
            <a:solidFill>
              <a:srgbClr val="ADB9CA"/>
            </a:solidFill>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2000" b="1" dirty="0">
                <a:solidFill>
                  <a:schemeClr val="bg1"/>
                </a:solidFill>
                <a:latin typeface="Segoe UI" panose="020B0502040204020203" pitchFamily="34" charset="0"/>
                <a:cs typeface="Segoe UI" panose="020B0502040204020203" pitchFamily="34" charset="0"/>
              </a:rPr>
              <a:t>Dissemination</a:t>
            </a:r>
          </a:p>
        </p:txBody>
      </p:sp>
      <p:sp>
        <p:nvSpPr>
          <p:cNvPr id="78" name="Freeform 58">
            <a:extLst>
              <a:ext uri="{FF2B5EF4-FFF2-40B4-BE49-F238E27FC236}">
                <a16:creationId xmlns:a16="http://schemas.microsoft.com/office/drawing/2014/main" id="{6E19B34C-FE78-44D3-9561-201572E54841}"/>
              </a:ext>
            </a:extLst>
          </p:cNvPr>
          <p:cNvSpPr>
            <a:spLocks/>
          </p:cNvSpPr>
          <p:nvPr/>
        </p:nvSpPr>
        <p:spPr bwMode="auto">
          <a:xfrm>
            <a:off x="4495630" y="1890127"/>
            <a:ext cx="3203876" cy="957083"/>
          </a:xfrm>
          <a:custGeom>
            <a:avLst/>
            <a:gdLst>
              <a:gd name="T0" fmla="*/ 703 w 1407"/>
              <a:gd name="T1" fmla="*/ 85 h 420"/>
              <a:gd name="T2" fmla="*/ 173 w 1407"/>
              <a:gd name="T3" fmla="*/ 0 h 420"/>
              <a:gd name="T4" fmla="*/ 0 w 1407"/>
              <a:gd name="T5" fmla="*/ 349 h 420"/>
              <a:gd name="T6" fmla="*/ 702 w 1407"/>
              <a:gd name="T7" fmla="*/ 420 h 420"/>
              <a:gd name="T8" fmla="*/ 1407 w 1407"/>
              <a:gd name="T9" fmla="*/ 350 h 420"/>
              <a:gd name="T10" fmla="*/ 1233 w 1407"/>
              <a:gd name="T11" fmla="*/ 0 h 420"/>
              <a:gd name="T12" fmla="*/ 703 w 1407"/>
              <a:gd name="T13" fmla="*/ 85 h 420"/>
            </a:gdLst>
            <a:ahLst/>
            <a:cxnLst>
              <a:cxn ang="0">
                <a:pos x="T0" y="T1"/>
              </a:cxn>
              <a:cxn ang="0">
                <a:pos x="T2" y="T3"/>
              </a:cxn>
              <a:cxn ang="0">
                <a:pos x="T4" y="T5"/>
              </a:cxn>
              <a:cxn ang="0">
                <a:pos x="T6" y="T7"/>
              </a:cxn>
              <a:cxn ang="0">
                <a:pos x="T8" y="T9"/>
              </a:cxn>
              <a:cxn ang="0">
                <a:pos x="T10" y="T11"/>
              </a:cxn>
              <a:cxn ang="0">
                <a:pos x="T12" y="T13"/>
              </a:cxn>
            </a:cxnLst>
            <a:rect l="0" t="0" r="r" b="b"/>
            <a:pathLst>
              <a:path w="1407" h="420">
                <a:moveTo>
                  <a:pt x="703" y="85"/>
                </a:moveTo>
                <a:cubicBezTo>
                  <a:pt x="499" y="85"/>
                  <a:pt x="312" y="53"/>
                  <a:pt x="173" y="0"/>
                </a:cubicBezTo>
                <a:cubicBezTo>
                  <a:pt x="85" y="96"/>
                  <a:pt x="23" y="216"/>
                  <a:pt x="0" y="349"/>
                </a:cubicBezTo>
                <a:cubicBezTo>
                  <a:pt x="210" y="394"/>
                  <a:pt x="449" y="420"/>
                  <a:pt x="702" y="420"/>
                </a:cubicBezTo>
                <a:cubicBezTo>
                  <a:pt x="957" y="420"/>
                  <a:pt x="1197" y="395"/>
                  <a:pt x="1407" y="350"/>
                </a:cubicBezTo>
                <a:cubicBezTo>
                  <a:pt x="1384" y="217"/>
                  <a:pt x="1322" y="96"/>
                  <a:pt x="1233" y="0"/>
                </a:cubicBezTo>
                <a:cubicBezTo>
                  <a:pt x="1095" y="53"/>
                  <a:pt x="908" y="85"/>
                  <a:pt x="703" y="85"/>
                </a:cubicBezTo>
              </a:path>
            </a:pathLst>
          </a:custGeom>
          <a:solidFill>
            <a:schemeClr val="accent2">
              <a:lumMod val="60000"/>
              <a:lumOff val="40000"/>
            </a:schemeClr>
          </a:solidFill>
          <a:ln w="12700">
            <a:noFill/>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2000" b="1" dirty="0">
                <a:solidFill>
                  <a:schemeClr val="bg1"/>
                </a:solidFill>
                <a:latin typeface="Segoe UI" panose="020B0502040204020203" pitchFamily="34" charset="0"/>
                <a:cs typeface="Segoe UI" panose="020B0502040204020203" pitchFamily="34" charset="0"/>
              </a:rPr>
              <a:t>Time</a:t>
            </a:r>
          </a:p>
        </p:txBody>
      </p:sp>
      <p:sp>
        <p:nvSpPr>
          <p:cNvPr id="81" name="Freeform 61">
            <a:extLst>
              <a:ext uri="{FF2B5EF4-FFF2-40B4-BE49-F238E27FC236}">
                <a16:creationId xmlns:a16="http://schemas.microsoft.com/office/drawing/2014/main" id="{05252C46-7C6E-433A-B31B-6C86E1CD8F8B}"/>
              </a:ext>
            </a:extLst>
          </p:cNvPr>
          <p:cNvSpPr>
            <a:spLocks/>
          </p:cNvSpPr>
          <p:nvPr/>
        </p:nvSpPr>
        <p:spPr bwMode="auto">
          <a:xfrm>
            <a:off x="5109106" y="4428752"/>
            <a:ext cx="1967512" cy="717029"/>
          </a:xfrm>
          <a:custGeom>
            <a:avLst/>
            <a:gdLst>
              <a:gd name="T0" fmla="*/ 437 w 864"/>
              <a:gd name="T1" fmla="*/ 12 h 315"/>
              <a:gd name="T2" fmla="*/ 0 w 864"/>
              <a:gd name="T3" fmla="*/ 0 h 315"/>
              <a:gd name="T4" fmla="*/ 11 w 864"/>
              <a:gd name="T5" fmla="*/ 27 h 315"/>
              <a:gd name="T6" fmla="*/ 155 w 864"/>
              <a:gd name="T7" fmla="*/ 315 h 315"/>
              <a:gd name="T8" fmla="*/ 431 w 864"/>
              <a:gd name="T9" fmla="*/ 315 h 315"/>
              <a:gd name="T10" fmla="*/ 434 w 864"/>
              <a:gd name="T11" fmla="*/ 315 h 315"/>
              <a:gd name="T12" fmla="*/ 709 w 864"/>
              <a:gd name="T13" fmla="*/ 315 h 315"/>
              <a:gd name="T14" fmla="*/ 854 w 864"/>
              <a:gd name="T15" fmla="*/ 27 h 315"/>
              <a:gd name="T16" fmla="*/ 864 w 864"/>
              <a:gd name="T17" fmla="*/ 0 h 315"/>
              <a:gd name="T18" fmla="*/ 437 w 864"/>
              <a:gd name="T19" fmla="*/ 1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315">
                <a:moveTo>
                  <a:pt x="437" y="12"/>
                </a:moveTo>
                <a:cubicBezTo>
                  <a:pt x="289" y="12"/>
                  <a:pt x="143" y="8"/>
                  <a:pt x="0" y="0"/>
                </a:cubicBezTo>
                <a:cubicBezTo>
                  <a:pt x="4" y="9"/>
                  <a:pt x="8" y="18"/>
                  <a:pt x="11" y="27"/>
                </a:cubicBezTo>
                <a:cubicBezTo>
                  <a:pt x="52" y="145"/>
                  <a:pt x="50" y="315"/>
                  <a:pt x="155" y="315"/>
                </a:cubicBezTo>
                <a:cubicBezTo>
                  <a:pt x="431" y="315"/>
                  <a:pt x="431" y="315"/>
                  <a:pt x="431" y="315"/>
                </a:cubicBezTo>
                <a:cubicBezTo>
                  <a:pt x="434" y="315"/>
                  <a:pt x="434" y="315"/>
                  <a:pt x="434" y="315"/>
                </a:cubicBezTo>
                <a:cubicBezTo>
                  <a:pt x="709" y="315"/>
                  <a:pt x="709" y="315"/>
                  <a:pt x="709" y="315"/>
                </a:cubicBezTo>
                <a:cubicBezTo>
                  <a:pt x="814" y="315"/>
                  <a:pt x="812" y="145"/>
                  <a:pt x="854" y="27"/>
                </a:cubicBezTo>
                <a:cubicBezTo>
                  <a:pt x="857" y="18"/>
                  <a:pt x="860" y="9"/>
                  <a:pt x="864" y="0"/>
                </a:cubicBezTo>
                <a:cubicBezTo>
                  <a:pt x="724" y="8"/>
                  <a:pt x="582" y="12"/>
                  <a:pt x="437" y="12"/>
                </a:cubicBezTo>
              </a:path>
            </a:pathLst>
          </a:custGeom>
          <a:solidFill>
            <a:srgbClr val="54658C"/>
          </a:solidFill>
          <a:ln w="57150">
            <a:solidFill>
              <a:srgbClr val="54658C"/>
            </a:solidFill>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2000" b="1" dirty="0">
                <a:solidFill>
                  <a:schemeClr val="bg1"/>
                </a:solidFill>
                <a:latin typeface="Segoe UI" panose="020B0502040204020203" pitchFamily="34" charset="0"/>
                <a:cs typeface="Segoe UI" panose="020B0502040204020203" pitchFamily="34" charset="0"/>
              </a:rPr>
              <a:t>Data</a:t>
            </a:r>
          </a:p>
        </p:txBody>
      </p:sp>
      <p:sp>
        <p:nvSpPr>
          <p:cNvPr id="87" name="TextBox 95">
            <a:extLst>
              <a:ext uri="{FF2B5EF4-FFF2-40B4-BE49-F238E27FC236}">
                <a16:creationId xmlns:a16="http://schemas.microsoft.com/office/drawing/2014/main" id="{6825882F-C71C-467F-9DFC-72CB74124B60}"/>
              </a:ext>
            </a:extLst>
          </p:cNvPr>
          <p:cNvSpPr txBox="1"/>
          <p:nvPr/>
        </p:nvSpPr>
        <p:spPr>
          <a:xfrm>
            <a:off x="7726614" y="2158654"/>
            <a:ext cx="4027163" cy="58477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600" b="1" dirty="0">
                <a:latin typeface="Segoe UI" panose="020B0502040204020203" pitchFamily="34" charset="0"/>
                <a:cs typeface="Segoe UI" panose="020B0502040204020203" pitchFamily="34" charset="0"/>
              </a:rPr>
              <a:t>Short-term (within 48 hours), Medium-term, Long-term and seasonal</a:t>
            </a:r>
          </a:p>
        </p:txBody>
      </p:sp>
      <p:sp>
        <p:nvSpPr>
          <p:cNvPr id="88" name="TextBox 97">
            <a:extLst>
              <a:ext uri="{FF2B5EF4-FFF2-40B4-BE49-F238E27FC236}">
                <a16:creationId xmlns:a16="http://schemas.microsoft.com/office/drawing/2014/main" id="{0B455B91-F4A5-4C63-B0C5-07AD7A9EC448}"/>
              </a:ext>
            </a:extLst>
          </p:cNvPr>
          <p:cNvSpPr txBox="1"/>
          <p:nvPr/>
        </p:nvSpPr>
        <p:spPr>
          <a:xfrm>
            <a:off x="7442242" y="3862018"/>
            <a:ext cx="2127501" cy="338554"/>
          </a:xfrm>
          <a:prstGeom prst="rect">
            <a:avLst/>
          </a:prstGeom>
          <a:noFill/>
        </p:spPr>
        <p:txBody>
          <a:bodyPr wrap="square" rtlCol="0">
            <a:spAutoFit/>
          </a:bodyPr>
          <a:lstStyle>
            <a:defPPr>
              <a:defRPr lang="en-US"/>
            </a:defPPr>
            <a:lvl1pPr defTabSz="1218987">
              <a:defRPr sz="1600">
                <a:solidFill>
                  <a:schemeClr val="bg1"/>
                </a:solidFill>
                <a:latin typeface="Segoe UI" panose="020B0502040204020203" pitchFamily="34" charset="0"/>
                <a:cs typeface="Segoe UI" panose="020B0502040204020203" pitchFamily="34" charset="0"/>
              </a:defRPr>
            </a:lvl1pPr>
            <a:lvl2pPr marL="609493" defTabSz="1218987">
              <a:defRPr sz="2400"/>
            </a:lvl2pPr>
            <a:lvl3pPr marL="1218987" defTabSz="1218987">
              <a:defRPr sz="2400"/>
            </a:lvl3pPr>
            <a:lvl4pPr marL="1828480" defTabSz="1218987">
              <a:defRPr sz="2400"/>
            </a:lvl4pPr>
            <a:lvl5pPr marL="2437973" defTabSz="1218987">
              <a:defRPr sz="2400"/>
            </a:lvl5pPr>
            <a:lvl6pPr marL="3047467" defTabSz="1218987">
              <a:defRPr sz="2400"/>
            </a:lvl6pPr>
            <a:lvl7pPr marL="3656960" defTabSz="1218987">
              <a:defRPr sz="2400"/>
            </a:lvl7pPr>
            <a:lvl8pPr marL="4266453" defTabSz="1218987">
              <a:defRPr sz="2400"/>
            </a:lvl8pPr>
            <a:lvl9pPr marL="4875947" defTabSz="1218987">
              <a:defRPr sz="2400"/>
            </a:lvl9pPr>
          </a:lstStyle>
          <a:p>
            <a:r>
              <a:rPr lang="en-US" b="1" dirty="0">
                <a:solidFill>
                  <a:schemeClr val="tx1"/>
                </a:solidFill>
              </a:rPr>
              <a:t>Multiple channels</a:t>
            </a:r>
          </a:p>
        </p:txBody>
      </p:sp>
      <p:sp>
        <p:nvSpPr>
          <p:cNvPr id="89" name="TextBox 98">
            <a:extLst>
              <a:ext uri="{FF2B5EF4-FFF2-40B4-BE49-F238E27FC236}">
                <a16:creationId xmlns:a16="http://schemas.microsoft.com/office/drawing/2014/main" id="{62ABBD56-B205-4FE3-AC95-FC6BF32B2738}"/>
              </a:ext>
            </a:extLst>
          </p:cNvPr>
          <p:cNvSpPr txBox="1"/>
          <p:nvPr/>
        </p:nvSpPr>
        <p:spPr>
          <a:xfrm>
            <a:off x="1215614" y="4601784"/>
            <a:ext cx="3969019" cy="338554"/>
          </a:xfrm>
          <a:prstGeom prst="rect">
            <a:avLst/>
          </a:prstGeom>
          <a:noFill/>
        </p:spPr>
        <p:txBody>
          <a:bodyPr wrap="square" rtlCol="0">
            <a:spAutoFit/>
          </a:bodyPr>
          <a:lstStyle>
            <a:defPPr>
              <a:defRPr lang="en-US"/>
            </a:defPPr>
            <a:lvl1pPr defTabSz="1218987">
              <a:defRPr sz="1600">
                <a:solidFill>
                  <a:schemeClr val="bg1"/>
                </a:solidFill>
                <a:latin typeface="Segoe UI" panose="020B0502040204020203" pitchFamily="34" charset="0"/>
                <a:cs typeface="Segoe UI" panose="020B0502040204020203" pitchFamily="34" charset="0"/>
              </a:defRPr>
            </a:lvl1pPr>
            <a:lvl2pPr marL="609493" defTabSz="1218987">
              <a:defRPr sz="2400"/>
            </a:lvl2pPr>
            <a:lvl3pPr marL="1218987" defTabSz="1218987">
              <a:defRPr sz="2400"/>
            </a:lvl3pPr>
            <a:lvl4pPr marL="1828480" defTabSz="1218987">
              <a:defRPr sz="2400"/>
            </a:lvl4pPr>
            <a:lvl5pPr marL="2437973" defTabSz="1218987">
              <a:defRPr sz="2400"/>
            </a:lvl5pPr>
            <a:lvl6pPr marL="3047467" defTabSz="1218987">
              <a:defRPr sz="2400"/>
            </a:lvl6pPr>
            <a:lvl7pPr marL="3656960" defTabSz="1218987">
              <a:defRPr sz="2400"/>
            </a:lvl7pPr>
            <a:lvl8pPr marL="4266453" defTabSz="1218987">
              <a:defRPr sz="2400"/>
            </a:lvl8pPr>
            <a:lvl9pPr marL="4875947" defTabSz="1218987">
              <a:defRPr sz="2400"/>
            </a:lvl9pPr>
          </a:lstStyle>
          <a:p>
            <a:pPr algn="r"/>
            <a:r>
              <a:rPr lang="en-US" b="1" dirty="0">
                <a:solidFill>
                  <a:schemeClr val="tx1"/>
                </a:solidFill>
              </a:rPr>
              <a:t>Collects, Collates and Cleans Raw Data</a:t>
            </a:r>
          </a:p>
        </p:txBody>
      </p:sp>
      <p:sp>
        <p:nvSpPr>
          <p:cNvPr id="90" name="TextBox 99">
            <a:extLst>
              <a:ext uri="{FF2B5EF4-FFF2-40B4-BE49-F238E27FC236}">
                <a16:creationId xmlns:a16="http://schemas.microsoft.com/office/drawing/2014/main" id="{27B98A62-32C1-4B80-AB8B-B9680DED3313}"/>
              </a:ext>
            </a:extLst>
          </p:cNvPr>
          <p:cNvSpPr txBox="1"/>
          <p:nvPr/>
        </p:nvSpPr>
        <p:spPr>
          <a:xfrm>
            <a:off x="441620" y="2911754"/>
            <a:ext cx="3969019" cy="58477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a:r>
              <a:rPr lang="en-US" sz="1600" b="1" dirty="0">
                <a:latin typeface="Segoe UI" panose="020B0502040204020203" pitchFamily="34" charset="0"/>
                <a:cs typeface="Segoe UI" panose="020B0502040204020203" pitchFamily="34" charset="0"/>
              </a:rPr>
              <a:t>Owns AWS and ARG; Checks and Re-Calibrates instruments for correctness</a:t>
            </a:r>
          </a:p>
        </p:txBody>
      </p:sp>
      <p:sp>
        <p:nvSpPr>
          <p:cNvPr id="3" name="Speech Bubble: Rectangle 2">
            <a:extLst>
              <a:ext uri="{FF2B5EF4-FFF2-40B4-BE49-F238E27FC236}">
                <a16:creationId xmlns:a16="http://schemas.microsoft.com/office/drawing/2014/main" id="{DC1D4C5B-D99C-4F87-BE7D-716F951DA1BC}"/>
              </a:ext>
            </a:extLst>
          </p:cNvPr>
          <p:cNvSpPr/>
          <p:nvPr/>
        </p:nvSpPr>
        <p:spPr>
          <a:xfrm>
            <a:off x="7967704" y="4787477"/>
            <a:ext cx="3772623" cy="1384995"/>
          </a:xfrm>
          <a:prstGeom prst="wedgeRectCallout">
            <a:avLst>
              <a:gd name="adj1" fmla="val 21369"/>
              <a:gd name="adj2" fmla="val 50849"/>
            </a:avLst>
          </a:prstGeom>
          <a:solidFill>
            <a:schemeClr val="tx2">
              <a:lumMod val="20000"/>
              <a:lumOff val="80000"/>
            </a:schemeClr>
          </a:solidFill>
          <a:ln w="19050">
            <a:solidFill>
              <a:srgbClr val="54658C"/>
            </a:solidFill>
            <a:prstDash val="dash"/>
          </a:ln>
        </p:spPr>
        <p:txBody>
          <a:bodyPr wrap="square">
            <a:spAutoFit/>
          </a:bodyPr>
          <a:lstStyle/>
          <a:p>
            <a:pPr algn="ctr"/>
            <a:r>
              <a:rPr lang="en-US" sz="1400" dirty="0">
                <a:latin typeface="Segoe UI" panose="020B0502040204020203" pitchFamily="34" charset="0"/>
                <a:cs typeface="Segoe UI" panose="020B0502040204020203" pitchFamily="34" charset="0"/>
              </a:rPr>
              <a:t>Web Portal, </a:t>
            </a:r>
            <a:r>
              <a:rPr lang="en-IN" sz="1400" dirty="0">
                <a:latin typeface="Segoe UI" panose="020B0502040204020203" pitchFamily="34" charset="0"/>
                <a:cs typeface="Segoe UI" panose="020B0502040204020203" pitchFamily="34" charset="0"/>
              </a:rPr>
              <a:t>Electronically transmit the data to </a:t>
            </a:r>
            <a:r>
              <a:rPr lang="en-IN" sz="1400" dirty="0" err="1">
                <a:latin typeface="Segoe UI" panose="020B0502040204020203" pitchFamily="34" charset="0"/>
                <a:cs typeface="Segoe UI" panose="020B0502040204020203" pitchFamily="34" charset="0"/>
              </a:rPr>
              <a:t>Cropin’s</a:t>
            </a:r>
            <a:r>
              <a:rPr lang="en-IN" sz="1400" dirty="0">
                <a:latin typeface="Segoe UI" panose="020B0502040204020203" pitchFamily="34" charset="0"/>
                <a:cs typeface="Segoe UI" panose="020B0502040204020203" pitchFamily="34" charset="0"/>
              </a:rPr>
              <a:t> web servers through APIs, Provide an LED display unit in each village to display weather information, In some places through own proprietary smart phone app provided to project staff and CRPs</a:t>
            </a:r>
            <a:r>
              <a:rPr lang="en-US" sz="1400" dirty="0">
                <a:solidFill>
                  <a:schemeClr val="bg1"/>
                </a:solidFill>
                <a:latin typeface="Segoe UI" panose="020B0502040204020203" pitchFamily="34" charset="0"/>
                <a:cs typeface="Segoe UI" panose="020B0502040204020203" pitchFamily="34" charset="0"/>
              </a:rPr>
              <a:t> </a:t>
            </a:r>
            <a:endParaRPr lang="en-IN" sz="1400" dirty="0">
              <a:latin typeface="Segoe UI" panose="020B0502040204020203" pitchFamily="34" charset="0"/>
              <a:cs typeface="Segoe UI" panose="020B0502040204020203" pitchFamily="34" charset="0"/>
            </a:endParaRPr>
          </a:p>
        </p:txBody>
      </p:sp>
      <p:cxnSp>
        <p:nvCxnSpPr>
          <p:cNvPr id="9" name="Connector: Elbow 8">
            <a:extLst>
              <a:ext uri="{FF2B5EF4-FFF2-40B4-BE49-F238E27FC236}">
                <a16:creationId xmlns:a16="http://schemas.microsoft.com/office/drawing/2014/main" id="{9771DFBA-6D69-4A29-81FC-936372553BEA}"/>
              </a:ext>
            </a:extLst>
          </p:cNvPr>
          <p:cNvCxnSpPr>
            <a:cxnSpLocks/>
            <a:stCxn id="74" idx="8"/>
            <a:endCxn id="3" idx="0"/>
          </p:cNvCxnSpPr>
          <p:nvPr/>
        </p:nvCxnSpPr>
        <p:spPr>
          <a:xfrm>
            <a:off x="9569743" y="3995712"/>
            <a:ext cx="284273" cy="791765"/>
          </a:xfrm>
          <a:prstGeom prst="bentConnector2">
            <a:avLst/>
          </a:prstGeom>
          <a:ln>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9" name="Freeform 59">
            <a:extLst>
              <a:ext uri="{FF2B5EF4-FFF2-40B4-BE49-F238E27FC236}">
                <a16:creationId xmlns:a16="http://schemas.microsoft.com/office/drawing/2014/main" id="{34BE8504-A1D7-4A2B-A4E2-E5F2E148A6BC}"/>
              </a:ext>
            </a:extLst>
          </p:cNvPr>
          <p:cNvSpPr>
            <a:spLocks/>
          </p:cNvSpPr>
          <p:nvPr/>
        </p:nvSpPr>
        <p:spPr bwMode="auto">
          <a:xfrm>
            <a:off x="4462682" y="2685605"/>
            <a:ext cx="3271343" cy="968067"/>
          </a:xfrm>
          <a:custGeom>
            <a:avLst/>
            <a:gdLst>
              <a:gd name="T0" fmla="*/ 717 w 1437"/>
              <a:gd name="T1" fmla="*/ 71 h 425"/>
              <a:gd name="T2" fmla="*/ 11 w 1437"/>
              <a:gd name="T3" fmla="*/ 0 h 425"/>
              <a:gd name="T4" fmla="*/ 0 w 1437"/>
              <a:gd name="T5" fmla="*/ 119 h 425"/>
              <a:gd name="T6" fmla="*/ 55 w 1437"/>
              <a:gd name="T7" fmla="*/ 387 h 425"/>
              <a:gd name="T8" fmla="*/ 718 w 1437"/>
              <a:gd name="T9" fmla="*/ 425 h 425"/>
              <a:gd name="T10" fmla="*/ 1382 w 1437"/>
              <a:gd name="T11" fmla="*/ 387 h 425"/>
              <a:gd name="T12" fmla="*/ 1437 w 1437"/>
              <a:gd name="T13" fmla="*/ 119 h 425"/>
              <a:gd name="T14" fmla="*/ 1426 w 1437"/>
              <a:gd name="T15" fmla="*/ 0 h 425"/>
              <a:gd name="T16" fmla="*/ 717 w 1437"/>
              <a:gd name="T17" fmla="*/ 7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7" h="425">
                <a:moveTo>
                  <a:pt x="717" y="71"/>
                </a:moveTo>
                <a:cubicBezTo>
                  <a:pt x="462" y="71"/>
                  <a:pt x="222" y="45"/>
                  <a:pt x="11" y="0"/>
                </a:cubicBezTo>
                <a:cubicBezTo>
                  <a:pt x="4" y="39"/>
                  <a:pt x="0" y="79"/>
                  <a:pt x="0" y="119"/>
                </a:cubicBezTo>
                <a:cubicBezTo>
                  <a:pt x="0" y="214"/>
                  <a:pt x="20" y="304"/>
                  <a:pt x="55" y="387"/>
                </a:cubicBezTo>
                <a:cubicBezTo>
                  <a:pt x="265" y="412"/>
                  <a:pt x="488" y="425"/>
                  <a:pt x="718" y="425"/>
                </a:cubicBezTo>
                <a:cubicBezTo>
                  <a:pt x="949" y="425"/>
                  <a:pt x="1172" y="412"/>
                  <a:pt x="1382" y="387"/>
                </a:cubicBezTo>
                <a:cubicBezTo>
                  <a:pt x="1417" y="304"/>
                  <a:pt x="1437" y="214"/>
                  <a:pt x="1437" y="119"/>
                </a:cubicBezTo>
                <a:cubicBezTo>
                  <a:pt x="1437" y="79"/>
                  <a:pt x="1433" y="39"/>
                  <a:pt x="1426" y="0"/>
                </a:cubicBezTo>
                <a:cubicBezTo>
                  <a:pt x="1215" y="45"/>
                  <a:pt x="973" y="71"/>
                  <a:pt x="717" y="71"/>
                </a:cubicBezTo>
              </a:path>
            </a:pathLst>
          </a:custGeom>
          <a:gradFill>
            <a:gsLst>
              <a:gs pos="0">
                <a:schemeClr val="accent3">
                  <a:lumMod val="50000"/>
                </a:schemeClr>
              </a:gs>
              <a:gs pos="25000">
                <a:schemeClr val="accent3">
                  <a:lumMod val="75000"/>
                </a:schemeClr>
              </a:gs>
              <a:gs pos="75000">
                <a:schemeClr val="accent3">
                  <a:lumMod val="75000"/>
                </a:schemeClr>
              </a:gs>
              <a:gs pos="50000">
                <a:schemeClr val="accent3"/>
              </a:gs>
              <a:gs pos="100000">
                <a:schemeClr val="accent3">
                  <a:lumMod val="50000"/>
                </a:schemeClr>
              </a:gs>
            </a:gsLst>
            <a:lin ang="0" scaled="1"/>
          </a:gradFill>
          <a:ln w="9525">
            <a:noFill/>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2000" b="1" dirty="0">
                <a:solidFill>
                  <a:schemeClr val="bg1"/>
                </a:solidFill>
                <a:latin typeface="Segoe UI" panose="020B0502040204020203" pitchFamily="34" charset="0"/>
                <a:cs typeface="Segoe UI" panose="020B0502040204020203" pitchFamily="34" charset="0"/>
              </a:rPr>
              <a:t>Asset Ownership and Maintenance</a:t>
            </a:r>
          </a:p>
        </p:txBody>
      </p:sp>
    </p:spTree>
    <p:extLst>
      <p:ext uri="{BB962C8B-B14F-4D97-AF65-F5344CB8AC3E}">
        <p14:creationId xmlns:p14="http://schemas.microsoft.com/office/powerpoint/2010/main" val="95724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3">
            <a:extLst>
              <a:ext uri="{FF2B5EF4-FFF2-40B4-BE49-F238E27FC236}">
                <a16:creationId xmlns:a16="http://schemas.microsoft.com/office/drawing/2014/main" id="{14E1433C-D65A-4E9A-9C45-9BEF307C5A99}"/>
              </a:ext>
            </a:extLst>
          </p:cNvPr>
          <p:cNvSpPr>
            <a:spLocks noGrp="1"/>
          </p:cNvSpPr>
          <p:nvPr>
            <p:ph type="title"/>
          </p:nvPr>
        </p:nvSpPr>
        <p:spPr>
          <a:xfrm>
            <a:off x="521207" y="312176"/>
            <a:ext cx="10984028" cy="856985"/>
          </a:xfrm>
        </p:spPr>
        <p:txBody>
          <a:bodyPr vert="horz" lIns="91440" tIns="45720" rIns="91440" bIns="45720" rtlCol="0" anchor="b" anchorCtr="0">
            <a:noAutofit/>
          </a:bodyPr>
          <a:lstStyle/>
          <a:p>
            <a:r>
              <a:rPr lang="en-US" b="1" dirty="0">
                <a:latin typeface="Segoe UI Semibold" panose="020B0702040204020203" pitchFamily="34" charset="0"/>
                <a:cs typeface="Segoe UI Semibold" panose="020B0702040204020203" pitchFamily="34" charset="0"/>
              </a:rPr>
              <a:t>Technology Partners: Advisory Generation</a:t>
            </a:r>
          </a:p>
        </p:txBody>
      </p:sp>
      <p:pic>
        <p:nvPicPr>
          <p:cNvPr id="8" name="Picture 2" descr="Image result for cropin">
            <a:extLst>
              <a:ext uri="{FF2B5EF4-FFF2-40B4-BE49-F238E27FC236}">
                <a16:creationId xmlns:a16="http://schemas.microsoft.com/office/drawing/2014/main" id="{39D6BB6D-9339-46FC-9D5F-EA8DBDAEA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21" y="1415263"/>
            <a:ext cx="2802906" cy="126130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2487CF9-D60C-4597-B884-6D9CA2672752}"/>
              </a:ext>
            </a:extLst>
          </p:cNvPr>
          <p:cNvGrpSpPr/>
          <p:nvPr/>
        </p:nvGrpSpPr>
        <p:grpSpPr>
          <a:xfrm>
            <a:off x="1353480" y="3429000"/>
            <a:ext cx="1658188" cy="2682451"/>
            <a:chOff x="7489359" y="3084893"/>
            <a:chExt cx="1033297" cy="1809446"/>
          </a:xfrm>
        </p:grpSpPr>
        <p:sp>
          <p:nvSpPr>
            <p:cNvPr id="10" name="object 6">
              <a:extLst>
                <a:ext uri="{FF2B5EF4-FFF2-40B4-BE49-F238E27FC236}">
                  <a16:creationId xmlns:a16="http://schemas.microsoft.com/office/drawing/2014/main" id="{3530A0FC-55A6-42C4-BE33-DBE3EB516069}"/>
                </a:ext>
              </a:extLst>
            </p:cNvPr>
            <p:cNvSpPr/>
            <p:nvPr/>
          </p:nvSpPr>
          <p:spPr>
            <a:xfrm>
              <a:off x="7489359" y="3084893"/>
              <a:ext cx="1033297" cy="1809446"/>
            </a:xfrm>
            <a:prstGeom prst="rect">
              <a:avLst/>
            </a:prstGeom>
            <a:blipFill>
              <a:blip r:embed="rId3" cstate="print"/>
              <a:stretch>
                <a:fillRect/>
              </a:stretch>
            </a:blipFill>
          </p:spPr>
          <p:txBody>
            <a:bodyPr wrap="square" lIns="0" tIns="0" rIns="0" bIns="0" rtlCol="0"/>
            <a:lstStyle/>
            <a:p>
              <a:endParaRPr dirty="0"/>
            </a:p>
          </p:txBody>
        </p:sp>
        <p:sp>
          <p:nvSpPr>
            <p:cNvPr id="11" name="object 7">
              <a:extLst>
                <a:ext uri="{FF2B5EF4-FFF2-40B4-BE49-F238E27FC236}">
                  <a16:creationId xmlns:a16="http://schemas.microsoft.com/office/drawing/2014/main" id="{8F97EEA8-F378-4DF7-AABD-02619F9FCED1}"/>
                </a:ext>
              </a:extLst>
            </p:cNvPr>
            <p:cNvSpPr/>
            <p:nvPr/>
          </p:nvSpPr>
          <p:spPr>
            <a:xfrm>
              <a:off x="7671659" y="3329743"/>
              <a:ext cx="688340" cy="160020"/>
            </a:xfrm>
            <a:custGeom>
              <a:avLst/>
              <a:gdLst/>
              <a:ahLst/>
              <a:cxnLst/>
              <a:rect l="l" t="t" r="r" b="b"/>
              <a:pathLst>
                <a:path w="688340" h="160020">
                  <a:moveTo>
                    <a:pt x="0" y="0"/>
                  </a:moveTo>
                  <a:lnTo>
                    <a:pt x="688198" y="0"/>
                  </a:lnTo>
                  <a:lnTo>
                    <a:pt x="688198" y="159599"/>
                  </a:lnTo>
                  <a:lnTo>
                    <a:pt x="0" y="159599"/>
                  </a:lnTo>
                  <a:lnTo>
                    <a:pt x="0" y="0"/>
                  </a:lnTo>
                  <a:close/>
                </a:path>
              </a:pathLst>
            </a:custGeom>
            <a:solidFill>
              <a:srgbClr val="93C37C"/>
            </a:solidFill>
          </p:spPr>
          <p:txBody>
            <a:bodyPr wrap="square" lIns="0" tIns="0" rIns="0" bIns="0" rtlCol="0"/>
            <a:lstStyle/>
            <a:p>
              <a:endParaRPr/>
            </a:p>
          </p:txBody>
        </p:sp>
        <p:sp>
          <p:nvSpPr>
            <p:cNvPr id="12" name="object 9">
              <a:extLst>
                <a:ext uri="{FF2B5EF4-FFF2-40B4-BE49-F238E27FC236}">
                  <a16:creationId xmlns:a16="http://schemas.microsoft.com/office/drawing/2014/main" id="{FEB24D00-A9C3-4E8B-8DC3-7AE4C883944F}"/>
                </a:ext>
              </a:extLst>
            </p:cNvPr>
            <p:cNvSpPr/>
            <p:nvPr/>
          </p:nvSpPr>
          <p:spPr>
            <a:xfrm>
              <a:off x="7661909" y="4399216"/>
              <a:ext cx="688340" cy="160020"/>
            </a:xfrm>
            <a:custGeom>
              <a:avLst/>
              <a:gdLst/>
              <a:ahLst/>
              <a:cxnLst/>
              <a:rect l="l" t="t" r="r" b="b"/>
              <a:pathLst>
                <a:path w="688340" h="160020">
                  <a:moveTo>
                    <a:pt x="0" y="0"/>
                  </a:moveTo>
                  <a:lnTo>
                    <a:pt x="688198" y="0"/>
                  </a:lnTo>
                  <a:lnTo>
                    <a:pt x="688198" y="159599"/>
                  </a:lnTo>
                  <a:lnTo>
                    <a:pt x="0" y="159599"/>
                  </a:lnTo>
                  <a:lnTo>
                    <a:pt x="0" y="0"/>
                  </a:lnTo>
                  <a:close/>
                </a:path>
              </a:pathLst>
            </a:custGeom>
            <a:solidFill>
              <a:srgbClr val="93C37C"/>
            </a:solidFill>
          </p:spPr>
          <p:txBody>
            <a:bodyPr wrap="square" lIns="0" tIns="0" rIns="0" bIns="0" rtlCol="0"/>
            <a:lstStyle/>
            <a:p>
              <a:endParaRPr/>
            </a:p>
          </p:txBody>
        </p:sp>
        <p:sp>
          <p:nvSpPr>
            <p:cNvPr id="13" name="object 11">
              <a:extLst>
                <a:ext uri="{FF2B5EF4-FFF2-40B4-BE49-F238E27FC236}">
                  <a16:creationId xmlns:a16="http://schemas.microsoft.com/office/drawing/2014/main" id="{88DC47C4-889B-4516-AA3C-34851172CB68}"/>
                </a:ext>
              </a:extLst>
            </p:cNvPr>
            <p:cNvSpPr/>
            <p:nvPr/>
          </p:nvSpPr>
          <p:spPr>
            <a:xfrm>
              <a:off x="7681409" y="3739367"/>
              <a:ext cx="668698" cy="269749"/>
            </a:xfrm>
            <a:prstGeom prst="rect">
              <a:avLst/>
            </a:prstGeom>
            <a:blipFill>
              <a:blip r:embed="rId4" cstate="print"/>
              <a:stretch>
                <a:fillRect/>
              </a:stretch>
            </a:blipFill>
          </p:spPr>
          <p:txBody>
            <a:bodyPr wrap="square" lIns="0" tIns="0" rIns="0" bIns="0" rtlCol="0"/>
            <a:lstStyle/>
            <a:p>
              <a:endParaRPr/>
            </a:p>
          </p:txBody>
        </p:sp>
      </p:grpSp>
      <p:sp>
        <p:nvSpPr>
          <p:cNvPr id="3" name="TextBox 2">
            <a:extLst>
              <a:ext uri="{FF2B5EF4-FFF2-40B4-BE49-F238E27FC236}">
                <a16:creationId xmlns:a16="http://schemas.microsoft.com/office/drawing/2014/main" id="{DEC0D2F3-42C7-45CD-8248-761A624ACFA2}"/>
              </a:ext>
            </a:extLst>
          </p:cNvPr>
          <p:cNvSpPr txBox="1"/>
          <p:nvPr/>
        </p:nvSpPr>
        <p:spPr>
          <a:xfrm>
            <a:off x="3700631" y="1304727"/>
            <a:ext cx="8014446" cy="646331"/>
          </a:xfrm>
          <a:prstGeom prst="rect">
            <a:avLst/>
          </a:prstGeom>
          <a:noFill/>
        </p:spPr>
        <p:txBody>
          <a:bodyPr wrap="square" rtlCol="0">
            <a:spAutoFit/>
          </a:bodyPr>
          <a:lstStyle/>
          <a:p>
            <a:pPr algn="ctr"/>
            <a:r>
              <a:rPr lang="en-US" b="1" dirty="0" err="1">
                <a:latin typeface="Segoe UI" panose="020B0502040204020203" pitchFamily="34" charset="0"/>
                <a:cs typeface="Segoe UI" panose="020B0502040204020203" pitchFamily="34" charset="0"/>
              </a:rPr>
              <a:t>Cropin</a:t>
            </a:r>
            <a:r>
              <a:rPr lang="en-US" b="1" dirty="0">
                <a:latin typeface="Segoe UI" panose="020B0502040204020203" pitchFamily="34" charset="0"/>
                <a:cs typeface="Segoe UI" panose="020B0502040204020203" pitchFamily="34" charset="0"/>
              </a:rPr>
              <a:t> provides a digital platform to help farmer get actionable information against changing climatic conditions</a:t>
            </a:r>
          </a:p>
        </p:txBody>
      </p:sp>
      <p:sp>
        <p:nvSpPr>
          <p:cNvPr id="4" name="Rectangle 3">
            <a:extLst>
              <a:ext uri="{FF2B5EF4-FFF2-40B4-BE49-F238E27FC236}">
                <a16:creationId xmlns:a16="http://schemas.microsoft.com/office/drawing/2014/main" id="{5B647256-BFC7-481A-BF38-C56434E6120D}"/>
              </a:ext>
            </a:extLst>
          </p:cNvPr>
          <p:cNvSpPr/>
          <p:nvPr/>
        </p:nvSpPr>
        <p:spPr>
          <a:xfrm>
            <a:off x="5034579" y="1972574"/>
            <a:ext cx="5314277" cy="369332"/>
          </a:xfrm>
          <a:prstGeom prst="rect">
            <a:avLst/>
          </a:prstGeom>
          <a:solidFill>
            <a:schemeClr val="accent6">
              <a:lumMod val="20000"/>
              <a:lumOff val="80000"/>
            </a:schemeClr>
          </a:solidFill>
          <a:ln w="12700">
            <a:solidFill>
              <a:srgbClr val="54658C"/>
            </a:solidFill>
            <a:prstDash val="dash"/>
          </a:ln>
        </p:spPr>
        <p:txBody>
          <a:bodyPr wrap="square">
            <a:spAutoFit/>
          </a:bodyPr>
          <a:lstStyle/>
          <a:p>
            <a:pPr algn="ctr"/>
            <a:r>
              <a:rPr lang="en-US" dirty="0">
                <a:latin typeface="Segoe UI" panose="020B0502040204020203" pitchFamily="34" charset="0"/>
                <a:cs typeface="Segoe UI" panose="020B0502040204020203" pitchFamily="34" charset="0"/>
              </a:rPr>
              <a:t>Monitor and capture farm level data</a:t>
            </a:r>
          </a:p>
        </p:txBody>
      </p:sp>
      <p:sp>
        <p:nvSpPr>
          <p:cNvPr id="5" name="Rectangle 4">
            <a:extLst>
              <a:ext uri="{FF2B5EF4-FFF2-40B4-BE49-F238E27FC236}">
                <a16:creationId xmlns:a16="http://schemas.microsoft.com/office/drawing/2014/main" id="{63EEB629-F6F4-4727-8D8C-9804D91A1EB7}"/>
              </a:ext>
            </a:extLst>
          </p:cNvPr>
          <p:cNvSpPr/>
          <p:nvPr/>
        </p:nvSpPr>
        <p:spPr>
          <a:xfrm>
            <a:off x="5034579" y="2431149"/>
            <a:ext cx="5314277" cy="369332"/>
          </a:xfrm>
          <a:prstGeom prst="rect">
            <a:avLst/>
          </a:prstGeom>
          <a:solidFill>
            <a:schemeClr val="accent6">
              <a:lumMod val="20000"/>
              <a:lumOff val="80000"/>
            </a:schemeClr>
          </a:solidFill>
          <a:ln w="12700">
            <a:solidFill>
              <a:srgbClr val="54658C"/>
            </a:solidFill>
            <a:prstDash val="dash"/>
          </a:ln>
        </p:spPr>
        <p:txBody>
          <a:bodyPr wrap="square">
            <a:spAutoFit/>
          </a:bodyPr>
          <a:lstStyle/>
          <a:p>
            <a:pPr algn="ctr"/>
            <a:r>
              <a:rPr lang="en-US" dirty="0">
                <a:latin typeface="Segoe UI" panose="020B0502040204020203" pitchFamily="34" charset="0"/>
                <a:cs typeface="Segoe UI" panose="020B0502040204020203" pitchFamily="34" charset="0"/>
              </a:rPr>
              <a:t>Deliver adaptive real-time advisory</a:t>
            </a:r>
            <a:endParaRPr lang="en-IN" dirty="0"/>
          </a:p>
        </p:txBody>
      </p:sp>
      <p:sp>
        <p:nvSpPr>
          <p:cNvPr id="6" name="Arrow: Down 5">
            <a:extLst>
              <a:ext uri="{FF2B5EF4-FFF2-40B4-BE49-F238E27FC236}">
                <a16:creationId xmlns:a16="http://schemas.microsoft.com/office/drawing/2014/main" id="{C779DFCC-4D94-48C3-B348-636094D49E62}"/>
              </a:ext>
            </a:extLst>
          </p:cNvPr>
          <p:cNvSpPr/>
          <p:nvPr/>
        </p:nvSpPr>
        <p:spPr>
          <a:xfrm>
            <a:off x="1864227" y="2979395"/>
            <a:ext cx="674576" cy="507704"/>
          </a:xfrm>
          <a:prstGeom prst="downArrow">
            <a:avLst/>
          </a:prstGeom>
          <a:solidFill>
            <a:srgbClr val="93C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CC63678D-34C0-43C7-A01D-32C99775E79B}"/>
              </a:ext>
            </a:extLst>
          </p:cNvPr>
          <p:cNvSpPr/>
          <p:nvPr/>
        </p:nvSpPr>
        <p:spPr>
          <a:xfrm>
            <a:off x="2035123" y="2867297"/>
            <a:ext cx="329184" cy="91440"/>
          </a:xfrm>
          <a:prstGeom prst="rect">
            <a:avLst/>
          </a:prstGeom>
          <a:solidFill>
            <a:srgbClr val="93C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71EACAE8-2E07-4243-897A-E16EAE005E72}"/>
              </a:ext>
            </a:extLst>
          </p:cNvPr>
          <p:cNvSpPr/>
          <p:nvPr/>
        </p:nvSpPr>
        <p:spPr>
          <a:xfrm>
            <a:off x="2022627" y="2761512"/>
            <a:ext cx="329184" cy="91440"/>
          </a:xfrm>
          <a:prstGeom prst="rect">
            <a:avLst/>
          </a:prstGeom>
          <a:solidFill>
            <a:srgbClr val="AFC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7" name="Group 16">
            <a:extLst>
              <a:ext uri="{FF2B5EF4-FFF2-40B4-BE49-F238E27FC236}">
                <a16:creationId xmlns:a16="http://schemas.microsoft.com/office/drawing/2014/main" id="{285CFC39-E892-4312-B053-1BAB25336C16}"/>
              </a:ext>
            </a:extLst>
          </p:cNvPr>
          <p:cNvGrpSpPr/>
          <p:nvPr/>
        </p:nvGrpSpPr>
        <p:grpSpPr>
          <a:xfrm>
            <a:off x="3024534" y="3663402"/>
            <a:ext cx="791110" cy="735837"/>
            <a:chOff x="3302887" y="3668191"/>
            <a:chExt cx="604825" cy="494367"/>
          </a:xfrm>
        </p:grpSpPr>
        <p:sp>
          <p:nvSpPr>
            <p:cNvPr id="23" name="object 11">
              <a:extLst>
                <a:ext uri="{FF2B5EF4-FFF2-40B4-BE49-F238E27FC236}">
                  <a16:creationId xmlns:a16="http://schemas.microsoft.com/office/drawing/2014/main" id="{94A005BA-F17D-4E65-B0D7-1E4EE0858D7F}"/>
                </a:ext>
              </a:extLst>
            </p:cNvPr>
            <p:cNvSpPr/>
            <p:nvPr/>
          </p:nvSpPr>
          <p:spPr>
            <a:xfrm>
              <a:off x="3302887" y="3668191"/>
              <a:ext cx="358588" cy="369333"/>
            </a:xfrm>
            <a:prstGeom prst="rect">
              <a:avLst/>
            </a:prstGeom>
            <a:blipFill>
              <a:blip r:embed="rId4" cstate="print"/>
              <a:stretch>
                <a:fillRect t="-1" r="-199256" b="-8274"/>
              </a:stretch>
            </a:blipFill>
          </p:spPr>
          <p:txBody>
            <a:bodyPr wrap="square" lIns="0" tIns="0" rIns="0" bIns="0" rtlCol="0"/>
            <a:lstStyle/>
            <a:p>
              <a:endParaRPr/>
            </a:p>
          </p:txBody>
        </p:sp>
        <p:pic>
          <p:nvPicPr>
            <p:cNvPr id="16" name="Picture 15">
              <a:extLst>
                <a:ext uri="{FF2B5EF4-FFF2-40B4-BE49-F238E27FC236}">
                  <a16:creationId xmlns:a16="http://schemas.microsoft.com/office/drawing/2014/main" id="{96F8F2CF-D31E-4800-998A-B69B7F27FC3B}"/>
                </a:ext>
              </a:extLst>
            </p:cNvPr>
            <p:cNvPicPr>
              <a:picLocks noChangeAspect="1"/>
            </p:cNvPicPr>
            <p:nvPr/>
          </p:nvPicPr>
          <p:blipFill>
            <a:blip r:embed="rId5"/>
            <a:stretch>
              <a:fillRect/>
            </a:stretch>
          </p:blipFill>
          <p:spPr>
            <a:xfrm>
              <a:off x="3583862" y="3895858"/>
              <a:ext cx="323850" cy="266700"/>
            </a:xfrm>
            <a:prstGeom prst="rect">
              <a:avLst/>
            </a:prstGeom>
          </p:spPr>
        </p:pic>
      </p:grpSp>
      <p:sp>
        <p:nvSpPr>
          <p:cNvPr id="18" name="Rectangle 17">
            <a:extLst>
              <a:ext uri="{FF2B5EF4-FFF2-40B4-BE49-F238E27FC236}">
                <a16:creationId xmlns:a16="http://schemas.microsoft.com/office/drawing/2014/main" id="{8646FD1E-3DD4-4097-B0BD-A5EA715C65D1}"/>
              </a:ext>
            </a:extLst>
          </p:cNvPr>
          <p:cNvSpPr/>
          <p:nvPr/>
        </p:nvSpPr>
        <p:spPr>
          <a:xfrm>
            <a:off x="3380760" y="3615101"/>
            <a:ext cx="8208644" cy="646331"/>
          </a:xfrm>
          <a:prstGeom prst="rect">
            <a:avLst/>
          </a:prstGeom>
        </p:spPr>
        <p:txBody>
          <a:bodyPr wrap="square">
            <a:spAutoFit/>
          </a:bodyPr>
          <a:lstStyle/>
          <a:p>
            <a:pPr marL="57150"/>
            <a:r>
              <a:rPr lang="en-US" b="1" dirty="0">
                <a:latin typeface="Segoe UI" panose="020B0502040204020203" pitchFamily="34" charset="0"/>
                <a:cs typeface="Segoe UI" panose="020B0502040204020203" pitchFamily="34" charset="0"/>
              </a:rPr>
              <a:t>Generating and transmitting</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agro</a:t>
            </a:r>
            <a:r>
              <a:rPr lang="en-US" dirty="0">
                <a:latin typeface="Segoe UI" panose="020B0502040204020203" pitchFamily="34" charset="0"/>
                <a:cs typeface="Segoe UI" panose="020B0502040204020203" pitchFamily="34" charset="0"/>
              </a:rPr>
              <a:t>-advisories within 48 hours of data collection</a:t>
            </a:r>
          </a:p>
        </p:txBody>
      </p:sp>
      <p:grpSp>
        <p:nvGrpSpPr>
          <p:cNvPr id="27" name="Group 26">
            <a:extLst>
              <a:ext uri="{FF2B5EF4-FFF2-40B4-BE49-F238E27FC236}">
                <a16:creationId xmlns:a16="http://schemas.microsoft.com/office/drawing/2014/main" id="{470DC2EB-8E83-4874-ADC9-C48A8FFCAE64}"/>
              </a:ext>
            </a:extLst>
          </p:cNvPr>
          <p:cNvGrpSpPr/>
          <p:nvPr/>
        </p:nvGrpSpPr>
        <p:grpSpPr>
          <a:xfrm>
            <a:off x="3024534" y="4435830"/>
            <a:ext cx="791110" cy="735837"/>
            <a:chOff x="3302887" y="3668191"/>
            <a:chExt cx="604825" cy="494367"/>
          </a:xfrm>
        </p:grpSpPr>
        <p:sp>
          <p:nvSpPr>
            <p:cNvPr id="28" name="object 11">
              <a:extLst>
                <a:ext uri="{FF2B5EF4-FFF2-40B4-BE49-F238E27FC236}">
                  <a16:creationId xmlns:a16="http://schemas.microsoft.com/office/drawing/2014/main" id="{558BE869-4F0F-40B1-B6A6-7C4DAB027889}"/>
                </a:ext>
              </a:extLst>
            </p:cNvPr>
            <p:cNvSpPr/>
            <p:nvPr/>
          </p:nvSpPr>
          <p:spPr>
            <a:xfrm>
              <a:off x="3302887" y="3668191"/>
              <a:ext cx="358588" cy="369333"/>
            </a:xfrm>
            <a:prstGeom prst="rect">
              <a:avLst/>
            </a:prstGeom>
            <a:blipFill>
              <a:blip r:embed="rId4" cstate="print"/>
              <a:stretch>
                <a:fillRect t="-1" r="-199256" b="-8274"/>
              </a:stretch>
            </a:blipFill>
          </p:spPr>
          <p:txBody>
            <a:bodyPr wrap="square" lIns="0" tIns="0" rIns="0" bIns="0" rtlCol="0"/>
            <a:lstStyle/>
            <a:p>
              <a:endParaRPr/>
            </a:p>
          </p:txBody>
        </p:sp>
        <p:pic>
          <p:nvPicPr>
            <p:cNvPr id="29" name="Picture 28">
              <a:extLst>
                <a:ext uri="{FF2B5EF4-FFF2-40B4-BE49-F238E27FC236}">
                  <a16:creationId xmlns:a16="http://schemas.microsoft.com/office/drawing/2014/main" id="{678EF979-FA5D-4F41-9106-99BF029A3141}"/>
                </a:ext>
              </a:extLst>
            </p:cNvPr>
            <p:cNvPicPr>
              <a:picLocks noChangeAspect="1"/>
            </p:cNvPicPr>
            <p:nvPr/>
          </p:nvPicPr>
          <p:blipFill>
            <a:blip r:embed="rId5"/>
            <a:stretch>
              <a:fillRect/>
            </a:stretch>
          </p:blipFill>
          <p:spPr>
            <a:xfrm>
              <a:off x="3583862" y="3895858"/>
              <a:ext cx="323850" cy="266700"/>
            </a:xfrm>
            <a:prstGeom prst="rect">
              <a:avLst/>
            </a:prstGeom>
          </p:spPr>
        </p:pic>
      </p:grpSp>
      <p:sp>
        <p:nvSpPr>
          <p:cNvPr id="30" name="Rectangle 29">
            <a:extLst>
              <a:ext uri="{FF2B5EF4-FFF2-40B4-BE49-F238E27FC236}">
                <a16:creationId xmlns:a16="http://schemas.microsoft.com/office/drawing/2014/main" id="{845F18E7-3AE7-45DB-80CE-39A56876DF17}"/>
              </a:ext>
            </a:extLst>
          </p:cNvPr>
          <p:cNvSpPr/>
          <p:nvPr/>
        </p:nvSpPr>
        <p:spPr>
          <a:xfrm>
            <a:off x="3380760" y="4490664"/>
            <a:ext cx="8208644" cy="369332"/>
          </a:xfrm>
          <a:prstGeom prst="rect">
            <a:avLst/>
          </a:prstGeom>
        </p:spPr>
        <p:txBody>
          <a:bodyPr wrap="square">
            <a:spAutoFit/>
          </a:bodyPr>
          <a:lstStyle/>
          <a:p>
            <a:pPr marL="57150"/>
            <a:r>
              <a:rPr lang="en-US" b="1" dirty="0">
                <a:latin typeface="Segoe UI" panose="020B0502040204020203" pitchFamily="34" charset="0"/>
                <a:cs typeface="Segoe UI" panose="020B0502040204020203" pitchFamily="34" charset="0"/>
              </a:rPr>
              <a:t>Features: </a:t>
            </a:r>
            <a:r>
              <a:rPr lang="en-US" dirty="0">
                <a:latin typeface="Segoe UI" panose="020B0502040204020203" pitchFamily="34" charset="0"/>
                <a:cs typeface="Segoe UI" panose="020B0502040204020203" pitchFamily="34" charset="0"/>
              </a:rPr>
              <a:t>Interactive dashboard</a:t>
            </a:r>
          </a:p>
        </p:txBody>
      </p:sp>
      <p:grpSp>
        <p:nvGrpSpPr>
          <p:cNvPr id="31" name="Group 30">
            <a:extLst>
              <a:ext uri="{FF2B5EF4-FFF2-40B4-BE49-F238E27FC236}">
                <a16:creationId xmlns:a16="http://schemas.microsoft.com/office/drawing/2014/main" id="{9A59274C-A34C-446D-9709-CEF2A0320AA1}"/>
              </a:ext>
            </a:extLst>
          </p:cNvPr>
          <p:cNvGrpSpPr/>
          <p:nvPr/>
        </p:nvGrpSpPr>
        <p:grpSpPr>
          <a:xfrm>
            <a:off x="3024534" y="5208257"/>
            <a:ext cx="791110" cy="735837"/>
            <a:chOff x="3302887" y="3668191"/>
            <a:chExt cx="604825" cy="494367"/>
          </a:xfrm>
        </p:grpSpPr>
        <p:sp>
          <p:nvSpPr>
            <p:cNvPr id="32" name="object 11">
              <a:extLst>
                <a:ext uri="{FF2B5EF4-FFF2-40B4-BE49-F238E27FC236}">
                  <a16:creationId xmlns:a16="http://schemas.microsoft.com/office/drawing/2014/main" id="{9FB8846E-DDA2-4894-827B-5D3310EC1A0F}"/>
                </a:ext>
              </a:extLst>
            </p:cNvPr>
            <p:cNvSpPr/>
            <p:nvPr/>
          </p:nvSpPr>
          <p:spPr>
            <a:xfrm>
              <a:off x="3302887" y="3668191"/>
              <a:ext cx="358588" cy="369333"/>
            </a:xfrm>
            <a:prstGeom prst="rect">
              <a:avLst/>
            </a:prstGeom>
            <a:blipFill>
              <a:blip r:embed="rId4" cstate="print"/>
              <a:stretch>
                <a:fillRect t="-1" r="-199256" b="-8274"/>
              </a:stretch>
            </a:blipFill>
          </p:spPr>
          <p:txBody>
            <a:bodyPr wrap="square" lIns="0" tIns="0" rIns="0" bIns="0" rtlCol="0"/>
            <a:lstStyle/>
            <a:p>
              <a:endParaRPr/>
            </a:p>
          </p:txBody>
        </p:sp>
        <p:pic>
          <p:nvPicPr>
            <p:cNvPr id="33" name="Picture 32">
              <a:extLst>
                <a:ext uri="{FF2B5EF4-FFF2-40B4-BE49-F238E27FC236}">
                  <a16:creationId xmlns:a16="http://schemas.microsoft.com/office/drawing/2014/main" id="{D23A1A33-0723-4413-A732-E3E7C9CA356E}"/>
                </a:ext>
              </a:extLst>
            </p:cNvPr>
            <p:cNvPicPr>
              <a:picLocks noChangeAspect="1"/>
            </p:cNvPicPr>
            <p:nvPr/>
          </p:nvPicPr>
          <p:blipFill>
            <a:blip r:embed="rId5"/>
            <a:stretch>
              <a:fillRect/>
            </a:stretch>
          </p:blipFill>
          <p:spPr>
            <a:xfrm>
              <a:off x="3583862" y="3895858"/>
              <a:ext cx="323850" cy="266700"/>
            </a:xfrm>
            <a:prstGeom prst="rect">
              <a:avLst/>
            </a:prstGeom>
          </p:spPr>
        </p:pic>
      </p:grpSp>
      <p:sp>
        <p:nvSpPr>
          <p:cNvPr id="34" name="Rectangle 33">
            <a:extLst>
              <a:ext uri="{FF2B5EF4-FFF2-40B4-BE49-F238E27FC236}">
                <a16:creationId xmlns:a16="http://schemas.microsoft.com/office/drawing/2014/main" id="{8B12349C-5EE7-4114-B00D-EFC5AFE31D82}"/>
              </a:ext>
            </a:extLst>
          </p:cNvPr>
          <p:cNvSpPr/>
          <p:nvPr/>
        </p:nvSpPr>
        <p:spPr>
          <a:xfrm>
            <a:off x="3380760" y="5216401"/>
            <a:ext cx="8208644" cy="923330"/>
          </a:xfrm>
          <a:prstGeom prst="rect">
            <a:avLst/>
          </a:prstGeom>
        </p:spPr>
        <p:txBody>
          <a:bodyPr wrap="square">
            <a:spAutoFit/>
          </a:bodyPr>
          <a:lstStyle/>
          <a:p>
            <a:pPr marL="57150"/>
            <a:r>
              <a:rPr lang="en-US" b="1" dirty="0">
                <a:latin typeface="Segoe UI" panose="020B0502040204020203" pitchFamily="34" charset="0"/>
                <a:cs typeface="Segoe UI" panose="020B0502040204020203" pitchFamily="34" charset="0"/>
              </a:rPr>
              <a:t>Technology Specifications and Platform Architecture:</a:t>
            </a:r>
            <a:r>
              <a:rPr lang="en-US" dirty="0">
                <a:latin typeface="Segoe UI" panose="020B0502040204020203" pitchFamily="34" charset="0"/>
                <a:cs typeface="Segoe UI" panose="020B0502040204020203" pitchFamily="34" charset="0"/>
              </a:rPr>
              <a:t> Platform (Microsoft Technologies) , Mobile App (Android), </a:t>
            </a:r>
            <a:r>
              <a:rPr lang="en-US" dirty="0" err="1">
                <a:latin typeface="Segoe UI" panose="020B0502040204020203" pitchFamily="34" charset="0"/>
                <a:cs typeface="Segoe UI" panose="020B0502040204020203" pitchFamily="34" charset="0"/>
              </a:rPr>
              <a:t>Jaspersoft</a:t>
            </a:r>
            <a:r>
              <a:rPr lang="en-US" dirty="0">
                <a:latin typeface="Segoe UI" panose="020B0502040204020203" pitchFamily="34" charset="0"/>
                <a:cs typeface="Segoe UI" panose="020B0502040204020203" pitchFamily="34" charset="0"/>
              </a:rPr>
              <a:t> (Advanced Analytical and Dashboard)</a:t>
            </a:r>
          </a:p>
        </p:txBody>
      </p:sp>
    </p:spTree>
    <p:extLst>
      <p:ext uri="{BB962C8B-B14F-4D97-AF65-F5344CB8AC3E}">
        <p14:creationId xmlns:p14="http://schemas.microsoft.com/office/powerpoint/2010/main" val="1853170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3">
            <a:extLst>
              <a:ext uri="{FF2B5EF4-FFF2-40B4-BE49-F238E27FC236}">
                <a16:creationId xmlns:a16="http://schemas.microsoft.com/office/drawing/2014/main" id="{14E1433C-D65A-4E9A-9C45-9BEF307C5A99}"/>
              </a:ext>
            </a:extLst>
          </p:cNvPr>
          <p:cNvSpPr>
            <a:spLocks noGrp="1"/>
          </p:cNvSpPr>
          <p:nvPr>
            <p:ph type="title"/>
          </p:nvPr>
        </p:nvSpPr>
        <p:spPr>
          <a:xfrm>
            <a:off x="521207" y="312176"/>
            <a:ext cx="10984028" cy="856985"/>
          </a:xfrm>
        </p:spPr>
        <p:txBody>
          <a:bodyPr vert="horz" lIns="91440" tIns="45720" rIns="91440" bIns="45720" rtlCol="0" anchor="b" anchorCtr="0">
            <a:noAutofit/>
          </a:bodyPr>
          <a:lstStyle/>
          <a:p>
            <a:r>
              <a:rPr lang="en-US" b="1" dirty="0" err="1">
                <a:latin typeface="Segoe UI Semibold" panose="020B0702040204020203" pitchFamily="34" charset="0"/>
                <a:cs typeface="Segoe UI Semibold" panose="020B0702040204020203" pitchFamily="34" charset="0"/>
              </a:rPr>
              <a:t>Cropin</a:t>
            </a:r>
            <a:r>
              <a:rPr lang="en-US" b="1" dirty="0">
                <a:latin typeface="Segoe UI Semibold" panose="020B0702040204020203" pitchFamily="34" charset="0"/>
                <a:cs typeface="Segoe UI Semibold" panose="020B0702040204020203" pitchFamily="34" charset="0"/>
              </a:rPr>
              <a:t>: Interactive Dashboard</a:t>
            </a:r>
          </a:p>
        </p:txBody>
      </p:sp>
      <p:sp>
        <p:nvSpPr>
          <p:cNvPr id="14" name="Rectangle 13">
            <a:extLst>
              <a:ext uri="{FF2B5EF4-FFF2-40B4-BE49-F238E27FC236}">
                <a16:creationId xmlns:a16="http://schemas.microsoft.com/office/drawing/2014/main" id="{EFC1AEC8-55DC-4B43-8B60-0C2C2E9EE205}"/>
              </a:ext>
            </a:extLst>
          </p:cNvPr>
          <p:cNvSpPr/>
          <p:nvPr/>
        </p:nvSpPr>
        <p:spPr>
          <a:xfrm>
            <a:off x="3221773" y="1232651"/>
            <a:ext cx="6049669" cy="461665"/>
          </a:xfrm>
          <a:prstGeom prst="rect">
            <a:avLst/>
          </a:prstGeom>
        </p:spPr>
        <p:txBody>
          <a:bodyPr wrap="none">
            <a:spAutoFit/>
          </a:bodyPr>
          <a:lstStyle/>
          <a:p>
            <a:r>
              <a:rPr lang="en-US" sz="2400" dirty="0">
                <a:latin typeface="Segoe UI" panose="020B0502040204020203" pitchFamily="34" charset="0"/>
                <a:cs typeface="Segoe UI" panose="020B0502040204020203" pitchFamily="34" charset="0"/>
              </a:rPr>
              <a:t>…to view and analyze farm and farmer data</a:t>
            </a:r>
            <a:endParaRPr lang="en-IN" sz="2400" dirty="0">
              <a:latin typeface="Segoe UI" panose="020B0502040204020203" pitchFamily="34" charset="0"/>
              <a:cs typeface="Segoe UI" panose="020B0502040204020203" pitchFamily="34" charset="0"/>
            </a:endParaRPr>
          </a:p>
        </p:txBody>
      </p:sp>
      <p:pic>
        <p:nvPicPr>
          <p:cNvPr id="35" name="Picture 34">
            <a:extLst>
              <a:ext uri="{FF2B5EF4-FFF2-40B4-BE49-F238E27FC236}">
                <a16:creationId xmlns:a16="http://schemas.microsoft.com/office/drawing/2014/main" id="{10DA1B17-0804-4BC6-A623-2D4E02B4C443}"/>
              </a:ext>
            </a:extLst>
          </p:cNvPr>
          <p:cNvPicPr>
            <a:picLocks noChangeAspect="1"/>
          </p:cNvPicPr>
          <p:nvPr/>
        </p:nvPicPr>
        <p:blipFill>
          <a:blip r:embed="rId2"/>
          <a:stretch>
            <a:fillRect/>
          </a:stretch>
        </p:blipFill>
        <p:spPr>
          <a:xfrm>
            <a:off x="2682601" y="1707639"/>
            <a:ext cx="7128013" cy="4838185"/>
          </a:xfrm>
          <a:prstGeom prst="rect">
            <a:avLst/>
          </a:prstGeom>
          <a:ln w="28575">
            <a:solidFill>
              <a:schemeClr val="tx1">
                <a:lumMod val="95000"/>
                <a:lumOff val="5000"/>
              </a:schemeClr>
            </a:solidFill>
            <a:prstDash val="sysDash"/>
          </a:ln>
        </p:spPr>
      </p:pic>
      <p:sp>
        <p:nvSpPr>
          <p:cNvPr id="15" name="Trapezoid 14">
            <a:extLst>
              <a:ext uri="{FF2B5EF4-FFF2-40B4-BE49-F238E27FC236}">
                <a16:creationId xmlns:a16="http://schemas.microsoft.com/office/drawing/2014/main" id="{57A25BD6-A5D9-4E5C-AA7A-9E4EC24D3519}"/>
              </a:ext>
            </a:extLst>
          </p:cNvPr>
          <p:cNvSpPr/>
          <p:nvPr/>
        </p:nvSpPr>
        <p:spPr>
          <a:xfrm rot="16200000">
            <a:off x="-476552" y="3407993"/>
            <a:ext cx="4851509" cy="1424148"/>
          </a:xfrm>
          <a:prstGeom prst="trapezoid">
            <a:avLst>
              <a:gd name="adj" fmla="val 136473"/>
            </a:avLst>
          </a:prstGeom>
          <a:gradFill flip="none" rotWithShape="1">
            <a:gsLst>
              <a:gs pos="0">
                <a:srgbClr val="93C37C"/>
              </a:gs>
              <a:gs pos="100000">
                <a:srgbClr val="C0AC8B"/>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6" name="Group 35">
            <a:extLst>
              <a:ext uri="{FF2B5EF4-FFF2-40B4-BE49-F238E27FC236}">
                <a16:creationId xmlns:a16="http://schemas.microsoft.com/office/drawing/2014/main" id="{4C04BB93-FF0A-40F7-B2C1-1286B2F181ED}"/>
              </a:ext>
            </a:extLst>
          </p:cNvPr>
          <p:cNvGrpSpPr/>
          <p:nvPr/>
        </p:nvGrpSpPr>
        <p:grpSpPr>
          <a:xfrm>
            <a:off x="284538" y="3215344"/>
            <a:ext cx="1033297" cy="1809446"/>
            <a:chOff x="7489359" y="3084893"/>
            <a:chExt cx="1033297" cy="1809446"/>
          </a:xfrm>
        </p:grpSpPr>
        <p:sp>
          <p:nvSpPr>
            <p:cNvPr id="37" name="object 6">
              <a:extLst>
                <a:ext uri="{FF2B5EF4-FFF2-40B4-BE49-F238E27FC236}">
                  <a16:creationId xmlns:a16="http://schemas.microsoft.com/office/drawing/2014/main" id="{DD81E610-16C7-4E70-9F38-A3971BFC9CB9}"/>
                </a:ext>
              </a:extLst>
            </p:cNvPr>
            <p:cNvSpPr/>
            <p:nvPr/>
          </p:nvSpPr>
          <p:spPr>
            <a:xfrm>
              <a:off x="7489359" y="3084893"/>
              <a:ext cx="1033297" cy="1809446"/>
            </a:xfrm>
            <a:prstGeom prst="rect">
              <a:avLst/>
            </a:prstGeom>
            <a:blipFill>
              <a:blip r:embed="rId3" cstate="print"/>
              <a:stretch>
                <a:fillRect/>
              </a:stretch>
            </a:blipFill>
          </p:spPr>
          <p:txBody>
            <a:bodyPr wrap="square" lIns="0" tIns="0" rIns="0" bIns="0" rtlCol="0"/>
            <a:lstStyle/>
            <a:p>
              <a:endParaRPr/>
            </a:p>
          </p:txBody>
        </p:sp>
        <p:sp>
          <p:nvSpPr>
            <p:cNvPr id="38" name="object 7">
              <a:extLst>
                <a:ext uri="{FF2B5EF4-FFF2-40B4-BE49-F238E27FC236}">
                  <a16:creationId xmlns:a16="http://schemas.microsoft.com/office/drawing/2014/main" id="{8905EA00-B32F-4DD2-9CEA-751512366160}"/>
                </a:ext>
              </a:extLst>
            </p:cNvPr>
            <p:cNvSpPr/>
            <p:nvPr/>
          </p:nvSpPr>
          <p:spPr>
            <a:xfrm>
              <a:off x="7671659" y="3329743"/>
              <a:ext cx="688340" cy="160020"/>
            </a:xfrm>
            <a:custGeom>
              <a:avLst/>
              <a:gdLst/>
              <a:ahLst/>
              <a:cxnLst/>
              <a:rect l="l" t="t" r="r" b="b"/>
              <a:pathLst>
                <a:path w="688340" h="160020">
                  <a:moveTo>
                    <a:pt x="0" y="0"/>
                  </a:moveTo>
                  <a:lnTo>
                    <a:pt x="688198" y="0"/>
                  </a:lnTo>
                  <a:lnTo>
                    <a:pt x="688198" y="159599"/>
                  </a:lnTo>
                  <a:lnTo>
                    <a:pt x="0" y="159599"/>
                  </a:lnTo>
                  <a:lnTo>
                    <a:pt x="0" y="0"/>
                  </a:lnTo>
                  <a:close/>
                </a:path>
              </a:pathLst>
            </a:custGeom>
            <a:solidFill>
              <a:srgbClr val="93C37C"/>
            </a:solidFill>
          </p:spPr>
          <p:txBody>
            <a:bodyPr wrap="square" lIns="0" tIns="0" rIns="0" bIns="0" rtlCol="0"/>
            <a:lstStyle/>
            <a:p>
              <a:endParaRPr/>
            </a:p>
          </p:txBody>
        </p:sp>
        <p:sp>
          <p:nvSpPr>
            <p:cNvPr id="39" name="object 9">
              <a:extLst>
                <a:ext uri="{FF2B5EF4-FFF2-40B4-BE49-F238E27FC236}">
                  <a16:creationId xmlns:a16="http://schemas.microsoft.com/office/drawing/2014/main" id="{205E629D-E811-41BD-9998-E1246F7C8EE2}"/>
                </a:ext>
              </a:extLst>
            </p:cNvPr>
            <p:cNvSpPr/>
            <p:nvPr/>
          </p:nvSpPr>
          <p:spPr>
            <a:xfrm>
              <a:off x="7661909" y="4399216"/>
              <a:ext cx="688340" cy="160020"/>
            </a:xfrm>
            <a:custGeom>
              <a:avLst/>
              <a:gdLst/>
              <a:ahLst/>
              <a:cxnLst/>
              <a:rect l="l" t="t" r="r" b="b"/>
              <a:pathLst>
                <a:path w="688340" h="160020">
                  <a:moveTo>
                    <a:pt x="0" y="0"/>
                  </a:moveTo>
                  <a:lnTo>
                    <a:pt x="688198" y="0"/>
                  </a:lnTo>
                  <a:lnTo>
                    <a:pt x="688198" y="159599"/>
                  </a:lnTo>
                  <a:lnTo>
                    <a:pt x="0" y="159599"/>
                  </a:lnTo>
                  <a:lnTo>
                    <a:pt x="0" y="0"/>
                  </a:lnTo>
                  <a:close/>
                </a:path>
              </a:pathLst>
            </a:custGeom>
            <a:solidFill>
              <a:srgbClr val="93C37C"/>
            </a:solidFill>
          </p:spPr>
          <p:txBody>
            <a:bodyPr wrap="square" lIns="0" tIns="0" rIns="0" bIns="0" rtlCol="0"/>
            <a:lstStyle/>
            <a:p>
              <a:endParaRPr/>
            </a:p>
          </p:txBody>
        </p:sp>
        <p:sp>
          <p:nvSpPr>
            <p:cNvPr id="40" name="object 11">
              <a:extLst>
                <a:ext uri="{FF2B5EF4-FFF2-40B4-BE49-F238E27FC236}">
                  <a16:creationId xmlns:a16="http://schemas.microsoft.com/office/drawing/2014/main" id="{C9EFF838-4022-47EA-BC7A-15F8037A42DB}"/>
                </a:ext>
              </a:extLst>
            </p:cNvPr>
            <p:cNvSpPr/>
            <p:nvPr/>
          </p:nvSpPr>
          <p:spPr>
            <a:xfrm>
              <a:off x="7681409" y="3739367"/>
              <a:ext cx="668698" cy="269749"/>
            </a:xfrm>
            <a:prstGeom prst="rect">
              <a:avLst/>
            </a:prstGeom>
            <a:blipFill>
              <a:blip r:embed="rId4"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5705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2694024" y="-9248"/>
            <a:ext cx="637083" cy="535008"/>
          </a:xfrm>
          <a:custGeom>
            <a:avLst/>
            <a:gdLst>
              <a:gd name="connsiteX0" fmla="*/ 0 w 637083"/>
              <a:gd name="connsiteY0" fmla="*/ 0 h 535008"/>
              <a:gd name="connsiteX1" fmla="*/ 232616 w 637083"/>
              <a:gd name="connsiteY1" fmla="*/ 0 h 535008"/>
              <a:gd name="connsiteX2" fmla="*/ 260711 w 637083"/>
              <a:gd name="connsiteY2" fmla="*/ 26787 h 535008"/>
              <a:gd name="connsiteX3" fmla="*/ 572096 w 637083"/>
              <a:gd name="connsiteY3" fmla="*/ 369396 h 535008"/>
              <a:gd name="connsiteX4" fmla="*/ 637083 w 637083"/>
              <a:gd name="connsiteY4" fmla="*/ 452093 h 535008"/>
              <a:gd name="connsiteX5" fmla="*/ 627565 w 637083"/>
              <a:gd name="connsiteY5" fmla="*/ 455048 h 535008"/>
              <a:gd name="connsiteX6" fmla="*/ 532376 w 637083"/>
              <a:gd name="connsiteY6" fmla="*/ 506715 h 535008"/>
              <a:gd name="connsiteX7" fmla="*/ 498084 w 637083"/>
              <a:gd name="connsiteY7" fmla="*/ 535008 h 535008"/>
              <a:gd name="connsiteX8" fmla="*/ 448199 w 637083"/>
              <a:gd name="connsiteY8" fmla="*/ 471528 h 535008"/>
              <a:gd name="connsiteX9" fmla="*/ 147177 w 637083"/>
              <a:gd name="connsiteY9" fmla="*/ 140321 h 5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083" h="535008">
                <a:moveTo>
                  <a:pt x="0" y="0"/>
                </a:moveTo>
                <a:lnTo>
                  <a:pt x="232616" y="0"/>
                </a:lnTo>
                <a:lnTo>
                  <a:pt x="260711" y="26787"/>
                </a:lnTo>
                <a:cubicBezTo>
                  <a:pt x="369845" y="135921"/>
                  <a:pt x="473774" y="250259"/>
                  <a:pt x="572096" y="369396"/>
                </a:cubicBezTo>
                <a:lnTo>
                  <a:pt x="637083" y="452093"/>
                </a:lnTo>
                <a:lnTo>
                  <a:pt x="627565" y="455048"/>
                </a:lnTo>
                <a:cubicBezTo>
                  <a:pt x="594043" y="469227"/>
                  <a:pt x="562188" y="486574"/>
                  <a:pt x="532376" y="506715"/>
                </a:cubicBezTo>
                <a:lnTo>
                  <a:pt x="498084" y="535008"/>
                </a:lnTo>
                <a:lnTo>
                  <a:pt x="448199" y="471528"/>
                </a:lnTo>
                <a:cubicBezTo>
                  <a:pt x="353150" y="356356"/>
                  <a:pt x="252679" y="245823"/>
                  <a:pt x="147177" y="14032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33"/>
          <p:cNvSpPr/>
          <p:nvPr/>
        </p:nvSpPr>
        <p:spPr>
          <a:xfrm>
            <a:off x="3775363" y="1379072"/>
            <a:ext cx="391928" cy="709696"/>
          </a:xfrm>
          <a:custGeom>
            <a:avLst/>
            <a:gdLst>
              <a:gd name="connsiteX0" fmla="*/ 135550 w 391928"/>
              <a:gd name="connsiteY0" fmla="*/ 0 h 709696"/>
              <a:gd name="connsiteX1" fmla="*/ 213310 w 391928"/>
              <a:gd name="connsiteY1" fmla="*/ 172002 h 709696"/>
              <a:gd name="connsiteX2" fmla="*/ 375545 w 391928"/>
              <a:gd name="connsiteY2" fmla="*/ 615260 h 709696"/>
              <a:gd name="connsiteX3" fmla="*/ 391928 w 391928"/>
              <a:gd name="connsiteY3" fmla="*/ 672955 h 709696"/>
              <a:gd name="connsiteX4" fmla="*/ 335492 w 391928"/>
              <a:gd name="connsiteY4" fmla="*/ 678644 h 709696"/>
              <a:gd name="connsiteX5" fmla="*/ 235461 w 391928"/>
              <a:gd name="connsiteY5" fmla="*/ 709696 h 709696"/>
              <a:gd name="connsiteX6" fmla="*/ 222202 w 391928"/>
              <a:gd name="connsiteY6" fmla="*/ 663006 h 709696"/>
              <a:gd name="connsiteX7" fmla="*/ 65367 w 391928"/>
              <a:gd name="connsiteY7" fmla="*/ 234500 h 709696"/>
              <a:gd name="connsiteX8" fmla="*/ 0 w 391928"/>
              <a:gd name="connsiteY8" fmla="*/ 89913 h 709696"/>
              <a:gd name="connsiteX9" fmla="*/ 77670 w 391928"/>
              <a:gd name="connsiteY9" fmla="*/ 47755 h 70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28" h="709696">
                <a:moveTo>
                  <a:pt x="135550" y="0"/>
                </a:moveTo>
                <a:lnTo>
                  <a:pt x="213310" y="172002"/>
                </a:lnTo>
                <a:cubicBezTo>
                  <a:pt x="274344" y="316302"/>
                  <a:pt x="328557" y="464190"/>
                  <a:pt x="375545" y="615260"/>
                </a:cubicBezTo>
                <a:lnTo>
                  <a:pt x="391928" y="672955"/>
                </a:lnTo>
                <a:lnTo>
                  <a:pt x="335492" y="678644"/>
                </a:lnTo>
                <a:lnTo>
                  <a:pt x="235461" y="709696"/>
                </a:lnTo>
                <a:lnTo>
                  <a:pt x="222202" y="663006"/>
                </a:lnTo>
                <a:cubicBezTo>
                  <a:pt x="176778" y="516963"/>
                  <a:pt x="124370" y="373998"/>
                  <a:pt x="65367" y="234500"/>
                </a:cubicBezTo>
                <a:lnTo>
                  <a:pt x="0" y="89913"/>
                </a:lnTo>
                <a:lnTo>
                  <a:pt x="77670" y="4775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eeform 38"/>
          <p:cNvSpPr/>
          <p:nvPr/>
        </p:nvSpPr>
        <p:spPr>
          <a:xfrm>
            <a:off x="4199327" y="3148773"/>
            <a:ext cx="168482" cy="560459"/>
          </a:xfrm>
          <a:custGeom>
            <a:avLst/>
            <a:gdLst>
              <a:gd name="connsiteX0" fmla="*/ 159774 w 168482"/>
              <a:gd name="connsiteY0" fmla="*/ 0 h 560459"/>
              <a:gd name="connsiteX1" fmla="*/ 162205 w 168482"/>
              <a:gd name="connsiteY1" fmla="*/ 31959 h 560459"/>
              <a:gd name="connsiteX2" fmla="*/ 168482 w 168482"/>
              <a:gd name="connsiteY2" fmla="*/ 280229 h 560459"/>
              <a:gd name="connsiteX3" fmla="*/ 162205 w 168482"/>
              <a:gd name="connsiteY3" fmla="*/ 528499 h 560459"/>
              <a:gd name="connsiteX4" fmla="*/ 159774 w 168482"/>
              <a:gd name="connsiteY4" fmla="*/ 560459 h 560459"/>
              <a:gd name="connsiteX5" fmla="*/ 137402 w 168482"/>
              <a:gd name="connsiteY5" fmla="*/ 553514 h 560459"/>
              <a:gd name="connsiteX6" fmla="*/ 24465 w 168482"/>
              <a:gd name="connsiteY6" fmla="*/ 542129 h 560459"/>
              <a:gd name="connsiteX7" fmla="*/ 0 w 168482"/>
              <a:gd name="connsiteY7" fmla="*/ 544595 h 560459"/>
              <a:gd name="connsiteX8" fmla="*/ 1853 w 168482"/>
              <a:gd name="connsiteY8" fmla="*/ 520237 h 560459"/>
              <a:gd name="connsiteX9" fmla="*/ 7921 w 168482"/>
              <a:gd name="connsiteY9" fmla="*/ 280229 h 560459"/>
              <a:gd name="connsiteX10" fmla="*/ 1853 w 168482"/>
              <a:gd name="connsiteY10" fmla="*/ 40222 h 560459"/>
              <a:gd name="connsiteX11" fmla="*/ 0 w 168482"/>
              <a:gd name="connsiteY11" fmla="*/ 15863 h 560459"/>
              <a:gd name="connsiteX12" fmla="*/ 24465 w 168482"/>
              <a:gd name="connsiteY12" fmla="*/ 18329 h 560459"/>
              <a:gd name="connsiteX13" fmla="*/ 137402 w 168482"/>
              <a:gd name="connsiteY13" fmla="*/ 6944 h 56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82" h="560459">
                <a:moveTo>
                  <a:pt x="159774" y="0"/>
                </a:moveTo>
                <a:lnTo>
                  <a:pt x="162205" y="31959"/>
                </a:lnTo>
                <a:cubicBezTo>
                  <a:pt x="166373" y="114190"/>
                  <a:pt x="168482" y="196963"/>
                  <a:pt x="168482" y="280229"/>
                </a:cubicBezTo>
                <a:cubicBezTo>
                  <a:pt x="168482" y="363495"/>
                  <a:pt x="166373" y="446269"/>
                  <a:pt x="162205" y="528499"/>
                </a:cubicBezTo>
                <a:lnTo>
                  <a:pt x="159774" y="560459"/>
                </a:lnTo>
                <a:lnTo>
                  <a:pt x="137402" y="553514"/>
                </a:lnTo>
                <a:cubicBezTo>
                  <a:pt x="100923" y="546049"/>
                  <a:pt x="63152" y="542129"/>
                  <a:pt x="24465" y="542129"/>
                </a:cubicBezTo>
                <a:lnTo>
                  <a:pt x="0" y="544595"/>
                </a:lnTo>
                <a:lnTo>
                  <a:pt x="1853" y="520237"/>
                </a:lnTo>
                <a:cubicBezTo>
                  <a:pt x="5882" y="440743"/>
                  <a:pt x="7921" y="360724"/>
                  <a:pt x="7921" y="280229"/>
                </a:cubicBezTo>
                <a:cubicBezTo>
                  <a:pt x="7921" y="199734"/>
                  <a:pt x="5882" y="119716"/>
                  <a:pt x="1853" y="40222"/>
                </a:cubicBezTo>
                <a:lnTo>
                  <a:pt x="0" y="15863"/>
                </a:lnTo>
                <a:lnTo>
                  <a:pt x="24465" y="18329"/>
                </a:lnTo>
                <a:cubicBezTo>
                  <a:pt x="63152" y="18329"/>
                  <a:pt x="100923" y="14409"/>
                  <a:pt x="137402" y="694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eeform 43"/>
          <p:cNvSpPr/>
          <p:nvPr/>
        </p:nvSpPr>
        <p:spPr>
          <a:xfrm>
            <a:off x="3775370" y="4769236"/>
            <a:ext cx="391921" cy="709210"/>
          </a:xfrm>
          <a:custGeom>
            <a:avLst/>
            <a:gdLst>
              <a:gd name="connsiteX0" fmla="*/ 235454 w 391921"/>
              <a:gd name="connsiteY0" fmla="*/ 0 h 709210"/>
              <a:gd name="connsiteX1" fmla="*/ 335485 w 391921"/>
              <a:gd name="connsiteY1" fmla="*/ 31051 h 709210"/>
              <a:gd name="connsiteX2" fmla="*/ 391921 w 391921"/>
              <a:gd name="connsiteY2" fmla="*/ 36740 h 709210"/>
              <a:gd name="connsiteX3" fmla="*/ 375538 w 391921"/>
              <a:gd name="connsiteY3" fmla="*/ 94436 h 709210"/>
              <a:gd name="connsiteX4" fmla="*/ 166256 w 391921"/>
              <a:gd name="connsiteY4" fmla="*/ 645240 h 709210"/>
              <a:gd name="connsiteX5" fmla="*/ 134954 w 391921"/>
              <a:gd name="connsiteY5" fmla="*/ 709210 h 709210"/>
              <a:gd name="connsiteX6" fmla="*/ 77663 w 391921"/>
              <a:gd name="connsiteY6" fmla="*/ 661940 h 709210"/>
              <a:gd name="connsiteX7" fmla="*/ 0 w 391921"/>
              <a:gd name="connsiteY7" fmla="*/ 619786 h 709210"/>
              <a:gd name="connsiteX8" fmla="*/ 19878 w 391921"/>
              <a:gd name="connsiteY8" fmla="*/ 579163 h 709210"/>
              <a:gd name="connsiteX9" fmla="*/ 222195 w 391921"/>
              <a:gd name="connsiteY9" fmla="*/ 46690 h 70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21" h="709210">
                <a:moveTo>
                  <a:pt x="235454" y="0"/>
                </a:moveTo>
                <a:lnTo>
                  <a:pt x="335485" y="31051"/>
                </a:lnTo>
                <a:lnTo>
                  <a:pt x="391921" y="36740"/>
                </a:lnTo>
                <a:lnTo>
                  <a:pt x="375538" y="94436"/>
                </a:lnTo>
                <a:cubicBezTo>
                  <a:pt x="316803" y="283275"/>
                  <a:pt x="246779" y="467139"/>
                  <a:pt x="166256" y="645240"/>
                </a:cubicBezTo>
                <a:lnTo>
                  <a:pt x="134954" y="709210"/>
                </a:lnTo>
                <a:lnTo>
                  <a:pt x="77663" y="661940"/>
                </a:lnTo>
                <a:lnTo>
                  <a:pt x="0" y="619786"/>
                </a:lnTo>
                <a:lnTo>
                  <a:pt x="19878" y="579163"/>
                </a:lnTo>
                <a:cubicBezTo>
                  <a:pt x="97722" y="406989"/>
                  <a:pt x="165415" y="229244"/>
                  <a:pt x="222195" y="4669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eeform 46"/>
          <p:cNvSpPr/>
          <p:nvPr/>
        </p:nvSpPr>
        <p:spPr>
          <a:xfrm>
            <a:off x="2694022" y="6332502"/>
            <a:ext cx="638189" cy="534751"/>
          </a:xfrm>
          <a:custGeom>
            <a:avLst/>
            <a:gdLst>
              <a:gd name="connsiteX0" fmla="*/ 498399 w 638189"/>
              <a:gd name="connsiteY0" fmla="*/ 0 h 534751"/>
              <a:gd name="connsiteX1" fmla="*/ 532378 w 638189"/>
              <a:gd name="connsiteY1" fmla="*/ 28034 h 534751"/>
              <a:gd name="connsiteX2" fmla="*/ 627567 w 638189"/>
              <a:gd name="connsiteY2" fmla="*/ 79701 h 534751"/>
              <a:gd name="connsiteX3" fmla="*/ 638189 w 638189"/>
              <a:gd name="connsiteY3" fmla="*/ 82999 h 534751"/>
              <a:gd name="connsiteX4" fmla="*/ 459142 w 638189"/>
              <a:gd name="connsiteY4" fmla="*/ 297338 h 534751"/>
              <a:gd name="connsiteX5" fmla="*/ 260713 w 638189"/>
              <a:gd name="connsiteY5" fmla="*/ 507963 h 534751"/>
              <a:gd name="connsiteX6" fmla="*/ 232616 w 638189"/>
              <a:gd name="connsiteY6" fmla="*/ 534751 h 534751"/>
              <a:gd name="connsiteX7" fmla="*/ 0 w 638189"/>
              <a:gd name="connsiteY7" fmla="*/ 534751 h 534751"/>
              <a:gd name="connsiteX8" fmla="*/ 147179 w 638189"/>
              <a:gd name="connsiteY8" fmla="*/ 394429 h 534751"/>
              <a:gd name="connsiteX9" fmla="*/ 339004 w 638189"/>
              <a:gd name="connsiteY9" fmla="*/ 190813 h 53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189" h="534751">
                <a:moveTo>
                  <a:pt x="498399" y="0"/>
                </a:moveTo>
                <a:lnTo>
                  <a:pt x="532378" y="28034"/>
                </a:lnTo>
                <a:cubicBezTo>
                  <a:pt x="562190" y="48175"/>
                  <a:pt x="594045" y="65523"/>
                  <a:pt x="627567" y="79701"/>
                </a:cubicBezTo>
                <a:lnTo>
                  <a:pt x="638189" y="82999"/>
                </a:lnTo>
                <a:lnTo>
                  <a:pt x="459142" y="297338"/>
                </a:lnTo>
                <a:cubicBezTo>
                  <a:pt x="395098" y="369513"/>
                  <a:pt x="328922" y="439755"/>
                  <a:pt x="260713" y="507963"/>
                </a:cubicBezTo>
                <a:lnTo>
                  <a:pt x="232616" y="534751"/>
                </a:lnTo>
                <a:lnTo>
                  <a:pt x="0" y="534751"/>
                </a:lnTo>
                <a:lnTo>
                  <a:pt x="147179" y="394429"/>
                </a:lnTo>
                <a:cubicBezTo>
                  <a:pt x="213118" y="328491"/>
                  <a:pt x="277091" y="260587"/>
                  <a:pt x="339004" y="19081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itle 5"/>
          <p:cNvSpPr txBox="1">
            <a:spLocks/>
          </p:cNvSpPr>
          <p:nvPr/>
        </p:nvSpPr>
        <p:spPr>
          <a:xfrm rot="16200000">
            <a:off x="-1651706" y="2766220"/>
            <a:ext cx="6111536" cy="1325563"/>
          </a:xfrm>
          <a:prstGeom prst="rect">
            <a:avLst/>
          </a:prstGeom>
        </p:spPr>
        <p:txBody>
          <a:bodyPr anchor="ctr">
            <a:normAutofit/>
          </a:bodyPr>
          <a:lstStyle>
            <a:lvl1pPr algn="r" defTabSz="914354" rtl="0" eaLnBrk="1" latinLnBrk="0" hangingPunct="1">
              <a:spcBef>
                <a:spcPct val="0"/>
              </a:spcBef>
              <a:buNone/>
              <a:defRPr sz="3200" b="1" kern="1200" cap="small" normalizeH="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gn="ctr"/>
            <a:endParaRPr lang="en-US" sz="5400" dirty="0">
              <a:solidFill>
                <a:schemeClr val="tx2"/>
              </a:solidFill>
            </a:endParaRPr>
          </a:p>
        </p:txBody>
      </p:sp>
      <p:sp>
        <p:nvSpPr>
          <p:cNvPr id="48" name="TextBox 47"/>
          <p:cNvSpPr txBox="1"/>
          <p:nvPr/>
        </p:nvSpPr>
        <p:spPr>
          <a:xfrm>
            <a:off x="4571849" y="383075"/>
            <a:ext cx="7411216" cy="830997"/>
          </a:xfrm>
          <a:prstGeom prst="rect">
            <a:avLst/>
          </a:prstGeom>
          <a:noFill/>
        </p:spPr>
        <p:txBody>
          <a:bodyPr wrap="square" rtlCol="0">
            <a:spAutoFit/>
          </a:bodyPr>
          <a:lstStyle/>
          <a:p>
            <a:r>
              <a:rPr lang="en-US" sz="2400" b="1" cap="all" dirty="0"/>
              <a:t>India context: PRODUCTIVITY CHALLENGE and digital landscape</a:t>
            </a:r>
          </a:p>
        </p:txBody>
      </p:sp>
      <p:sp>
        <p:nvSpPr>
          <p:cNvPr id="52" name="TextBox 51"/>
          <p:cNvSpPr txBox="1"/>
          <p:nvPr/>
        </p:nvSpPr>
        <p:spPr>
          <a:xfrm>
            <a:off x="5106324" y="2272557"/>
            <a:ext cx="6256651" cy="461665"/>
          </a:xfrm>
          <a:prstGeom prst="rect">
            <a:avLst/>
          </a:prstGeom>
          <a:noFill/>
        </p:spPr>
        <p:txBody>
          <a:bodyPr wrap="square" rtlCol="0">
            <a:spAutoFit/>
          </a:bodyPr>
          <a:lstStyle/>
          <a:p>
            <a:r>
              <a:rPr lang="en-US" sz="2400" b="1" cap="all" dirty="0"/>
              <a:t>Rural advisory services</a:t>
            </a:r>
          </a:p>
        </p:txBody>
      </p:sp>
      <p:sp>
        <p:nvSpPr>
          <p:cNvPr id="55" name="TextBox 54"/>
          <p:cNvSpPr txBox="1"/>
          <p:nvPr/>
        </p:nvSpPr>
        <p:spPr>
          <a:xfrm>
            <a:off x="5220495" y="3806603"/>
            <a:ext cx="5397917" cy="830997"/>
          </a:xfrm>
          <a:prstGeom prst="rect">
            <a:avLst/>
          </a:prstGeom>
          <a:noFill/>
        </p:spPr>
        <p:txBody>
          <a:bodyPr wrap="square" rtlCol="0">
            <a:spAutoFit/>
          </a:bodyPr>
          <a:lstStyle/>
          <a:p>
            <a:r>
              <a:rPr lang="en-US" sz="2400" b="1" cap="all" dirty="0"/>
              <a:t>MOBILE weather-based advisory services: WORLD BANK INVESTMENT </a:t>
            </a:r>
          </a:p>
        </p:txBody>
      </p:sp>
      <p:sp>
        <p:nvSpPr>
          <p:cNvPr id="58" name="TextBox 57"/>
          <p:cNvSpPr txBox="1"/>
          <p:nvPr/>
        </p:nvSpPr>
        <p:spPr>
          <a:xfrm>
            <a:off x="4810699" y="5709981"/>
            <a:ext cx="6847902" cy="830997"/>
          </a:xfrm>
          <a:prstGeom prst="rect">
            <a:avLst/>
          </a:prstGeom>
          <a:noFill/>
        </p:spPr>
        <p:txBody>
          <a:bodyPr wrap="square" rtlCol="0">
            <a:spAutoFit/>
          </a:bodyPr>
          <a:lstStyle/>
          <a:p>
            <a:r>
              <a:rPr lang="en-US" sz="2400" b="1" cap="all" dirty="0"/>
              <a:t>Learning and way ahead FOR RURAL ADVISORY SERVICES</a:t>
            </a:r>
          </a:p>
        </p:txBody>
      </p:sp>
      <p:sp>
        <p:nvSpPr>
          <p:cNvPr id="25" name="Oval 24">
            <a:extLst>
              <a:ext uri="{FF2B5EF4-FFF2-40B4-BE49-F238E27FC236}">
                <a16:creationId xmlns:a16="http://schemas.microsoft.com/office/drawing/2014/main" id="{A0E41B4B-A18D-4A48-B60D-839DB902A122}"/>
              </a:ext>
            </a:extLst>
          </p:cNvPr>
          <p:cNvSpPr/>
          <p:nvPr/>
        </p:nvSpPr>
        <p:spPr>
          <a:xfrm>
            <a:off x="3054168" y="442173"/>
            <a:ext cx="1005840" cy="10058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8" name="Group 27">
            <a:extLst>
              <a:ext uri="{FF2B5EF4-FFF2-40B4-BE49-F238E27FC236}">
                <a16:creationId xmlns:a16="http://schemas.microsoft.com/office/drawing/2014/main" id="{54999DEE-25BC-4C25-9940-3942D7332B9C}"/>
              </a:ext>
            </a:extLst>
          </p:cNvPr>
          <p:cNvGrpSpPr/>
          <p:nvPr/>
        </p:nvGrpSpPr>
        <p:grpSpPr>
          <a:xfrm>
            <a:off x="3623227" y="2125722"/>
            <a:ext cx="1005840" cy="1005840"/>
            <a:chOff x="498566" y="2423160"/>
            <a:chExt cx="1005840" cy="1005840"/>
          </a:xfrm>
        </p:grpSpPr>
        <p:sp>
          <p:nvSpPr>
            <p:cNvPr id="30" name="Oval 29">
              <a:extLst>
                <a:ext uri="{FF2B5EF4-FFF2-40B4-BE49-F238E27FC236}">
                  <a16:creationId xmlns:a16="http://schemas.microsoft.com/office/drawing/2014/main" id="{47608392-CF3C-4C07-B3C9-C2EEB2FC254D}"/>
                </a:ext>
              </a:extLst>
            </p:cNvPr>
            <p:cNvSpPr/>
            <p:nvPr/>
          </p:nvSpPr>
          <p:spPr>
            <a:xfrm>
              <a:off x="498566" y="2423160"/>
              <a:ext cx="1005840" cy="10058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1" name="Picture 30">
              <a:extLst>
                <a:ext uri="{FF2B5EF4-FFF2-40B4-BE49-F238E27FC236}">
                  <a16:creationId xmlns:a16="http://schemas.microsoft.com/office/drawing/2014/main" id="{33630F10-9C07-43CD-B22F-8B44527D8C0D}"/>
                </a:ext>
              </a:extLst>
            </p:cNvPr>
            <p:cNvPicPr>
              <a:picLocks noChangeAspect="1"/>
            </p:cNvPicPr>
            <p:nvPr/>
          </p:nvPicPr>
          <p:blipFill>
            <a:blip r:embed="rId3"/>
            <a:stretch>
              <a:fillRect/>
            </a:stretch>
          </p:blipFill>
          <p:spPr>
            <a:xfrm>
              <a:off x="498566" y="2474860"/>
              <a:ext cx="822960" cy="822960"/>
            </a:xfrm>
            <a:prstGeom prst="ellipse">
              <a:avLst/>
            </a:prstGeom>
          </p:spPr>
        </p:pic>
      </p:grpSp>
      <p:grpSp>
        <p:nvGrpSpPr>
          <p:cNvPr id="35" name="Group 34">
            <a:extLst>
              <a:ext uri="{FF2B5EF4-FFF2-40B4-BE49-F238E27FC236}">
                <a16:creationId xmlns:a16="http://schemas.microsoft.com/office/drawing/2014/main" id="{E9CF9425-D23E-465A-A59D-9BF49BA3F106}"/>
              </a:ext>
            </a:extLst>
          </p:cNvPr>
          <p:cNvGrpSpPr/>
          <p:nvPr/>
        </p:nvGrpSpPr>
        <p:grpSpPr>
          <a:xfrm>
            <a:off x="3696407" y="3733029"/>
            <a:ext cx="1005840" cy="1005840"/>
            <a:chOff x="498566" y="3697973"/>
            <a:chExt cx="1005840" cy="1005840"/>
          </a:xfrm>
        </p:grpSpPr>
        <p:sp>
          <p:nvSpPr>
            <p:cNvPr id="36" name="Oval 35">
              <a:extLst>
                <a:ext uri="{FF2B5EF4-FFF2-40B4-BE49-F238E27FC236}">
                  <a16:creationId xmlns:a16="http://schemas.microsoft.com/office/drawing/2014/main" id="{4E2EC549-E98E-42D2-A762-77EBFF0D07D6}"/>
                </a:ext>
              </a:extLst>
            </p:cNvPr>
            <p:cNvSpPr/>
            <p:nvPr/>
          </p:nvSpPr>
          <p:spPr>
            <a:xfrm>
              <a:off x="498566" y="3697973"/>
              <a:ext cx="1005840" cy="10058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7" name="Picture 36">
              <a:extLst>
                <a:ext uri="{FF2B5EF4-FFF2-40B4-BE49-F238E27FC236}">
                  <a16:creationId xmlns:a16="http://schemas.microsoft.com/office/drawing/2014/main" id="{FF1ADB3A-B544-4CDE-9FC4-5FA52F36A532}"/>
                </a:ext>
              </a:extLst>
            </p:cNvPr>
            <p:cNvPicPr>
              <a:picLocks noChangeAspect="1"/>
            </p:cNvPicPr>
            <p:nvPr/>
          </p:nvPicPr>
          <p:blipFill rotWithShape="1">
            <a:blip r:embed="rId4"/>
            <a:srcRect l="6190" t="6000" r="7143" b="6191"/>
            <a:stretch/>
          </p:blipFill>
          <p:spPr>
            <a:xfrm>
              <a:off x="498566" y="3734392"/>
              <a:ext cx="822960" cy="833812"/>
            </a:xfrm>
            <a:prstGeom prst="ellipse">
              <a:avLst/>
            </a:prstGeom>
          </p:spPr>
        </p:pic>
      </p:grpSp>
      <p:sp>
        <p:nvSpPr>
          <p:cNvPr id="40" name="Oval 39">
            <a:extLst>
              <a:ext uri="{FF2B5EF4-FFF2-40B4-BE49-F238E27FC236}">
                <a16:creationId xmlns:a16="http://schemas.microsoft.com/office/drawing/2014/main" id="{AE01656F-BE3A-4EA9-BDCB-98F8932C4217}"/>
              </a:ext>
            </a:extLst>
          </p:cNvPr>
          <p:cNvSpPr/>
          <p:nvPr/>
        </p:nvSpPr>
        <p:spPr>
          <a:xfrm>
            <a:off x="3120307" y="5437893"/>
            <a:ext cx="1005840" cy="10058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7" name="Picture 26">
            <a:extLst>
              <a:ext uri="{FF2B5EF4-FFF2-40B4-BE49-F238E27FC236}">
                <a16:creationId xmlns:a16="http://schemas.microsoft.com/office/drawing/2014/main" id="{ADF0F08B-C176-4907-8BFD-EC6AF3D1CC3D}"/>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3233803" y="587338"/>
            <a:ext cx="646569" cy="646569"/>
          </a:xfrm>
          <a:prstGeom prst="rect">
            <a:avLst/>
          </a:prstGeom>
        </p:spPr>
      </p:pic>
      <p:pic>
        <p:nvPicPr>
          <p:cNvPr id="32" name="Picture 31">
            <a:extLst>
              <a:ext uri="{FF2B5EF4-FFF2-40B4-BE49-F238E27FC236}">
                <a16:creationId xmlns:a16="http://schemas.microsoft.com/office/drawing/2014/main" id="{044EECEB-ED47-4549-9693-BFACFD1B301B}"/>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3299160" y="5650519"/>
            <a:ext cx="727949" cy="634622"/>
          </a:xfrm>
          <a:prstGeom prst="rect">
            <a:avLst/>
          </a:prstGeom>
        </p:spPr>
      </p:pic>
    </p:spTree>
    <p:extLst>
      <p:ext uri="{BB962C8B-B14F-4D97-AF65-F5344CB8AC3E}">
        <p14:creationId xmlns:p14="http://schemas.microsoft.com/office/powerpoint/2010/main" val="1484348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8D984-6F1D-448C-8689-D371B70D6FFE}"/>
              </a:ext>
            </a:extLst>
          </p:cNvPr>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Project: Mid-Term Learning</a:t>
            </a:r>
          </a:p>
        </p:txBody>
      </p:sp>
      <p:sp>
        <p:nvSpPr>
          <p:cNvPr id="3" name="Content Placeholder 2">
            <a:extLst>
              <a:ext uri="{FF2B5EF4-FFF2-40B4-BE49-F238E27FC236}">
                <a16:creationId xmlns:a16="http://schemas.microsoft.com/office/drawing/2014/main" id="{A7A992D6-E9EB-469E-B48D-F4C099C475FF}"/>
              </a:ext>
            </a:extLst>
          </p:cNvPr>
          <p:cNvSpPr>
            <a:spLocks noGrp="1"/>
          </p:cNvSpPr>
          <p:nvPr>
            <p:ph sz="quarter" idx="10"/>
          </p:nvPr>
        </p:nvSpPr>
        <p:spPr>
          <a:xfrm>
            <a:off x="309716" y="1317620"/>
            <a:ext cx="11813457" cy="6602263"/>
          </a:xfrm>
        </p:spPr>
        <p:txBody>
          <a:bodyPr>
            <a:noAutofit/>
          </a:bodyPr>
          <a:lstStyle/>
          <a:p>
            <a:r>
              <a:rPr lang="en-IN" sz="2100" u="sng" dirty="0">
                <a:solidFill>
                  <a:srgbClr val="000000"/>
                </a:solidFill>
                <a:latin typeface="Segoe UI" panose="020B0502040204020203" pitchFamily="34" charset="0"/>
                <a:cs typeface="Segoe UI" panose="020B0502040204020203" pitchFamily="34" charset="0"/>
              </a:rPr>
              <a:t>Adoption: </a:t>
            </a:r>
            <a:r>
              <a:rPr lang="en-IN" sz="2100" dirty="0">
                <a:solidFill>
                  <a:srgbClr val="000000"/>
                </a:solidFill>
                <a:latin typeface="Segoe UI" panose="020B0502040204020203" pitchFamily="34" charset="0"/>
                <a:cs typeface="Segoe UI" panose="020B0502040204020203" pitchFamily="34" charset="0"/>
              </a:rPr>
              <a:t>90 per cent of farmers reported following the advice after it was received.  Adoption (Non-Compliance): Lack of understanding of advisory / changed numbers / lack of availability of pesticides or fertilizers recommended</a:t>
            </a:r>
          </a:p>
          <a:p>
            <a:endParaRPr lang="en-IN" sz="2100" dirty="0">
              <a:solidFill>
                <a:srgbClr val="000000"/>
              </a:solidFill>
              <a:latin typeface="Segoe UI" panose="020B0502040204020203" pitchFamily="34" charset="0"/>
              <a:cs typeface="Segoe UI" panose="020B0502040204020203" pitchFamily="34" charset="0"/>
            </a:endParaRPr>
          </a:p>
          <a:p>
            <a:r>
              <a:rPr lang="en-IN" sz="2100" u="sng" dirty="0">
                <a:solidFill>
                  <a:srgbClr val="000000"/>
                </a:solidFill>
                <a:latin typeface="Segoe UI" panose="020B0502040204020203" pitchFamily="34" charset="0"/>
                <a:cs typeface="Segoe UI" panose="020B0502040204020203" pitchFamily="34" charset="0"/>
              </a:rPr>
              <a:t>Alerts raised are low: </a:t>
            </a:r>
            <a:r>
              <a:rPr lang="en-IN" sz="2100" dirty="0">
                <a:solidFill>
                  <a:srgbClr val="000000"/>
                </a:solidFill>
                <a:latin typeface="Segoe UI" panose="020B0502040204020203" pitchFamily="34" charset="0"/>
                <a:cs typeface="Segoe UI" panose="020B0502040204020203" pitchFamily="34" charset="0"/>
              </a:rPr>
              <a:t>where raised was on pest and disease attack (substitute/validating pesticide shopkeeper advice)</a:t>
            </a:r>
          </a:p>
          <a:p>
            <a:endParaRPr lang="en-IN" sz="2100" dirty="0">
              <a:solidFill>
                <a:srgbClr val="000000"/>
              </a:solidFill>
              <a:latin typeface="Segoe UI" panose="020B0502040204020203" pitchFamily="34" charset="0"/>
              <a:cs typeface="Segoe UI" panose="020B0502040204020203" pitchFamily="34" charset="0"/>
            </a:endParaRPr>
          </a:p>
          <a:p>
            <a:r>
              <a:rPr lang="en-IN" sz="2100" u="sng" dirty="0">
                <a:solidFill>
                  <a:srgbClr val="000000"/>
                </a:solidFill>
                <a:latin typeface="Segoe UI" panose="020B0502040204020203" pitchFamily="34" charset="0"/>
                <a:cs typeface="Segoe UI" panose="020B0502040204020203" pitchFamily="34" charset="0"/>
              </a:rPr>
              <a:t>Indirect Benefit: </a:t>
            </a:r>
            <a:r>
              <a:rPr lang="en-IN" sz="2100" dirty="0">
                <a:solidFill>
                  <a:srgbClr val="000000"/>
                </a:solidFill>
                <a:latin typeface="Segoe UI" panose="020B0502040204020203" pitchFamily="34" charset="0"/>
                <a:cs typeface="Segoe UI" panose="020B0502040204020203" pitchFamily="34" charset="0"/>
              </a:rPr>
              <a:t>Farm plot measure accurately by geo-audit is 5 to 10% smaller than assumed by the land owner. Farmers used to end up buying more pesticides and fertilizers than was needed; a practice now avoided.</a:t>
            </a:r>
          </a:p>
          <a:p>
            <a:pPr marL="0" indent="0">
              <a:buNone/>
            </a:pPr>
            <a:endParaRPr lang="en-IN" sz="2100" dirty="0">
              <a:solidFill>
                <a:srgbClr val="000000"/>
              </a:solidFill>
              <a:latin typeface="Segoe UI" panose="020B0502040204020203" pitchFamily="34" charset="0"/>
              <a:cs typeface="Segoe UI" panose="020B0502040204020203" pitchFamily="34" charset="0"/>
            </a:endParaRPr>
          </a:p>
          <a:p>
            <a:r>
              <a:rPr lang="en-US" sz="2100" u="sng" dirty="0">
                <a:solidFill>
                  <a:srgbClr val="000000"/>
                </a:solidFill>
                <a:latin typeface="Segoe UI" panose="020B0502040204020203" pitchFamily="34" charset="0"/>
                <a:cs typeface="Segoe UI" panose="020B0502040204020203" pitchFamily="34" charset="0"/>
              </a:rPr>
              <a:t>POP: </a:t>
            </a:r>
            <a:r>
              <a:rPr lang="en-US" sz="2100" dirty="0">
                <a:solidFill>
                  <a:srgbClr val="000000"/>
                </a:solidFill>
                <a:latin typeface="Segoe UI" panose="020B0502040204020203" pitchFamily="34" charset="0"/>
                <a:cs typeface="Segoe UI" panose="020B0502040204020203" pitchFamily="34" charset="0"/>
              </a:rPr>
              <a:t>Farmers are willing to adopt new practices where </a:t>
            </a:r>
            <a:r>
              <a:rPr lang="en-US" sz="2100" u="sng" dirty="0">
                <a:solidFill>
                  <a:srgbClr val="000000"/>
                </a:solidFill>
                <a:latin typeface="Segoe UI" panose="020B0502040204020203" pitchFamily="34" charset="0"/>
                <a:cs typeface="Segoe UI" panose="020B0502040204020203" pitchFamily="34" charset="0"/>
              </a:rPr>
              <a:t>nudged by both </a:t>
            </a:r>
            <a:r>
              <a:rPr lang="en-US" sz="2100" dirty="0">
                <a:solidFill>
                  <a:srgbClr val="000000"/>
                </a:solidFill>
                <a:latin typeface="Segoe UI" panose="020B0502040204020203" pitchFamily="34" charset="0"/>
                <a:cs typeface="Segoe UI" panose="020B0502040204020203" pitchFamily="34" charset="0"/>
              </a:rPr>
              <a:t>SMSs and Community Resource Persons </a:t>
            </a:r>
          </a:p>
          <a:p>
            <a:pPr marL="0" indent="0">
              <a:buNone/>
            </a:pPr>
            <a:endParaRPr lang="en-US" sz="2100" dirty="0">
              <a:solidFill>
                <a:srgbClr val="000000"/>
              </a:solidFill>
              <a:latin typeface="Segoe UI Semibold" panose="020B0702040204020203" pitchFamily="34" charset="0"/>
              <a:cs typeface="Segoe UI Semibold" panose="020B0702040204020203" pitchFamily="34" charset="0"/>
            </a:endParaRPr>
          </a:p>
          <a:p>
            <a:r>
              <a:rPr lang="en-IN" sz="2100" u="sng" dirty="0">
                <a:solidFill>
                  <a:srgbClr val="000000"/>
                </a:solidFill>
                <a:latin typeface="Segoe UI" panose="020B0502040204020203" pitchFamily="34" charset="0"/>
                <a:cs typeface="Segoe UI" panose="020B0502040204020203" pitchFamily="34" charset="0"/>
              </a:rPr>
              <a:t>Women-targeted</a:t>
            </a:r>
            <a:r>
              <a:rPr lang="en-IN" sz="2100" dirty="0">
                <a:solidFill>
                  <a:srgbClr val="000000"/>
                </a:solidFill>
                <a:latin typeface="Segoe UI" panose="020B0502040204020203" pitchFamily="34" charset="0"/>
                <a:cs typeface="Segoe UI" panose="020B0502040204020203" pitchFamily="34" charset="0"/>
              </a:rPr>
              <a:t> approach has significant take-up</a:t>
            </a:r>
          </a:p>
          <a:p>
            <a:endParaRPr lang="en-US" sz="2100" dirty="0">
              <a:solidFill>
                <a:srgbClr val="000000"/>
              </a:solidFill>
              <a:latin typeface="Segoe UI Semibold" panose="020B0702040204020203" pitchFamily="34" charset="0"/>
              <a:cs typeface="Segoe UI Semibold" panose="020B0702040204020203" pitchFamily="34" charset="0"/>
            </a:endParaRPr>
          </a:p>
          <a:p>
            <a:endParaRPr lang="en-US" sz="2100" dirty="0">
              <a:solidFill>
                <a:srgbClr val="000000"/>
              </a:solidFill>
              <a:latin typeface="Segoe UI Semibold" panose="020B0702040204020203" pitchFamily="34" charset="0"/>
              <a:cs typeface="Segoe UI Semibold" panose="020B0702040204020203" pitchFamily="34" charset="0"/>
            </a:endParaRPr>
          </a:p>
          <a:p>
            <a:endParaRPr lang="en-US" sz="2100" dirty="0">
              <a:solidFill>
                <a:srgbClr val="000000"/>
              </a:solidFill>
              <a:latin typeface="Segoe UI Semibold" panose="020B0702040204020203" pitchFamily="34" charset="0"/>
              <a:cs typeface="Segoe UI Semibold" panose="020B0702040204020203" pitchFamily="34" charset="0"/>
            </a:endParaRPr>
          </a:p>
          <a:p>
            <a:endParaRPr lang="en-US" sz="2100" dirty="0">
              <a:solidFill>
                <a:srgbClr val="000000"/>
              </a:solidFill>
              <a:latin typeface="Segoe UI Semibold" panose="020B0702040204020203" pitchFamily="34" charset="0"/>
              <a:cs typeface="Segoe UI Semibold" panose="020B0702040204020203" pitchFamily="34" charset="0"/>
            </a:endParaRPr>
          </a:p>
          <a:p>
            <a:endParaRPr lang="en-IN" sz="2100" dirty="0">
              <a:solidFill>
                <a:srgbClr val="000000"/>
              </a:solidFill>
              <a:latin typeface="Segoe UI Semibold" panose="020B0702040204020203" pitchFamily="34" charset="0"/>
              <a:cs typeface="Segoe UI Semibold" panose="020B0702040204020203" pitchFamily="34" charset="0"/>
            </a:endParaRPr>
          </a:p>
          <a:p>
            <a:endParaRPr lang="en-IN" sz="2100" dirty="0">
              <a:latin typeface="Segoe UI Semibold" panose="020B0702040204020203" pitchFamily="34" charset="0"/>
              <a:cs typeface="Segoe UI Semibold" panose="020B0702040204020203" pitchFamily="34" charset="0"/>
            </a:endParaRPr>
          </a:p>
          <a:p>
            <a:pPr marL="0" indent="0">
              <a:buNone/>
            </a:pPr>
            <a:endParaRPr lang="en-US" sz="21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1004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138E2D-E7F5-48D4-8060-FE6728367DE6}"/>
              </a:ext>
            </a:extLst>
          </p:cNvPr>
          <p:cNvPicPr>
            <a:picLocks noChangeAspect="1"/>
          </p:cNvPicPr>
          <p:nvPr/>
        </p:nvPicPr>
        <p:blipFill>
          <a:blip r:embed="rId2">
            <a:grayscl/>
          </a:blip>
          <a:stretch>
            <a:fillRect/>
          </a:stretch>
        </p:blipFill>
        <p:spPr>
          <a:xfrm>
            <a:off x="1510970" y="2404509"/>
            <a:ext cx="9486900" cy="4010025"/>
          </a:xfrm>
          <a:prstGeom prst="rect">
            <a:avLst/>
          </a:prstGeom>
        </p:spPr>
      </p:pic>
      <p:sp>
        <p:nvSpPr>
          <p:cNvPr id="220" name="Title 3">
            <a:extLst>
              <a:ext uri="{FF2B5EF4-FFF2-40B4-BE49-F238E27FC236}">
                <a16:creationId xmlns:a16="http://schemas.microsoft.com/office/drawing/2014/main" id="{14E1433C-D65A-4E9A-9C45-9BEF307C5A99}"/>
              </a:ext>
            </a:extLst>
          </p:cNvPr>
          <p:cNvSpPr>
            <a:spLocks noGrp="1"/>
          </p:cNvSpPr>
          <p:nvPr>
            <p:ph type="title"/>
          </p:nvPr>
        </p:nvSpPr>
        <p:spPr>
          <a:xfrm>
            <a:off x="521207" y="312176"/>
            <a:ext cx="10984028" cy="856985"/>
          </a:xfrm>
        </p:spPr>
        <p:txBody>
          <a:bodyPr vert="horz" lIns="91440" tIns="45720" rIns="91440" bIns="45720" rtlCol="0" anchor="b" anchorCtr="0">
            <a:noAutofit/>
          </a:bodyPr>
          <a:lstStyle/>
          <a:p>
            <a:r>
              <a:rPr lang="en-US" b="1" dirty="0">
                <a:latin typeface="Segoe UI Semibold" panose="020B0702040204020203" pitchFamily="34" charset="0"/>
                <a:cs typeface="Segoe UI Semibold" panose="020B0702040204020203" pitchFamily="34" charset="0"/>
              </a:rPr>
              <a:t>Benefit Cost Analysis </a:t>
            </a:r>
          </a:p>
        </p:txBody>
      </p:sp>
      <p:grpSp>
        <p:nvGrpSpPr>
          <p:cNvPr id="3" name="Group 2">
            <a:extLst>
              <a:ext uri="{FF2B5EF4-FFF2-40B4-BE49-F238E27FC236}">
                <a16:creationId xmlns:a16="http://schemas.microsoft.com/office/drawing/2014/main" id="{DACA1149-9C39-47CA-ADDC-5F65583350F9}"/>
              </a:ext>
            </a:extLst>
          </p:cNvPr>
          <p:cNvGrpSpPr/>
          <p:nvPr/>
        </p:nvGrpSpPr>
        <p:grpSpPr>
          <a:xfrm>
            <a:off x="664751" y="1308357"/>
            <a:ext cx="1097280" cy="1097280"/>
            <a:chOff x="3555697" y="3151642"/>
            <a:chExt cx="822960" cy="822960"/>
          </a:xfrm>
        </p:grpSpPr>
        <p:sp>
          <p:nvSpPr>
            <p:cNvPr id="4" name="Oval 33">
              <a:extLst>
                <a:ext uri="{FF2B5EF4-FFF2-40B4-BE49-F238E27FC236}">
                  <a16:creationId xmlns:a16="http://schemas.microsoft.com/office/drawing/2014/main" id="{B202C5A5-9865-4FBF-A28B-76CD5D6E00AB}"/>
                </a:ext>
              </a:extLst>
            </p:cNvPr>
            <p:cNvSpPr>
              <a:spLocks noChangeArrowheads="1"/>
            </p:cNvSpPr>
            <p:nvPr/>
          </p:nvSpPr>
          <p:spPr bwMode="auto">
            <a:xfrm>
              <a:off x="3555697" y="3151642"/>
              <a:ext cx="822960" cy="822960"/>
            </a:xfrm>
            <a:prstGeom prst="ellipse">
              <a:avLst/>
            </a:prstGeom>
            <a:solidFill>
              <a:schemeClr val="tx1">
                <a:lumMod val="75000"/>
                <a:lumOff val="25000"/>
              </a:schemeClr>
            </a:solidFill>
            <a:ln w="19050">
              <a:solidFill>
                <a:srgbClr val="FDCC41"/>
              </a:solidFill>
            </a:ln>
          </p:spPr>
          <p:txBody>
            <a:bodyPr vert="horz" wrap="square" lIns="68580" tIns="34290" rIns="68580" bIns="34290" numCol="1" anchor="t" anchorCtr="0" compatLnSpc="1">
              <a:prstTxWarp prst="textNoShape">
                <a:avLst/>
              </a:prstTxWarp>
            </a:bodyPr>
            <a:lstStyle/>
            <a:p>
              <a:endParaRPr lang="en-US" sz="1800"/>
            </a:p>
          </p:txBody>
        </p:sp>
        <p:sp>
          <p:nvSpPr>
            <p:cNvPr id="5" name="Freeform 110">
              <a:extLst>
                <a:ext uri="{FF2B5EF4-FFF2-40B4-BE49-F238E27FC236}">
                  <a16:creationId xmlns:a16="http://schemas.microsoft.com/office/drawing/2014/main" id="{826D58E5-29B5-4B43-A87B-84832100A044}"/>
                </a:ext>
              </a:extLst>
            </p:cNvPr>
            <p:cNvSpPr>
              <a:spLocks noEditPoints="1"/>
            </p:cNvSpPr>
            <p:nvPr/>
          </p:nvSpPr>
          <p:spPr bwMode="auto">
            <a:xfrm>
              <a:off x="3743994" y="3313103"/>
              <a:ext cx="446367" cy="500038"/>
            </a:xfrm>
            <a:custGeom>
              <a:avLst/>
              <a:gdLst>
                <a:gd name="T0" fmla="*/ 196 w 577"/>
                <a:gd name="T1" fmla="*/ 432 h 646"/>
                <a:gd name="T2" fmla="*/ 292 w 577"/>
                <a:gd name="T3" fmla="*/ 304 h 646"/>
                <a:gd name="T4" fmla="*/ 361 w 577"/>
                <a:gd name="T5" fmla="*/ 355 h 646"/>
                <a:gd name="T6" fmla="*/ 292 w 577"/>
                <a:gd name="T7" fmla="*/ 318 h 646"/>
                <a:gd name="T8" fmla="*/ 210 w 577"/>
                <a:gd name="T9" fmla="*/ 432 h 646"/>
                <a:gd name="T10" fmla="*/ 351 w 577"/>
                <a:gd name="T11" fmla="*/ 511 h 646"/>
                <a:gd name="T12" fmla="*/ 363 w 577"/>
                <a:gd name="T13" fmla="*/ 519 h 646"/>
                <a:gd name="T14" fmla="*/ 299 w 577"/>
                <a:gd name="T15" fmla="*/ 406 h 646"/>
                <a:gd name="T16" fmla="*/ 169 w 577"/>
                <a:gd name="T17" fmla="*/ 399 h 646"/>
                <a:gd name="T18" fmla="*/ 169 w 577"/>
                <a:gd name="T19" fmla="*/ 413 h 646"/>
                <a:gd name="T20" fmla="*/ 299 w 577"/>
                <a:gd name="T21" fmla="*/ 406 h 646"/>
                <a:gd name="T22" fmla="*/ 299 w 577"/>
                <a:gd name="T23" fmla="*/ 460 h 646"/>
                <a:gd name="T24" fmla="*/ 169 w 577"/>
                <a:gd name="T25" fmla="*/ 453 h 646"/>
                <a:gd name="T26" fmla="*/ 169 w 577"/>
                <a:gd name="T27" fmla="*/ 467 h 646"/>
                <a:gd name="T28" fmla="*/ 364 w 577"/>
                <a:gd name="T29" fmla="*/ 219 h 646"/>
                <a:gd name="T30" fmla="*/ 350 w 577"/>
                <a:gd name="T31" fmla="*/ 216 h 646"/>
                <a:gd name="T32" fmla="*/ 226 w 577"/>
                <a:gd name="T33" fmla="*/ 216 h 646"/>
                <a:gd name="T34" fmla="*/ 213 w 577"/>
                <a:gd name="T35" fmla="*/ 219 h 646"/>
                <a:gd name="T36" fmla="*/ 364 w 577"/>
                <a:gd name="T37" fmla="*/ 219 h 646"/>
                <a:gd name="T38" fmla="*/ 364 w 577"/>
                <a:gd name="T39" fmla="*/ 213 h 646"/>
                <a:gd name="T40" fmla="*/ 447 w 577"/>
                <a:gd name="T41" fmla="*/ 80 h 646"/>
                <a:gd name="T42" fmla="*/ 430 w 577"/>
                <a:gd name="T43" fmla="*/ 37 h 646"/>
                <a:gd name="T44" fmla="*/ 377 w 577"/>
                <a:gd name="T45" fmla="*/ 51 h 646"/>
                <a:gd name="T46" fmla="*/ 341 w 577"/>
                <a:gd name="T47" fmla="*/ 28 h 646"/>
                <a:gd name="T48" fmla="*/ 236 w 577"/>
                <a:gd name="T49" fmla="*/ 28 h 646"/>
                <a:gd name="T50" fmla="*/ 200 w 577"/>
                <a:gd name="T51" fmla="*/ 51 h 646"/>
                <a:gd name="T52" fmla="*/ 185 w 577"/>
                <a:gd name="T53" fmla="*/ 47 h 646"/>
                <a:gd name="T54" fmla="*/ 119 w 577"/>
                <a:gd name="T55" fmla="*/ 51 h 646"/>
                <a:gd name="T56" fmla="*/ 134 w 577"/>
                <a:gd name="T57" fmla="*/ 83 h 646"/>
                <a:gd name="T58" fmla="*/ 0 w 577"/>
                <a:gd name="T59" fmla="*/ 462 h 646"/>
                <a:gd name="T60" fmla="*/ 577 w 577"/>
                <a:gd name="T61" fmla="*/ 462 h 646"/>
                <a:gd name="T62" fmla="*/ 200 w 577"/>
                <a:gd name="T63" fmla="*/ 65 h 646"/>
                <a:gd name="T64" fmla="*/ 243 w 577"/>
                <a:gd name="T65" fmla="*/ 41 h 646"/>
                <a:gd name="T66" fmla="*/ 288 w 577"/>
                <a:gd name="T67" fmla="*/ 14 h 646"/>
                <a:gd name="T68" fmla="*/ 334 w 577"/>
                <a:gd name="T69" fmla="*/ 41 h 646"/>
                <a:gd name="T70" fmla="*/ 398 w 577"/>
                <a:gd name="T71" fmla="*/ 59 h 646"/>
                <a:gd name="T72" fmla="*/ 445 w 577"/>
                <a:gd name="T73" fmla="*/ 56 h 646"/>
                <a:gd name="T74" fmla="*/ 435 w 577"/>
                <a:gd name="T75" fmla="*/ 72 h 646"/>
                <a:gd name="T76" fmla="*/ 355 w 577"/>
                <a:gd name="T77" fmla="*/ 224 h 646"/>
                <a:gd name="T78" fmla="*/ 288 w 577"/>
                <a:gd name="T79" fmla="*/ 632 h 646"/>
                <a:gd name="T80" fmla="*/ 222 w 577"/>
                <a:gd name="T81" fmla="*/ 224 h 646"/>
                <a:gd name="T82" fmla="*/ 142 w 577"/>
                <a:gd name="T83" fmla="*/ 72 h 646"/>
                <a:gd name="T84" fmla="*/ 132 w 577"/>
                <a:gd name="T85" fmla="*/ 56 h 646"/>
                <a:gd name="T86" fmla="*/ 179 w 577"/>
                <a:gd name="T87" fmla="*/ 59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7" h="646">
                  <a:moveTo>
                    <a:pt x="292" y="561"/>
                  </a:moveTo>
                  <a:cubicBezTo>
                    <a:pt x="233" y="561"/>
                    <a:pt x="196" y="510"/>
                    <a:pt x="196" y="432"/>
                  </a:cubicBezTo>
                  <a:cubicBezTo>
                    <a:pt x="196" y="395"/>
                    <a:pt x="204" y="363"/>
                    <a:pt x="221" y="340"/>
                  </a:cubicBezTo>
                  <a:cubicBezTo>
                    <a:pt x="238" y="316"/>
                    <a:pt x="263" y="304"/>
                    <a:pt x="292" y="304"/>
                  </a:cubicBezTo>
                  <a:cubicBezTo>
                    <a:pt x="320" y="304"/>
                    <a:pt x="344" y="317"/>
                    <a:pt x="363" y="345"/>
                  </a:cubicBezTo>
                  <a:cubicBezTo>
                    <a:pt x="365" y="348"/>
                    <a:pt x="364" y="353"/>
                    <a:pt x="361" y="355"/>
                  </a:cubicBezTo>
                  <a:cubicBezTo>
                    <a:pt x="358" y="357"/>
                    <a:pt x="354" y="356"/>
                    <a:pt x="351" y="353"/>
                  </a:cubicBezTo>
                  <a:cubicBezTo>
                    <a:pt x="335" y="329"/>
                    <a:pt x="316" y="318"/>
                    <a:pt x="292" y="318"/>
                  </a:cubicBezTo>
                  <a:cubicBezTo>
                    <a:pt x="267" y="318"/>
                    <a:pt x="247" y="328"/>
                    <a:pt x="232" y="348"/>
                  </a:cubicBezTo>
                  <a:cubicBezTo>
                    <a:pt x="218" y="369"/>
                    <a:pt x="210" y="398"/>
                    <a:pt x="210" y="432"/>
                  </a:cubicBezTo>
                  <a:cubicBezTo>
                    <a:pt x="210" y="502"/>
                    <a:pt x="242" y="547"/>
                    <a:pt x="292" y="547"/>
                  </a:cubicBezTo>
                  <a:cubicBezTo>
                    <a:pt x="316" y="547"/>
                    <a:pt x="335" y="535"/>
                    <a:pt x="351" y="511"/>
                  </a:cubicBezTo>
                  <a:cubicBezTo>
                    <a:pt x="354" y="508"/>
                    <a:pt x="358" y="507"/>
                    <a:pt x="361" y="509"/>
                  </a:cubicBezTo>
                  <a:cubicBezTo>
                    <a:pt x="364" y="512"/>
                    <a:pt x="365" y="516"/>
                    <a:pt x="363" y="519"/>
                  </a:cubicBezTo>
                  <a:cubicBezTo>
                    <a:pt x="344" y="547"/>
                    <a:pt x="320" y="561"/>
                    <a:pt x="292" y="561"/>
                  </a:cubicBezTo>
                  <a:close/>
                  <a:moveTo>
                    <a:pt x="299" y="406"/>
                  </a:moveTo>
                  <a:cubicBezTo>
                    <a:pt x="299" y="402"/>
                    <a:pt x="296" y="399"/>
                    <a:pt x="292" y="399"/>
                  </a:cubicBezTo>
                  <a:cubicBezTo>
                    <a:pt x="169" y="399"/>
                    <a:pt x="169" y="399"/>
                    <a:pt x="169" y="399"/>
                  </a:cubicBezTo>
                  <a:cubicBezTo>
                    <a:pt x="165" y="399"/>
                    <a:pt x="162" y="402"/>
                    <a:pt x="162" y="406"/>
                  </a:cubicBezTo>
                  <a:cubicBezTo>
                    <a:pt x="162" y="410"/>
                    <a:pt x="165" y="413"/>
                    <a:pt x="169" y="413"/>
                  </a:cubicBezTo>
                  <a:cubicBezTo>
                    <a:pt x="292" y="413"/>
                    <a:pt x="292" y="413"/>
                    <a:pt x="292" y="413"/>
                  </a:cubicBezTo>
                  <a:cubicBezTo>
                    <a:pt x="296" y="413"/>
                    <a:pt x="299" y="410"/>
                    <a:pt x="299" y="406"/>
                  </a:cubicBezTo>
                  <a:close/>
                  <a:moveTo>
                    <a:pt x="292" y="467"/>
                  </a:moveTo>
                  <a:cubicBezTo>
                    <a:pt x="296" y="467"/>
                    <a:pt x="299" y="464"/>
                    <a:pt x="299" y="460"/>
                  </a:cubicBezTo>
                  <a:cubicBezTo>
                    <a:pt x="299" y="456"/>
                    <a:pt x="296" y="453"/>
                    <a:pt x="292" y="453"/>
                  </a:cubicBezTo>
                  <a:cubicBezTo>
                    <a:pt x="169" y="453"/>
                    <a:pt x="169" y="453"/>
                    <a:pt x="169" y="453"/>
                  </a:cubicBezTo>
                  <a:cubicBezTo>
                    <a:pt x="165" y="453"/>
                    <a:pt x="162" y="456"/>
                    <a:pt x="162" y="460"/>
                  </a:cubicBezTo>
                  <a:cubicBezTo>
                    <a:pt x="162" y="464"/>
                    <a:pt x="165" y="467"/>
                    <a:pt x="169" y="467"/>
                  </a:cubicBezTo>
                  <a:lnTo>
                    <a:pt x="292" y="467"/>
                  </a:lnTo>
                  <a:close/>
                  <a:moveTo>
                    <a:pt x="364" y="219"/>
                  </a:moveTo>
                  <a:cubicBezTo>
                    <a:pt x="350" y="216"/>
                    <a:pt x="350" y="216"/>
                    <a:pt x="350" y="216"/>
                  </a:cubicBezTo>
                  <a:cubicBezTo>
                    <a:pt x="350" y="216"/>
                    <a:pt x="350" y="216"/>
                    <a:pt x="350" y="216"/>
                  </a:cubicBezTo>
                  <a:cubicBezTo>
                    <a:pt x="350" y="216"/>
                    <a:pt x="344" y="231"/>
                    <a:pt x="288" y="231"/>
                  </a:cubicBezTo>
                  <a:cubicBezTo>
                    <a:pt x="233" y="231"/>
                    <a:pt x="227" y="216"/>
                    <a:pt x="226" y="216"/>
                  </a:cubicBezTo>
                  <a:cubicBezTo>
                    <a:pt x="227" y="216"/>
                    <a:pt x="227" y="216"/>
                    <a:pt x="227" y="216"/>
                  </a:cubicBezTo>
                  <a:cubicBezTo>
                    <a:pt x="213" y="219"/>
                    <a:pt x="213" y="219"/>
                    <a:pt x="213" y="219"/>
                  </a:cubicBezTo>
                  <a:cubicBezTo>
                    <a:pt x="214" y="224"/>
                    <a:pt x="222" y="245"/>
                    <a:pt x="288" y="245"/>
                  </a:cubicBezTo>
                  <a:cubicBezTo>
                    <a:pt x="355" y="245"/>
                    <a:pt x="363" y="224"/>
                    <a:pt x="364" y="219"/>
                  </a:cubicBezTo>
                  <a:close/>
                  <a:moveTo>
                    <a:pt x="577" y="462"/>
                  </a:moveTo>
                  <a:cubicBezTo>
                    <a:pt x="577" y="344"/>
                    <a:pt x="452" y="245"/>
                    <a:pt x="364" y="213"/>
                  </a:cubicBezTo>
                  <a:cubicBezTo>
                    <a:pt x="366" y="181"/>
                    <a:pt x="381" y="134"/>
                    <a:pt x="443" y="83"/>
                  </a:cubicBezTo>
                  <a:cubicBezTo>
                    <a:pt x="445" y="81"/>
                    <a:pt x="447" y="80"/>
                    <a:pt x="447" y="80"/>
                  </a:cubicBezTo>
                  <a:cubicBezTo>
                    <a:pt x="461" y="67"/>
                    <a:pt x="461" y="57"/>
                    <a:pt x="458" y="51"/>
                  </a:cubicBezTo>
                  <a:cubicBezTo>
                    <a:pt x="455" y="42"/>
                    <a:pt x="444" y="37"/>
                    <a:pt x="430" y="37"/>
                  </a:cubicBezTo>
                  <a:cubicBezTo>
                    <a:pt x="418" y="37"/>
                    <a:pt x="405" y="41"/>
                    <a:pt x="392" y="47"/>
                  </a:cubicBezTo>
                  <a:cubicBezTo>
                    <a:pt x="387" y="49"/>
                    <a:pt x="382" y="51"/>
                    <a:pt x="377" y="51"/>
                  </a:cubicBezTo>
                  <a:cubicBezTo>
                    <a:pt x="365" y="51"/>
                    <a:pt x="355" y="43"/>
                    <a:pt x="344" y="31"/>
                  </a:cubicBezTo>
                  <a:cubicBezTo>
                    <a:pt x="341" y="28"/>
                    <a:pt x="341" y="28"/>
                    <a:pt x="341" y="28"/>
                  </a:cubicBezTo>
                  <a:cubicBezTo>
                    <a:pt x="328" y="15"/>
                    <a:pt x="314" y="0"/>
                    <a:pt x="288" y="0"/>
                  </a:cubicBezTo>
                  <a:cubicBezTo>
                    <a:pt x="263" y="0"/>
                    <a:pt x="249" y="15"/>
                    <a:pt x="236" y="28"/>
                  </a:cubicBezTo>
                  <a:cubicBezTo>
                    <a:pt x="233" y="31"/>
                    <a:pt x="233" y="31"/>
                    <a:pt x="233" y="31"/>
                  </a:cubicBezTo>
                  <a:cubicBezTo>
                    <a:pt x="222" y="43"/>
                    <a:pt x="212" y="51"/>
                    <a:pt x="200" y="51"/>
                  </a:cubicBezTo>
                  <a:cubicBezTo>
                    <a:pt x="200" y="51"/>
                    <a:pt x="200" y="51"/>
                    <a:pt x="200" y="51"/>
                  </a:cubicBezTo>
                  <a:cubicBezTo>
                    <a:pt x="195" y="51"/>
                    <a:pt x="190" y="49"/>
                    <a:pt x="185" y="47"/>
                  </a:cubicBezTo>
                  <a:cubicBezTo>
                    <a:pt x="172" y="41"/>
                    <a:pt x="159" y="37"/>
                    <a:pt x="147" y="37"/>
                  </a:cubicBezTo>
                  <a:cubicBezTo>
                    <a:pt x="133" y="37"/>
                    <a:pt x="122" y="42"/>
                    <a:pt x="119" y="51"/>
                  </a:cubicBezTo>
                  <a:cubicBezTo>
                    <a:pt x="116" y="57"/>
                    <a:pt x="116" y="67"/>
                    <a:pt x="130" y="80"/>
                  </a:cubicBezTo>
                  <a:cubicBezTo>
                    <a:pt x="130" y="80"/>
                    <a:pt x="132" y="81"/>
                    <a:pt x="134" y="83"/>
                  </a:cubicBezTo>
                  <a:cubicBezTo>
                    <a:pt x="196" y="134"/>
                    <a:pt x="211" y="181"/>
                    <a:pt x="213" y="213"/>
                  </a:cubicBezTo>
                  <a:cubicBezTo>
                    <a:pt x="125" y="245"/>
                    <a:pt x="0" y="344"/>
                    <a:pt x="0" y="462"/>
                  </a:cubicBezTo>
                  <a:cubicBezTo>
                    <a:pt x="0" y="579"/>
                    <a:pt x="47" y="646"/>
                    <a:pt x="288" y="646"/>
                  </a:cubicBezTo>
                  <a:cubicBezTo>
                    <a:pt x="530" y="646"/>
                    <a:pt x="577" y="579"/>
                    <a:pt x="577" y="462"/>
                  </a:cubicBezTo>
                  <a:close/>
                  <a:moveTo>
                    <a:pt x="179" y="59"/>
                  </a:moveTo>
                  <a:cubicBezTo>
                    <a:pt x="186" y="63"/>
                    <a:pt x="193" y="65"/>
                    <a:pt x="200" y="65"/>
                  </a:cubicBezTo>
                  <a:cubicBezTo>
                    <a:pt x="200" y="65"/>
                    <a:pt x="200" y="65"/>
                    <a:pt x="200" y="65"/>
                  </a:cubicBezTo>
                  <a:cubicBezTo>
                    <a:pt x="218" y="65"/>
                    <a:pt x="231" y="53"/>
                    <a:pt x="243" y="41"/>
                  </a:cubicBezTo>
                  <a:cubicBezTo>
                    <a:pt x="246" y="37"/>
                    <a:pt x="246" y="37"/>
                    <a:pt x="246" y="37"/>
                  </a:cubicBezTo>
                  <a:cubicBezTo>
                    <a:pt x="258" y="25"/>
                    <a:pt x="269" y="14"/>
                    <a:pt x="288" y="14"/>
                  </a:cubicBezTo>
                  <a:cubicBezTo>
                    <a:pt x="308" y="14"/>
                    <a:pt x="319" y="25"/>
                    <a:pt x="331" y="37"/>
                  </a:cubicBezTo>
                  <a:cubicBezTo>
                    <a:pt x="334" y="41"/>
                    <a:pt x="334" y="41"/>
                    <a:pt x="334" y="41"/>
                  </a:cubicBezTo>
                  <a:cubicBezTo>
                    <a:pt x="346" y="53"/>
                    <a:pt x="359" y="65"/>
                    <a:pt x="377" y="65"/>
                  </a:cubicBezTo>
                  <a:cubicBezTo>
                    <a:pt x="384" y="65"/>
                    <a:pt x="391" y="63"/>
                    <a:pt x="398" y="59"/>
                  </a:cubicBezTo>
                  <a:cubicBezTo>
                    <a:pt x="409" y="54"/>
                    <a:pt x="420" y="51"/>
                    <a:pt x="430" y="51"/>
                  </a:cubicBezTo>
                  <a:cubicBezTo>
                    <a:pt x="439" y="51"/>
                    <a:pt x="444" y="54"/>
                    <a:pt x="445" y="56"/>
                  </a:cubicBezTo>
                  <a:cubicBezTo>
                    <a:pt x="446" y="58"/>
                    <a:pt x="444" y="63"/>
                    <a:pt x="438" y="70"/>
                  </a:cubicBezTo>
                  <a:cubicBezTo>
                    <a:pt x="437" y="70"/>
                    <a:pt x="436" y="71"/>
                    <a:pt x="435" y="72"/>
                  </a:cubicBezTo>
                  <a:cubicBezTo>
                    <a:pt x="365" y="129"/>
                    <a:pt x="350" y="183"/>
                    <a:pt x="350" y="218"/>
                  </a:cubicBezTo>
                  <a:cubicBezTo>
                    <a:pt x="350" y="221"/>
                    <a:pt x="352" y="223"/>
                    <a:pt x="355" y="224"/>
                  </a:cubicBezTo>
                  <a:cubicBezTo>
                    <a:pt x="439" y="253"/>
                    <a:pt x="563" y="349"/>
                    <a:pt x="563" y="462"/>
                  </a:cubicBezTo>
                  <a:cubicBezTo>
                    <a:pt x="563" y="573"/>
                    <a:pt x="519" y="632"/>
                    <a:pt x="288" y="632"/>
                  </a:cubicBezTo>
                  <a:cubicBezTo>
                    <a:pt x="58" y="632"/>
                    <a:pt x="14" y="573"/>
                    <a:pt x="14" y="462"/>
                  </a:cubicBezTo>
                  <a:cubicBezTo>
                    <a:pt x="14" y="349"/>
                    <a:pt x="138" y="253"/>
                    <a:pt x="222" y="224"/>
                  </a:cubicBezTo>
                  <a:cubicBezTo>
                    <a:pt x="225" y="223"/>
                    <a:pt x="227" y="221"/>
                    <a:pt x="227" y="218"/>
                  </a:cubicBezTo>
                  <a:cubicBezTo>
                    <a:pt x="227" y="183"/>
                    <a:pt x="212" y="129"/>
                    <a:pt x="142" y="72"/>
                  </a:cubicBezTo>
                  <a:cubicBezTo>
                    <a:pt x="141" y="71"/>
                    <a:pt x="140" y="70"/>
                    <a:pt x="139" y="70"/>
                  </a:cubicBezTo>
                  <a:cubicBezTo>
                    <a:pt x="133" y="63"/>
                    <a:pt x="131" y="58"/>
                    <a:pt x="132" y="56"/>
                  </a:cubicBezTo>
                  <a:cubicBezTo>
                    <a:pt x="133" y="54"/>
                    <a:pt x="138" y="51"/>
                    <a:pt x="147" y="51"/>
                  </a:cubicBezTo>
                  <a:cubicBezTo>
                    <a:pt x="157" y="51"/>
                    <a:pt x="168" y="54"/>
                    <a:pt x="179" y="59"/>
                  </a:cubicBezTo>
                  <a:close/>
                </a:path>
              </a:pathLst>
            </a:custGeom>
            <a:solidFill>
              <a:srgbClr val="FFFFFF"/>
            </a:solidFill>
            <a:ln w="19050">
              <a:solidFill>
                <a:srgbClr val="FDCC41"/>
              </a:solidFill>
            </a:ln>
          </p:spPr>
          <p:txBody>
            <a:bodyPr vert="horz" wrap="square" lIns="68580" tIns="34290" rIns="68580" bIns="34290" numCol="1" anchor="t" anchorCtr="0" compatLnSpc="1">
              <a:prstTxWarp prst="textNoShape">
                <a:avLst/>
              </a:prstTxWarp>
            </a:bodyPr>
            <a:lstStyle/>
            <a:p>
              <a:endParaRPr lang="en-US" sz="1800"/>
            </a:p>
          </p:txBody>
        </p:sp>
      </p:grpSp>
      <p:sp>
        <p:nvSpPr>
          <p:cNvPr id="6" name="TextBox 5">
            <a:extLst>
              <a:ext uri="{FF2B5EF4-FFF2-40B4-BE49-F238E27FC236}">
                <a16:creationId xmlns:a16="http://schemas.microsoft.com/office/drawing/2014/main" id="{69BF4964-921D-4783-A7B5-F7E797B14D57}"/>
              </a:ext>
            </a:extLst>
          </p:cNvPr>
          <p:cNvSpPr txBox="1"/>
          <p:nvPr/>
        </p:nvSpPr>
        <p:spPr>
          <a:xfrm>
            <a:off x="1837335" y="1503054"/>
            <a:ext cx="3746200" cy="70788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Per Farmer Per Season</a:t>
            </a:r>
          </a:p>
          <a:p>
            <a:r>
              <a:rPr lang="en-US" sz="2000" b="1" dirty="0">
                <a:latin typeface="Segoe UI" panose="020B0502040204020203" pitchFamily="34" charset="0"/>
                <a:cs typeface="Segoe UI" panose="020B0502040204020203" pitchFamily="34" charset="0"/>
              </a:rPr>
              <a:t>INR 630 (USD 9) </a:t>
            </a:r>
          </a:p>
        </p:txBody>
      </p:sp>
      <p:sp>
        <p:nvSpPr>
          <p:cNvPr id="7" name="TextBox 6">
            <a:extLst>
              <a:ext uri="{FF2B5EF4-FFF2-40B4-BE49-F238E27FC236}">
                <a16:creationId xmlns:a16="http://schemas.microsoft.com/office/drawing/2014/main" id="{C4397D06-A7AD-4DF0-B928-0FA511D2AC31}"/>
              </a:ext>
            </a:extLst>
          </p:cNvPr>
          <p:cNvSpPr txBox="1"/>
          <p:nvPr/>
        </p:nvSpPr>
        <p:spPr>
          <a:xfrm>
            <a:off x="5759292" y="1503054"/>
            <a:ext cx="5745943" cy="70788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13% Capex (Forecasting and Cropin Platform) </a:t>
            </a:r>
          </a:p>
          <a:p>
            <a:r>
              <a:rPr lang="en-US" sz="2000" b="1" dirty="0">
                <a:latin typeface="Segoe UI" panose="020B0502040204020203" pitchFamily="34" charset="0"/>
                <a:cs typeface="Segoe UI" panose="020B0502040204020203" pitchFamily="34" charset="0"/>
              </a:rPr>
              <a:t>87 % Opex (Human Resources)</a:t>
            </a:r>
          </a:p>
        </p:txBody>
      </p:sp>
      <p:cxnSp>
        <p:nvCxnSpPr>
          <p:cNvPr id="9" name="Straight Connector 8">
            <a:extLst>
              <a:ext uri="{FF2B5EF4-FFF2-40B4-BE49-F238E27FC236}">
                <a16:creationId xmlns:a16="http://schemas.microsoft.com/office/drawing/2014/main" id="{90AE4F5D-12F1-4319-A526-10481CDC621F}"/>
              </a:ext>
            </a:extLst>
          </p:cNvPr>
          <p:cNvCxnSpPr/>
          <p:nvPr/>
        </p:nvCxnSpPr>
        <p:spPr>
          <a:xfrm>
            <a:off x="5508231" y="1503054"/>
            <a:ext cx="0" cy="8819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33740AA-912A-4735-B493-EED045696795}"/>
              </a:ext>
            </a:extLst>
          </p:cNvPr>
          <p:cNvSpPr/>
          <p:nvPr/>
        </p:nvSpPr>
        <p:spPr>
          <a:xfrm>
            <a:off x="3162748" y="6024282"/>
            <a:ext cx="7596040" cy="387276"/>
          </a:xfrm>
          <a:prstGeom prst="rect">
            <a:avLst/>
          </a:prstGeom>
          <a:solidFill>
            <a:srgbClr val="FDCC41">
              <a:alpha val="29000"/>
            </a:srgb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3AE9D9E7-B455-44A8-B902-62C5BD5C27C6}"/>
              </a:ext>
            </a:extLst>
          </p:cNvPr>
          <p:cNvSpPr txBox="1"/>
          <p:nvPr/>
        </p:nvSpPr>
        <p:spPr>
          <a:xfrm>
            <a:off x="282716" y="6474799"/>
            <a:ext cx="3211457" cy="307777"/>
          </a:xfrm>
          <a:prstGeom prst="rect">
            <a:avLst/>
          </a:prstGeom>
          <a:noFill/>
        </p:spPr>
        <p:txBody>
          <a:bodyPr wrap="none" rtlCol="0">
            <a:spAutoFit/>
          </a:bodyPr>
          <a:lstStyle/>
          <a:p>
            <a:r>
              <a:rPr lang="en-US" sz="1400" i="1" dirty="0">
                <a:latin typeface="Segoe UI "/>
                <a:cs typeface="Segoe UI Semibold" panose="020B0702040204020203" pitchFamily="34" charset="0"/>
              </a:rPr>
              <a:t>Source: </a:t>
            </a:r>
            <a:r>
              <a:rPr lang="en-US" sz="1400" i="1" dirty="0" err="1">
                <a:latin typeface="Segoe UI "/>
                <a:cs typeface="Segoe UI Semibold" panose="020B0702040204020203" pitchFamily="34" charset="0"/>
              </a:rPr>
              <a:t>Cropin</a:t>
            </a:r>
            <a:r>
              <a:rPr lang="en-US" sz="1400" i="1" dirty="0">
                <a:latin typeface="Segoe UI "/>
                <a:cs typeface="Segoe UI Semibold" panose="020B0702040204020203" pitchFamily="34" charset="0"/>
              </a:rPr>
              <a:t> Case Study, March 2019</a:t>
            </a:r>
            <a:endParaRPr lang="en-IN" sz="1400" i="1" dirty="0">
              <a:latin typeface="Segoe UI "/>
              <a:cs typeface="Segoe UI Semibold" panose="020B0702040204020203" pitchFamily="34" charset="0"/>
            </a:endParaRPr>
          </a:p>
        </p:txBody>
      </p:sp>
    </p:spTree>
    <p:extLst>
      <p:ext uri="{BB962C8B-B14F-4D97-AF65-F5344CB8AC3E}">
        <p14:creationId xmlns:p14="http://schemas.microsoft.com/office/powerpoint/2010/main" val="3553243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68EDCE-FBE9-469E-A78D-645A3599BF29}"/>
              </a:ext>
            </a:extLst>
          </p:cNvPr>
          <p:cNvPicPr>
            <a:picLocks noChangeAspect="1"/>
          </p:cNvPicPr>
          <p:nvPr/>
        </p:nvPicPr>
        <p:blipFill>
          <a:blip r:embed="rId2"/>
          <a:stretch>
            <a:fillRect/>
          </a:stretch>
        </p:blipFill>
        <p:spPr>
          <a:xfrm>
            <a:off x="391477" y="597834"/>
            <a:ext cx="11312843" cy="1466850"/>
          </a:xfrm>
          <a:prstGeom prst="rect">
            <a:avLst/>
          </a:prstGeom>
        </p:spPr>
      </p:pic>
      <p:sp>
        <p:nvSpPr>
          <p:cNvPr id="5" name="Rectangle 4">
            <a:extLst>
              <a:ext uri="{FF2B5EF4-FFF2-40B4-BE49-F238E27FC236}">
                <a16:creationId xmlns:a16="http://schemas.microsoft.com/office/drawing/2014/main" id="{723E20D9-5C95-4C9C-BE55-63A6A11AF901}"/>
              </a:ext>
            </a:extLst>
          </p:cNvPr>
          <p:cNvSpPr/>
          <p:nvPr/>
        </p:nvSpPr>
        <p:spPr>
          <a:xfrm>
            <a:off x="4636547" y="3792854"/>
            <a:ext cx="6992466" cy="2308324"/>
          </a:xfrm>
          <a:prstGeom prst="rect">
            <a:avLst/>
          </a:prstGeom>
        </p:spPr>
        <p:txBody>
          <a:bodyPr wrap="square">
            <a:spAutoFit/>
          </a:bodyPr>
          <a:lstStyle/>
          <a:p>
            <a:r>
              <a:rPr lang="en-US" sz="4800" kern="0" dirty="0">
                <a:latin typeface="Segoe UI Semibold" panose="020B0702040204020203" pitchFamily="34" charset="0"/>
                <a:cs typeface="Segoe UI Semibold" panose="020B0702040204020203" pitchFamily="34" charset="0"/>
              </a:rPr>
              <a:t>Learning and Way Ahead for Rural Advisory Services </a:t>
            </a:r>
          </a:p>
        </p:txBody>
      </p:sp>
    </p:spTree>
    <p:extLst>
      <p:ext uri="{BB962C8B-B14F-4D97-AF65-F5344CB8AC3E}">
        <p14:creationId xmlns:p14="http://schemas.microsoft.com/office/powerpoint/2010/main" val="592868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3">
            <a:extLst>
              <a:ext uri="{FF2B5EF4-FFF2-40B4-BE49-F238E27FC236}">
                <a16:creationId xmlns:a16="http://schemas.microsoft.com/office/drawing/2014/main" id="{14E1433C-D65A-4E9A-9C45-9BEF307C5A99}"/>
              </a:ext>
            </a:extLst>
          </p:cNvPr>
          <p:cNvSpPr>
            <a:spLocks noGrp="1"/>
          </p:cNvSpPr>
          <p:nvPr>
            <p:ph type="title"/>
          </p:nvPr>
        </p:nvSpPr>
        <p:spPr>
          <a:xfrm>
            <a:off x="521207" y="312176"/>
            <a:ext cx="10984028" cy="856985"/>
          </a:xfrm>
        </p:spPr>
        <p:txBody>
          <a:bodyPr vert="horz" lIns="91440" tIns="45720" rIns="91440" bIns="45720" rtlCol="0" anchor="b" anchorCtr="0">
            <a:noAutofit/>
          </a:bodyPr>
          <a:lstStyle/>
          <a:p>
            <a:r>
              <a:rPr lang="en-US" b="1" dirty="0">
                <a:latin typeface="Segoe UI Semibold" panose="020B0702040204020203" pitchFamily="34" charset="0"/>
                <a:cs typeface="Segoe UI Semibold" panose="020B0702040204020203" pitchFamily="34" charset="0"/>
              </a:rPr>
              <a:t>The broader challenges remain…</a:t>
            </a:r>
          </a:p>
        </p:txBody>
      </p:sp>
      <p:pic>
        <p:nvPicPr>
          <p:cNvPr id="11" name="Picture 10">
            <a:extLst>
              <a:ext uri="{FF2B5EF4-FFF2-40B4-BE49-F238E27FC236}">
                <a16:creationId xmlns:a16="http://schemas.microsoft.com/office/drawing/2014/main" id="{3C8271B1-149C-427F-850F-0B53B88A81C7}"/>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LightScreen/>
                    </a14:imgEffect>
                  </a14:imgLayer>
                </a14:imgProps>
              </a:ext>
            </a:extLst>
          </a:blip>
          <a:srcRect l="14268" r="14269" b="9559"/>
          <a:stretch/>
        </p:blipFill>
        <p:spPr>
          <a:xfrm>
            <a:off x="876744" y="1359216"/>
            <a:ext cx="1371602" cy="1278383"/>
          </a:xfrm>
          <a:prstGeom prst="ellipse">
            <a:avLst/>
          </a:prstGeom>
          <a:effectLst/>
        </p:spPr>
      </p:pic>
      <p:sp>
        <p:nvSpPr>
          <p:cNvPr id="12" name="Rectangle 11">
            <a:extLst>
              <a:ext uri="{FF2B5EF4-FFF2-40B4-BE49-F238E27FC236}">
                <a16:creationId xmlns:a16="http://schemas.microsoft.com/office/drawing/2014/main" id="{8403365A-2B6A-44AE-A08A-166A7DBF59AA}"/>
              </a:ext>
            </a:extLst>
          </p:cNvPr>
          <p:cNvSpPr/>
          <p:nvPr/>
        </p:nvSpPr>
        <p:spPr>
          <a:xfrm>
            <a:off x="2454506" y="1624444"/>
            <a:ext cx="8860750" cy="707886"/>
          </a:xfrm>
          <a:prstGeom prst="rect">
            <a:avLst/>
          </a:prstGeom>
          <a:noFill/>
        </p:spPr>
        <p:txBody>
          <a:bodyPr wrap="square">
            <a:spAutoFit/>
          </a:bodyPr>
          <a:lstStyle/>
          <a:p>
            <a:pPr marL="53975" lvl="1">
              <a:spcBef>
                <a:spcPts val="1200"/>
              </a:spcBef>
              <a:spcAft>
                <a:spcPts val="1200"/>
              </a:spcAft>
              <a:buNone/>
              <a:defRPr/>
            </a:pPr>
            <a:r>
              <a:rPr lang="en-US" sz="2000" dirty="0">
                <a:latin typeface="Segoe UI" panose="020B0502040204020203" pitchFamily="34" charset="0"/>
                <a:cs typeface="Segoe UI" panose="020B0502040204020203" pitchFamily="34" charset="0"/>
              </a:rPr>
              <a:t>Fragmented Data and related data acquisition costs: What role does the Government play?</a:t>
            </a:r>
          </a:p>
        </p:txBody>
      </p:sp>
      <p:pic>
        <p:nvPicPr>
          <p:cNvPr id="13" name="Picture 12">
            <a:extLst>
              <a:ext uri="{FF2B5EF4-FFF2-40B4-BE49-F238E27FC236}">
                <a16:creationId xmlns:a16="http://schemas.microsoft.com/office/drawing/2014/main" id="{59E565F6-FB50-411A-8CBB-1EEC570D27F2}"/>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PaintBrush/>
                    </a14:imgEffect>
                  </a14:imgLayer>
                </a14:imgProps>
              </a:ext>
            </a:extLst>
          </a:blip>
          <a:srcRect l="18775" t="7697" r="22489" b="20694"/>
          <a:stretch/>
        </p:blipFill>
        <p:spPr>
          <a:xfrm>
            <a:off x="876744" y="3142956"/>
            <a:ext cx="1491768" cy="1280160"/>
          </a:xfrm>
          <a:prstGeom prst="ellipse">
            <a:avLst/>
          </a:prstGeom>
          <a:effectLst/>
        </p:spPr>
      </p:pic>
      <p:sp>
        <p:nvSpPr>
          <p:cNvPr id="14" name="TextBox 13">
            <a:extLst>
              <a:ext uri="{FF2B5EF4-FFF2-40B4-BE49-F238E27FC236}">
                <a16:creationId xmlns:a16="http://schemas.microsoft.com/office/drawing/2014/main" id="{AB3A1380-1863-4E61-94AF-2376614B9304}"/>
              </a:ext>
            </a:extLst>
          </p:cNvPr>
          <p:cNvSpPr txBox="1"/>
          <p:nvPr/>
        </p:nvSpPr>
        <p:spPr>
          <a:xfrm>
            <a:off x="2454506" y="3409073"/>
            <a:ext cx="8860750" cy="707886"/>
          </a:xfrm>
          <a:prstGeom prst="rect">
            <a:avLst/>
          </a:prstGeom>
          <a:noFill/>
        </p:spPr>
        <p:txBody>
          <a:bodyPr wrap="square">
            <a:spAutoFit/>
          </a:bodyPr>
          <a:lstStyle>
            <a:defPPr>
              <a:defRPr lang="en-US"/>
            </a:defPPr>
            <a:lvl2pPr marL="53975" lvl="1">
              <a:lnSpc>
                <a:spcPct val="150000"/>
              </a:lnSpc>
              <a:spcBef>
                <a:spcPts val="1200"/>
              </a:spcBef>
              <a:spcAft>
                <a:spcPts val="1200"/>
              </a:spcAft>
              <a:buNone/>
              <a:defRPr sz="2200">
                <a:latin typeface="Segoe UI" panose="020B0502040204020203" pitchFamily="34" charset="0"/>
                <a:cs typeface="Segoe UI" panose="020B0502040204020203" pitchFamily="34" charset="0"/>
              </a:defRPr>
            </a:lvl2pPr>
          </a:lstStyle>
          <a:p>
            <a:r>
              <a:rPr lang="en-US" sz="2000" dirty="0">
                <a:latin typeface="Segoe UI" panose="020B0502040204020203" pitchFamily="34" charset="0"/>
                <a:cs typeface="Segoe UI" panose="020B0502040204020203" pitchFamily="34" charset="0"/>
              </a:rPr>
              <a:t>Majority small and marginal farmers, slower pace of digital adoption:  value (pilot – large farmers) over volumes (scale-up)?</a:t>
            </a:r>
          </a:p>
        </p:txBody>
      </p:sp>
      <p:sp>
        <p:nvSpPr>
          <p:cNvPr id="15" name="Rectangle 14">
            <a:extLst>
              <a:ext uri="{FF2B5EF4-FFF2-40B4-BE49-F238E27FC236}">
                <a16:creationId xmlns:a16="http://schemas.microsoft.com/office/drawing/2014/main" id="{78E5DE4F-BAD8-4E93-9608-4C74B3F71871}"/>
              </a:ext>
            </a:extLst>
          </p:cNvPr>
          <p:cNvSpPr/>
          <p:nvPr/>
        </p:nvSpPr>
        <p:spPr>
          <a:xfrm>
            <a:off x="2454505" y="5255072"/>
            <a:ext cx="8972861" cy="496674"/>
          </a:xfrm>
          <a:prstGeom prst="rect">
            <a:avLst/>
          </a:prstGeom>
          <a:noFill/>
        </p:spPr>
        <p:txBody>
          <a:bodyPr wrap="square">
            <a:spAutoFit/>
          </a:bodyPr>
          <a:lstStyle/>
          <a:p>
            <a:pPr marL="53975" lvl="1">
              <a:lnSpc>
                <a:spcPct val="150000"/>
              </a:lnSpc>
              <a:spcBef>
                <a:spcPts val="1200"/>
              </a:spcBef>
              <a:spcAft>
                <a:spcPts val="1200"/>
              </a:spcAft>
            </a:pPr>
            <a:r>
              <a:rPr lang="en-US" sz="2000" dirty="0">
                <a:latin typeface="Segoe UI" panose="020B0502040204020203" pitchFamily="34" charset="0"/>
                <a:cs typeface="Segoe UI" panose="020B0502040204020203" pitchFamily="34" charset="0"/>
              </a:rPr>
              <a:t>Urban digital entrepreneur – rural farmer: bridging the gap</a:t>
            </a:r>
          </a:p>
        </p:txBody>
      </p:sp>
      <p:pic>
        <p:nvPicPr>
          <p:cNvPr id="16" name="Picture 15">
            <a:extLst>
              <a:ext uri="{FF2B5EF4-FFF2-40B4-BE49-F238E27FC236}">
                <a16:creationId xmlns:a16="http://schemas.microsoft.com/office/drawing/2014/main" id="{D2C6CE93-4341-4522-B0D2-17780D3282A2}"/>
              </a:ext>
            </a:extLst>
          </p:cNvPr>
          <p:cNvPicPr>
            <a:picLocks noChangeAspect="1"/>
          </p:cNvPicPr>
          <p:nvPr/>
        </p:nvPicPr>
        <p:blipFill rotWithShape="1">
          <a:blip r:embed="rId6"/>
          <a:srcRect l="4258" t="3608" r="4278" b="10864"/>
          <a:stretch/>
        </p:blipFill>
        <p:spPr>
          <a:xfrm>
            <a:off x="876744" y="4825354"/>
            <a:ext cx="1371600" cy="1338347"/>
          </a:xfrm>
          <a:prstGeom prst="ellipse">
            <a:avLst/>
          </a:prstGeom>
        </p:spPr>
      </p:pic>
    </p:spTree>
    <p:extLst>
      <p:ext uri="{BB962C8B-B14F-4D97-AF65-F5344CB8AC3E}">
        <p14:creationId xmlns:p14="http://schemas.microsoft.com/office/powerpoint/2010/main" val="1223952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3">
            <a:extLst>
              <a:ext uri="{FF2B5EF4-FFF2-40B4-BE49-F238E27FC236}">
                <a16:creationId xmlns:a16="http://schemas.microsoft.com/office/drawing/2014/main" id="{14E1433C-D65A-4E9A-9C45-9BEF307C5A99}"/>
              </a:ext>
            </a:extLst>
          </p:cNvPr>
          <p:cNvSpPr>
            <a:spLocks noGrp="1"/>
          </p:cNvSpPr>
          <p:nvPr>
            <p:ph type="title"/>
          </p:nvPr>
        </p:nvSpPr>
        <p:spPr>
          <a:xfrm>
            <a:off x="521207" y="312176"/>
            <a:ext cx="10984028" cy="856985"/>
          </a:xfrm>
        </p:spPr>
        <p:txBody>
          <a:bodyPr vert="horz" lIns="91440" tIns="45720" rIns="91440" bIns="45720" rtlCol="0" anchor="b" anchorCtr="0">
            <a:noAutofit/>
          </a:bodyPr>
          <a:lstStyle/>
          <a:p>
            <a:r>
              <a:rPr lang="en-US" b="1" dirty="0">
                <a:latin typeface="Segoe UI Semibold" panose="020B0702040204020203" pitchFamily="34" charset="0"/>
                <a:cs typeface="Segoe UI Semibold" panose="020B0702040204020203" pitchFamily="34" charset="0"/>
              </a:rPr>
              <a:t>The Future: Increasing Productivity through Advisory Services</a:t>
            </a:r>
          </a:p>
        </p:txBody>
      </p:sp>
      <p:grpSp>
        <p:nvGrpSpPr>
          <p:cNvPr id="9" name="Group 8">
            <a:extLst>
              <a:ext uri="{FF2B5EF4-FFF2-40B4-BE49-F238E27FC236}">
                <a16:creationId xmlns:a16="http://schemas.microsoft.com/office/drawing/2014/main" id="{806F8F6C-9A79-4A31-9676-089A2B3E0557}"/>
              </a:ext>
            </a:extLst>
          </p:cNvPr>
          <p:cNvGrpSpPr/>
          <p:nvPr/>
        </p:nvGrpSpPr>
        <p:grpSpPr>
          <a:xfrm flipH="1" flipV="1">
            <a:off x="4189207" y="4323805"/>
            <a:ext cx="1275188" cy="596078"/>
            <a:chOff x="6987425" y="4906626"/>
            <a:chExt cx="981152" cy="554225"/>
          </a:xfrm>
        </p:grpSpPr>
        <p:cxnSp>
          <p:nvCxnSpPr>
            <p:cNvPr id="10" name="Straight Connector 9">
              <a:extLst>
                <a:ext uri="{FF2B5EF4-FFF2-40B4-BE49-F238E27FC236}">
                  <a16:creationId xmlns:a16="http://schemas.microsoft.com/office/drawing/2014/main" id="{8AADE850-06B6-48AC-8827-9064134D59FA}"/>
                </a:ext>
              </a:extLst>
            </p:cNvPr>
            <p:cNvCxnSpPr/>
            <p:nvPr/>
          </p:nvCxnSpPr>
          <p:spPr>
            <a:xfrm flipH="1">
              <a:off x="6987425" y="4908401"/>
              <a:ext cx="98115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E3E18B-7286-4C5C-9463-77403BB73411}"/>
                </a:ext>
              </a:extLst>
            </p:cNvPr>
            <p:cNvCxnSpPr/>
            <p:nvPr/>
          </p:nvCxnSpPr>
          <p:spPr>
            <a:xfrm rot="5400000" flipH="1">
              <a:off x="6710312" y="5183739"/>
              <a:ext cx="554225"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70BA8CC9-6859-4058-B912-3D288C737C10}"/>
              </a:ext>
            </a:extLst>
          </p:cNvPr>
          <p:cNvGrpSpPr/>
          <p:nvPr/>
        </p:nvGrpSpPr>
        <p:grpSpPr>
          <a:xfrm>
            <a:off x="4207748" y="2201189"/>
            <a:ext cx="3842424" cy="3754173"/>
            <a:chOff x="4173200" y="2167830"/>
            <a:chExt cx="3842424" cy="3754173"/>
          </a:xfrm>
          <a:solidFill>
            <a:schemeClr val="tx1">
              <a:lumMod val="65000"/>
              <a:lumOff val="35000"/>
            </a:schemeClr>
          </a:solidFill>
        </p:grpSpPr>
        <p:sp>
          <p:nvSpPr>
            <p:cNvPr id="19" name="Freeform 47">
              <a:extLst>
                <a:ext uri="{FF2B5EF4-FFF2-40B4-BE49-F238E27FC236}">
                  <a16:creationId xmlns:a16="http://schemas.microsoft.com/office/drawing/2014/main" id="{B5136CA7-1745-4FE8-89C6-08DB1083EA52}"/>
                </a:ext>
              </a:extLst>
            </p:cNvPr>
            <p:cNvSpPr>
              <a:spLocks/>
            </p:cNvSpPr>
            <p:nvPr/>
          </p:nvSpPr>
          <p:spPr bwMode="auto">
            <a:xfrm>
              <a:off x="5010403" y="2378777"/>
              <a:ext cx="2083313" cy="3329375"/>
            </a:xfrm>
            <a:custGeom>
              <a:avLst/>
              <a:gdLst>
                <a:gd name="T0" fmla="*/ 674 w 1274"/>
                <a:gd name="T1" fmla="*/ 784 h 2036"/>
                <a:gd name="T2" fmla="*/ 739 w 1274"/>
                <a:gd name="T3" fmla="*/ 740 h 2036"/>
                <a:gd name="T4" fmla="*/ 846 w 1274"/>
                <a:gd name="T5" fmla="*/ 679 h 2036"/>
                <a:gd name="T6" fmla="*/ 965 w 1274"/>
                <a:gd name="T7" fmla="*/ 626 h 2036"/>
                <a:gd name="T8" fmla="*/ 1056 w 1274"/>
                <a:gd name="T9" fmla="*/ 600 h 2036"/>
                <a:gd name="T10" fmla="*/ 1082 w 1274"/>
                <a:gd name="T11" fmla="*/ 596 h 2036"/>
                <a:gd name="T12" fmla="*/ 1084 w 1274"/>
                <a:gd name="T13" fmla="*/ 600 h 2036"/>
                <a:gd name="T14" fmla="*/ 1030 w 1274"/>
                <a:gd name="T15" fmla="*/ 613 h 2036"/>
                <a:gd name="T16" fmla="*/ 907 w 1274"/>
                <a:gd name="T17" fmla="*/ 658 h 2036"/>
                <a:gd name="T18" fmla="*/ 760 w 1274"/>
                <a:gd name="T19" fmla="*/ 744 h 2036"/>
                <a:gd name="T20" fmla="*/ 692 w 1274"/>
                <a:gd name="T21" fmla="*/ 1505 h 2036"/>
                <a:gd name="T22" fmla="*/ 730 w 1274"/>
                <a:gd name="T23" fmla="*/ 1485 h 2036"/>
                <a:gd name="T24" fmla="*/ 824 w 1274"/>
                <a:gd name="T25" fmla="*/ 1434 h 2036"/>
                <a:gd name="T26" fmla="*/ 939 w 1274"/>
                <a:gd name="T27" fmla="*/ 1377 h 2036"/>
                <a:gd name="T28" fmla="*/ 1050 w 1274"/>
                <a:gd name="T29" fmla="*/ 1331 h 2036"/>
                <a:gd name="T30" fmla="*/ 1164 w 1274"/>
                <a:gd name="T31" fmla="*/ 1279 h 2036"/>
                <a:gd name="T32" fmla="*/ 1250 w 1274"/>
                <a:gd name="T33" fmla="*/ 1237 h 2036"/>
                <a:gd name="T34" fmla="*/ 1272 w 1274"/>
                <a:gd name="T35" fmla="*/ 1226 h 2036"/>
                <a:gd name="T36" fmla="*/ 1213 w 1274"/>
                <a:gd name="T37" fmla="*/ 1265 h 2036"/>
                <a:gd name="T38" fmla="*/ 1070 w 1274"/>
                <a:gd name="T39" fmla="*/ 1345 h 2036"/>
                <a:gd name="T40" fmla="*/ 890 w 1274"/>
                <a:gd name="T41" fmla="*/ 1432 h 2036"/>
                <a:gd name="T42" fmla="*/ 758 w 1274"/>
                <a:gd name="T43" fmla="*/ 1512 h 2036"/>
                <a:gd name="T44" fmla="*/ 699 w 1274"/>
                <a:gd name="T45" fmla="*/ 1612 h 2036"/>
                <a:gd name="T46" fmla="*/ 694 w 1274"/>
                <a:gd name="T47" fmla="*/ 1735 h 2036"/>
                <a:gd name="T48" fmla="*/ 697 w 1274"/>
                <a:gd name="T49" fmla="*/ 1880 h 2036"/>
                <a:gd name="T50" fmla="*/ 700 w 1274"/>
                <a:gd name="T51" fmla="*/ 1984 h 2036"/>
                <a:gd name="T52" fmla="*/ 616 w 1274"/>
                <a:gd name="T53" fmla="*/ 2036 h 2036"/>
                <a:gd name="T54" fmla="*/ 611 w 1274"/>
                <a:gd name="T55" fmla="*/ 1460 h 2036"/>
                <a:gd name="T56" fmla="*/ 580 w 1274"/>
                <a:gd name="T57" fmla="*/ 1392 h 2036"/>
                <a:gd name="T58" fmla="*/ 493 w 1274"/>
                <a:gd name="T59" fmla="*/ 1292 h 2036"/>
                <a:gd name="T60" fmla="*/ 325 w 1274"/>
                <a:gd name="T61" fmla="*/ 1183 h 2036"/>
                <a:gd name="T62" fmla="*/ 243 w 1274"/>
                <a:gd name="T63" fmla="*/ 1145 h 2036"/>
                <a:gd name="T64" fmla="*/ 157 w 1274"/>
                <a:gd name="T65" fmla="*/ 1102 h 2036"/>
                <a:gd name="T66" fmla="*/ 57 w 1274"/>
                <a:gd name="T67" fmla="*/ 1046 h 2036"/>
                <a:gd name="T68" fmla="*/ 3 w 1274"/>
                <a:gd name="T69" fmla="*/ 1010 h 2036"/>
                <a:gd name="T70" fmla="*/ 61 w 1274"/>
                <a:gd name="T71" fmla="*/ 1038 h 2036"/>
                <a:gd name="T72" fmla="*/ 171 w 1274"/>
                <a:gd name="T73" fmla="*/ 1090 h 2036"/>
                <a:gd name="T74" fmla="*/ 298 w 1274"/>
                <a:gd name="T75" fmla="*/ 1149 h 2036"/>
                <a:gd name="T76" fmla="*/ 429 w 1274"/>
                <a:gd name="T77" fmla="*/ 1209 h 2036"/>
                <a:gd name="T78" fmla="*/ 537 w 1274"/>
                <a:gd name="T79" fmla="*/ 1292 h 2036"/>
                <a:gd name="T80" fmla="*/ 601 w 1274"/>
                <a:gd name="T81" fmla="*/ 1361 h 2036"/>
                <a:gd name="T82" fmla="*/ 637 w 1274"/>
                <a:gd name="T83" fmla="*/ 587 h 2036"/>
                <a:gd name="T84" fmla="*/ 617 w 1274"/>
                <a:gd name="T85" fmla="*/ 557 h 2036"/>
                <a:gd name="T86" fmla="*/ 530 w 1274"/>
                <a:gd name="T87" fmla="*/ 483 h 2036"/>
                <a:gd name="T88" fmla="*/ 401 w 1274"/>
                <a:gd name="T89" fmla="*/ 413 h 2036"/>
                <a:gd name="T90" fmla="*/ 466 w 1274"/>
                <a:gd name="T91" fmla="*/ 436 h 2036"/>
                <a:gd name="T92" fmla="*/ 568 w 1274"/>
                <a:gd name="T93" fmla="*/ 488 h 2036"/>
                <a:gd name="T94" fmla="*/ 664 w 1274"/>
                <a:gd name="T95" fmla="*/ 0 h 2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4" h="2036">
                  <a:moveTo>
                    <a:pt x="664" y="0"/>
                  </a:moveTo>
                  <a:lnTo>
                    <a:pt x="664" y="790"/>
                  </a:lnTo>
                  <a:lnTo>
                    <a:pt x="667" y="789"/>
                  </a:lnTo>
                  <a:lnTo>
                    <a:pt x="674" y="784"/>
                  </a:lnTo>
                  <a:lnTo>
                    <a:pt x="685" y="776"/>
                  </a:lnTo>
                  <a:lnTo>
                    <a:pt x="700" y="766"/>
                  </a:lnTo>
                  <a:lnTo>
                    <a:pt x="719" y="754"/>
                  </a:lnTo>
                  <a:lnTo>
                    <a:pt x="739" y="740"/>
                  </a:lnTo>
                  <a:lnTo>
                    <a:pt x="764" y="725"/>
                  </a:lnTo>
                  <a:lnTo>
                    <a:pt x="789" y="710"/>
                  </a:lnTo>
                  <a:lnTo>
                    <a:pt x="817" y="694"/>
                  </a:lnTo>
                  <a:lnTo>
                    <a:pt x="846" y="679"/>
                  </a:lnTo>
                  <a:lnTo>
                    <a:pt x="875" y="664"/>
                  </a:lnTo>
                  <a:lnTo>
                    <a:pt x="905" y="650"/>
                  </a:lnTo>
                  <a:lnTo>
                    <a:pt x="935" y="638"/>
                  </a:lnTo>
                  <a:lnTo>
                    <a:pt x="965" y="626"/>
                  </a:lnTo>
                  <a:lnTo>
                    <a:pt x="996" y="617"/>
                  </a:lnTo>
                  <a:lnTo>
                    <a:pt x="1021" y="609"/>
                  </a:lnTo>
                  <a:lnTo>
                    <a:pt x="1041" y="603"/>
                  </a:lnTo>
                  <a:lnTo>
                    <a:pt x="1056" y="600"/>
                  </a:lnTo>
                  <a:lnTo>
                    <a:pt x="1067" y="597"/>
                  </a:lnTo>
                  <a:lnTo>
                    <a:pt x="1075" y="596"/>
                  </a:lnTo>
                  <a:lnTo>
                    <a:pt x="1080" y="596"/>
                  </a:lnTo>
                  <a:lnTo>
                    <a:pt x="1082" y="596"/>
                  </a:lnTo>
                  <a:lnTo>
                    <a:pt x="1084" y="597"/>
                  </a:lnTo>
                  <a:lnTo>
                    <a:pt x="1084" y="598"/>
                  </a:lnTo>
                  <a:lnTo>
                    <a:pt x="1084" y="598"/>
                  </a:lnTo>
                  <a:lnTo>
                    <a:pt x="1084" y="600"/>
                  </a:lnTo>
                  <a:lnTo>
                    <a:pt x="1079" y="600"/>
                  </a:lnTo>
                  <a:lnTo>
                    <a:pt x="1069" y="603"/>
                  </a:lnTo>
                  <a:lnTo>
                    <a:pt x="1052" y="607"/>
                  </a:lnTo>
                  <a:lnTo>
                    <a:pt x="1030" y="613"/>
                  </a:lnTo>
                  <a:lnTo>
                    <a:pt x="1005" y="622"/>
                  </a:lnTo>
                  <a:lnTo>
                    <a:pt x="975" y="631"/>
                  </a:lnTo>
                  <a:lnTo>
                    <a:pt x="943" y="643"/>
                  </a:lnTo>
                  <a:lnTo>
                    <a:pt x="907" y="658"/>
                  </a:lnTo>
                  <a:lnTo>
                    <a:pt x="871" y="676"/>
                  </a:lnTo>
                  <a:lnTo>
                    <a:pt x="833" y="695"/>
                  </a:lnTo>
                  <a:lnTo>
                    <a:pt x="796" y="718"/>
                  </a:lnTo>
                  <a:lnTo>
                    <a:pt x="760" y="744"/>
                  </a:lnTo>
                  <a:lnTo>
                    <a:pt x="726" y="773"/>
                  </a:lnTo>
                  <a:lnTo>
                    <a:pt x="693" y="804"/>
                  </a:lnTo>
                  <a:lnTo>
                    <a:pt x="664" y="838"/>
                  </a:lnTo>
                  <a:lnTo>
                    <a:pt x="692" y="1505"/>
                  </a:lnTo>
                  <a:lnTo>
                    <a:pt x="694" y="1504"/>
                  </a:lnTo>
                  <a:lnTo>
                    <a:pt x="702" y="1500"/>
                  </a:lnTo>
                  <a:lnTo>
                    <a:pt x="714" y="1493"/>
                  </a:lnTo>
                  <a:lnTo>
                    <a:pt x="730" y="1485"/>
                  </a:lnTo>
                  <a:lnTo>
                    <a:pt x="750" y="1473"/>
                  </a:lnTo>
                  <a:lnTo>
                    <a:pt x="772" y="1462"/>
                  </a:lnTo>
                  <a:lnTo>
                    <a:pt x="797" y="1448"/>
                  </a:lnTo>
                  <a:lnTo>
                    <a:pt x="824" y="1434"/>
                  </a:lnTo>
                  <a:lnTo>
                    <a:pt x="851" y="1420"/>
                  </a:lnTo>
                  <a:lnTo>
                    <a:pt x="880" y="1405"/>
                  </a:lnTo>
                  <a:lnTo>
                    <a:pt x="910" y="1391"/>
                  </a:lnTo>
                  <a:lnTo>
                    <a:pt x="939" y="1377"/>
                  </a:lnTo>
                  <a:lnTo>
                    <a:pt x="968" y="1366"/>
                  </a:lnTo>
                  <a:lnTo>
                    <a:pt x="995" y="1354"/>
                  </a:lnTo>
                  <a:lnTo>
                    <a:pt x="1022" y="1344"/>
                  </a:lnTo>
                  <a:lnTo>
                    <a:pt x="1050" y="1331"/>
                  </a:lnTo>
                  <a:lnTo>
                    <a:pt x="1079" y="1318"/>
                  </a:lnTo>
                  <a:lnTo>
                    <a:pt x="1108" y="1306"/>
                  </a:lnTo>
                  <a:lnTo>
                    <a:pt x="1137" y="1292"/>
                  </a:lnTo>
                  <a:lnTo>
                    <a:pt x="1164" y="1279"/>
                  </a:lnTo>
                  <a:lnTo>
                    <a:pt x="1190" y="1267"/>
                  </a:lnTo>
                  <a:lnTo>
                    <a:pt x="1213" y="1255"/>
                  </a:lnTo>
                  <a:lnTo>
                    <a:pt x="1234" y="1245"/>
                  </a:lnTo>
                  <a:lnTo>
                    <a:pt x="1250" y="1237"/>
                  </a:lnTo>
                  <a:lnTo>
                    <a:pt x="1264" y="1230"/>
                  </a:lnTo>
                  <a:lnTo>
                    <a:pt x="1272" y="1225"/>
                  </a:lnTo>
                  <a:lnTo>
                    <a:pt x="1274" y="1224"/>
                  </a:lnTo>
                  <a:lnTo>
                    <a:pt x="1272" y="1226"/>
                  </a:lnTo>
                  <a:lnTo>
                    <a:pt x="1265" y="1231"/>
                  </a:lnTo>
                  <a:lnTo>
                    <a:pt x="1252" y="1240"/>
                  </a:lnTo>
                  <a:lnTo>
                    <a:pt x="1235" y="1252"/>
                  </a:lnTo>
                  <a:lnTo>
                    <a:pt x="1213" y="1265"/>
                  </a:lnTo>
                  <a:lnTo>
                    <a:pt x="1185" y="1283"/>
                  </a:lnTo>
                  <a:lnTo>
                    <a:pt x="1152" y="1302"/>
                  </a:lnTo>
                  <a:lnTo>
                    <a:pt x="1114" y="1323"/>
                  </a:lnTo>
                  <a:lnTo>
                    <a:pt x="1070" y="1345"/>
                  </a:lnTo>
                  <a:lnTo>
                    <a:pt x="1021" y="1369"/>
                  </a:lnTo>
                  <a:lnTo>
                    <a:pt x="975" y="1391"/>
                  </a:lnTo>
                  <a:lnTo>
                    <a:pt x="931" y="1412"/>
                  </a:lnTo>
                  <a:lnTo>
                    <a:pt x="890" y="1432"/>
                  </a:lnTo>
                  <a:lnTo>
                    <a:pt x="851" y="1451"/>
                  </a:lnTo>
                  <a:lnTo>
                    <a:pt x="816" y="1472"/>
                  </a:lnTo>
                  <a:lnTo>
                    <a:pt x="784" y="1492"/>
                  </a:lnTo>
                  <a:lnTo>
                    <a:pt x="758" y="1512"/>
                  </a:lnTo>
                  <a:lnTo>
                    <a:pt x="735" y="1535"/>
                  </a:lnTo>
                  <a:lnTo>
                    <a:pt x="717" y="1559"/>
                  </a:lnTo>
                  <a:lnTo>
                    <a:pt x="706" y="1584"/>
                  </a:lnTo>
                  <a:lnTo>
                    <a:pt x="699" y="1612"/>
                  </a:lnTo>
                  <a:lnTo>
                    <a:pt x="697" y="1637"/>
                  </a:lnTo>
                  <a:lnTo>
                    <a:pt x="696" y="1667"/>
                  </a:lnTo>
                  <a:lnTo>
                    <a:pt x="694" y="1700"/>
                  </a:lnTo>
                  <a:lnTo>
                    <a:pt x="694" y="1735"/>
                  </a:lnTo>
                  <a:lnTo>
                    <a:pt x="694" y="1772"/>
                  </a:lnTo>
                  <a:lnTo>
                    <a:pt x="694" y="1809"/>
                  </a:lnTo>
                  <a:lnTo>
                    <a:pt x="696" y="1846"/>
                  </a:lnTo>
                  <a:lnTo>
                    <a:pt x="697" y="1880"/>
                  </a:lnTo>
                  <a:lnTo>
                    <a:pt x="698" y="1913"/>
                  </a:lnTo>
                  <a:lnTo>
                    <a:pt x="698" y="1942"/>
                  </a:lnTo>
                  <a:lnTo>
                    <a:pt x="699" y="1966"/>
                  </a:lnTo>
                  <a:lnTo>
                    <a:pt x="700" y="1984"/>
                  </a:lnTo>
                  <a:lnTo>
                    <a:pt x="700" y="1996"/>
                  </a:lnTo>
                  <a:lnTo>
                    <a:pt x="700" y="2000"/>
                  </a:lnTo>
                  <a:lnTo>
                    <a:pt x="704" y="2036"/>
                  </a:lnTo>
                  <a:lnTo>
                    <a:pt x="616" y="2036"/>
                  </a:lnTo>
                  <a:lnTo>
                    <a:pt x="616" y="1479"/>
                  </a:lnTo>
                  <a:lnTo>
                    <a:pt x="616" y="1477"/>
                  </a:lnTo>
                  <a:lnTo>
                    <a:pt x="615" y="1471"/>
                  </a:lnTo>
                  <a:lnTo>
                    <a:pt x="611" y="1460"/>
                  </a:lnTo>
                  <a:lnTo>
                    <a:pt x="608" y="1448"/>
                  </a:lnTo>
                  <a:lnTo>
                    <a:pt x="601" y="1432"/>
                  </a:lnTo>
                  <a:lnTo>
                    <a:pt x="592" y="1413"/>
                  </a:lnTo>
                  <a:lnTo>
                    <a:pt x="580" y="1392"/>
                  </a:lnTo>
                  <a:lnTo>
                    <a:pt x="564" y="1369"/>
                  </a:lnTo>
                  <a:lnTo>
                    <a:pt x="544" y="1345"/>
                  </a:lnTo>
                  <a:lnTo>
                    <a:pt x="521" y="1318"/>
                  </a:lnTo>
                  <a:lnTo>
                    <a:pt x="493" y="1292"/>
                  </a:lnTo>
                  <a:lnTo>
                    <a:pt x="460" y="1265"/>
                  </a:lnTo>
                  <a:lnTo>
                    <a:pt x="421" y="1238"/>
                  </a:lnTo>
                  <a:lnTo>
                    <a:pt x="376" y="1210"/>
                  </a:lnTo>
                  <a:lnTo>
                    <a:pt x="325" y="1183"/>
                  </a:lnTo>
                  <a:lnTo>
                    <a:pt x="267" y="1157"/>
                  </a:lnTo>
                  <a:lnTo>
                    <a:pt x="264" y="1156"/>
                  </a:lnTo>
                  <a:lnTo>
                    <a:pt x="255" y="1151"/>
                  </a:lnTo>
                  <a:lnTo>
                    <a:pt x="243" y="1145"/>
                  </a:lnTo>
                  <a:lnTo>
                    <a:pt x="225" y="1136"/>
                  </a:lnTo>
                  <a:lnTo>
                    <a:pt x="205" y="1126"/>
                  </a:lnTo>
                  <a:lnTo>
                    <a:pt x="183" y="1114"/>
                  </a:lnTo>
                  <a:lnTo>
                    <a:pt x="157" y="1102"/>
                  </a:lnTo>
                  <a:lnTo>
                    <a:pt x="132" y="1088"/>
                  </a:lnTo>
                  <a:lnTo>
                    <a:pt x="107" y="1074"/>
                  </a:lnTo>
                  <a:lnTo>
                    <a:pt x="81" y="1060"/>
                  </a:lnTo>
                  <a:lnTo>
                    <a:pt x="57" y="1046"/>
                  </a:lnTo>
                  <a:lnTo>
                    <a:pt x="35" y="1032"/>
                  </a:lnTo>
                  <a:lnTo>
                    <a:pt x="15" y="1020"/>
                  </a:lnTo>
                  <a:lnTo>
                    <a:pt x="0" y="1008"/>
                  </a:lnTo>
                  <a:lnTo>
                    <a:pt x="3" y="1010"/>
                  </a:lnTo>
                  <a:lnTo>
                    <a:pt x="11" y="1014"/>
                  </a:lnTo>
                  <a:lnTo>
                    <a:pt x="23" y="1021"/>
                  </a:lnTo>
                  <a:lnTo>
                    <a:pt x="41" y="1029"/>
                  </a:lnTo>
                  <a:lnTo>
                    <a:pt x="61" y="1038"/>
                  </a:lnTo>
                  <a:lnTo>
                    <a:pt x="85" y="1050"/>
                  </a:lnTo>
                  <a:lnTo>
                    <a:pt x="111" y="1062"/>
                  </a:lnTo>
                  <a:lnTo>
                    <a:pt x="140" y="1076"/>
                  </a:lnTo>
                  <a:lnTo>
                    <a:pt x="171" y="1090"/>
                  </a:lnTo>
                  <a:lnTo>
                    <a:pt x="202" y="1105"/>
                  </a:lnTo>
                  <a:lnTo>
                    <a:pt x="235" y="1120"/>
                  </a:lnTo>
                  <a:lnTo>
                    <a:pt x="267" y="1134"/>
                  </a:lnTo>
                  <a:lnTo>
                    <a:pt x="298" y="1149"/>
                  </a:lnTo>
                  <a:lnTo>
                    <a:pt x="329" y="1162"/>
                  </a:lnTo>
                  <a:lnTo>
                    <a:pt x="359" y="1174"/>
                  </a:lnTo>
                  <a:lnTo>
                    <a:pt x="395" y="1190"/>
                  </a:lnTo>
                  <a:lnTo>
                    <a:pt x="429" y="1209"/>
                  </a:lnTo>
                  <a:lnTo>
                    <a:pt x="460" y="1228"/>
                  </a:lnTo>
                  <a:lnTo>
                    <a:pt x="489" y="1250"/>
                  </a:lnTo>
                  <a:lnTo>
                    <a:pt x="515" y="1271"/>
                  </a:lnTo>
                  <a:lnTo>
                    <a:pt x="537" y="1292"/>
                  </a:lnTo>
                  <a:lnTo>
                    <a:pt x="558" y="1313"/>
                  </a:lnTo>
                  <a:lnTo>
                    <a:pt x="575" y="1331"/>
                  </a:lnTo>
                  <a:lnTo>
                    <a:pt x="589" y="1347"/>
                  </a:lnTo>
                  <a:lnTo>
                    <a:pt x="601" y="1361"/>
                  </a:lnTo>
                  <a:lnTo>
                    <a:pt x="609" y="1373"/>
                  </a:lnTo>
                  <a:lnTo>
                    <a:pt x="614" y="1380"/>
                  </a:lnTo>
                  <a:lnTo>
                    <a:pt x="616" y="1382"/>
                  </a:lnTo>
                  <a:lnTo>
                    <a:pt x="637" y="587"/>
                  </a:lnTo>
                  <a:lnTo>
                    <a:pt x="635" y="585"/>
                  </a:lnTo>
                  <a:lnTo>
                    <a:pt x="633" y="579"/>
                  </a:lnTo>
                  <a:lnTo>
                    <a:pt x="626" y="570"/>
                  </a:lnTo>
                  <a:lnTo>
                    <a:pt x="617" y="557"/>
                  </a:lnTo>
                  <a:lnTo>
                    <a:pt x="603" y="542"/>
                  </a:lnTo>
                  <a:lnTo>
                    <a:pt x="585" y="525"/>
                  </a:lnTo>
                  <a:lnTo>
                    <a:pt x="560" y="504"/>
                  </a:lnTo>
                  <a:lnTo>
                    <a:pt x="530" y="483"/>
                  </a:lnTo>
                  <a:lnTo>
                    <a:pt x="493" y="460"/>
                  </a:lnTo>
                  <a:lnTo>
                    <a:pt x="450" y="436"/>
                  </a:lnTo>
                  <a:lnTo>
                    <a:pt x="398" y="411"/>
                  </a:lnTo>
                  <a:lnTo>
                    <a:pt x="401" y="413"/>
                  </a:lnTo>
                  <a:lnTo>
                    <a:pt x="410" y="415"/>
                  </a:lnTo>
                  <a:lnTo>
                    <a:pt x="424" y="421"/>
                  </a:lnTo>
                  <a:lnTo>
                    <a:pt x="444" y="428"/>
                  </a:lnTo>
                  <a:lnTo>
                    <a:pt x="466" y="436"/>
                  </a:lnTo>
                  <a:lnTo>
                    <a:pt x="490" y="446"/>
                  </a:lnTo>
                  <a:lnTo>
                    <a:pt x="515" y="459"/>
                  </a:lnTo>
                  <a:lnTo>
                    <a:pt x="542" y="473"/>
                  </a:lnTo>
                  <a:lnTo>
                    <a:pt x="568" y="488"/>
                  </a:lnTo>
                  <a:lnTo>
                    <a:pt x="594" y="505"/>
                  </a:lnTo>
                  <a:lnTo>
                    <a:pt x="617" y="525"/>
                  </a:lnTo>
                  <a:lnTo>
                    <a:pt x="637" y="544"/>
                  </a:lnTo>
                  <a:lnTo>
                    <a:pt x="6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20" name="Freeform 48">
              <a:extLst>
                <a:ext uri="{FF2B5EF4-FFF2-40B4-BE49-F238E27FC236}">
                  <a16:creationId xmlns:a16="http://schemas.microsoft.com/office/drawing/2014/main" id="{2E57651A-9390-4652-AB77-B013DC2FDE40}"/>
                </a:ext>
              </a:extLst>
            </p:cNvPr>
            <p:cNvSpPr>
              <a:spLocks/>
            </p:cNvSpPr>
            <p:nvPr/>
          </p:nvSpPr>
          <p:spPr bwMode="auto">
            <a:xfrm>
              <a:off x="5473180" y="3135900"/>
              <a:ext cx="379379" cy="237112"/>
            </a:xfrm>
            <a:custGeom>
              <a:avLst/>
              <a:gdLst>
                <a:gd name="T0" fmla="*/ 150 w 232"/>
                <a:gd name="T1" fmla="*/ 0 h 145"/>
                <a:gd name="T2" fmla="*/ 167 w 232"/>
                <a:gd name="T3" fmla="*/ 3 h 145"/>
                <a:gd name="T4" fmla="*/ 183 w 232"/>
                <a:gd name="T5" fmla="*/ 6 h 145"/>
                <a:gd name="T6" fmla="*/ 197 w 232"/>
                <a:gd name="T7" fmla="*/ 11 h 145"/>
                <a:gd name="T8" fmla="*/ 208 w 232"/>
                <a:gd name="T9" fmla="*/ 17 h 145"/>
                <a:gd name="T10" fmla="*/ 217 w 232"/>
                <a:gd name="T11" fmla="*/ 22 h 145"/>
                <a:gd name="T12" fmla="*/ 224 w 232"/>
                <a:gd name="T13" fmla="*/ 27 h 145"/>
                <a:gd name="T14" fmla="*/ 229 w 232"/>
                <a:gd name="T15" fmla="*/ 30 h 145"/>
                <a:gd name="T16" fmla="*/ 231 w 232"/>
                <a:gd name="T17" fmla="*/ 32 h 145"/>
                <a:gd name="T18" fmla="*/ 232 w 232"/>
                <a:gd name="T19" fmla="*/ 57 h 145"/>
                <a:gd name="T20" fmla="*/ 229 w 232"/>
                <a:gd name="T21" fmla="*/ 78 h 145"/>
                <a:gd name="T22" fmla="*/ 222 w 232"/>
                <a:gd name="T23" fmla="*/ 95 h 145"/>
                <a:gd name="T24" fmla="*/ 210 w 232"/>
                <a:gd name="T25" fmla="*/ 110 h 145"/>
                <a:gd name="T26" fmla="*/ 198 w 232"/>
                <a:gd name="T27" fmla="*/ 122 h 145"/>
                <a:gd name="T28" fmla="*/ 182 w 232"/>
                <a:gd name="T29" fmla="*/ 130 h 145"/>
                <a:gd name="T30" fmla="*/ 163 w 232"/>
                <a:gd name="T31" fmla="*/ 137 h 145"/>
                <a:gd name="T32" fmla="*/ 143 w 232"/>
                <a:gd name="T33" fmla="*/ 141 h 145"/>
                <a:gd name="T34" fmla="*/ 124 w 232"/>
                <a:gd name="T35" fmla="*/ 144 h 145"/>
                <a:gd name="T36" fmla="*/ 104 w 232"/>
                <a:gd name="T37" fmla="*/ 145 h 145"/>
                <a:gd name="T38" fmla="*/ 83 w 232"/>
                <a:gd name="T39" fmla="*/ 145 h 145"/>
                <a:gd name="T40" fmla="*/ 65 w 232"/>
                <a:gd name="T41" fmla="*/ 144 h 145"/>
                <a:gd name="T42" fmla="*/ 48 w 232"/>
                <a:gd name="T43" fmla="*/ 142 h 145"/>
                <a:gd name="T44" fmla="*/ 31 w 232"/>
                <a:gd name="T45" fmla="*/ 140 h 145"/>
                <a:gd name="T46" fmla="*/ 19 w 232"/>
                <a:gd name="T47" fmla="*/ 139 h 145"/>
                <a:gd name="T48" fmla="*/ 8 w 232"/>
                <a:gd name="T49" fmla="*/ 137 h 145"/>
                <a:gd name="T50" fmla="*/ 3 w 232"/>
                <a:gd name="T51" fmla="*/ 135 h 145"/>
                <a:gd name="T52" fmla="*/ 0 w 232"/>
                <a:gd name="T53" fmla="*/ 135 h 145"/>
                <a:gd name="T54" fmla="*/ 18 w 232"/>
                <a:gd name="T55" fmla="*/ 97 h 145"/>
                <a:gd name="T56" fmla="*/ 36 w 232"/>
                <a:gd name="T57" fmla="*/ 67 h 145"/>
                <a:gd name="T58" fmla="*/ 56 w 232"/>
                <a:gd name="T59" fmla="*/ 43 h 145"/>
                <a:gd name="T60" fmla="*/ 75 w 232"/>
                <a:gd name="T61" fmla="*/ 26 h 145"/>
                <a:gd name="T62" fmla="*/ 95 w 232"/>
                <a:gd name="T63" fmla="*/ 13 h 145"/>
                <a:gd name="T64" fmla="*/ 113 w 232"/>
                <a:gd name="T65" fmla="*/ 5 h 145"/>
                <a:gd name="T66" fmla="*/ 133 w 232"/>
                <a:gd name="T67" fmla="*/ 2 h 145"/>
                <a:gd name="T68" fmla="*/ 150 w 232"/>
                <a:gd name="T6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145">
                  <a:moveTo>
                    <a:pt x="150" y="0"/>
                  </a:moveTo>
                  <a:lnTo>
                    <a:pt x="167" y="3"/>
                  </a:lnTo>
                  <a:lnTo>
                    <a:pt x="183" y="6"/>
                  </a:lnTo>
                  <a:lnTo>
                    <a:pt x="197" y="11"/>
                  </a:lnTo>
                  <a:lnTo>
                    <a:pt x="208" y="17"/>
                  </a:lnTo>
                  <a:lnTo>
                    <a:pt x="217" y="22"/>
                  </a:lnTo>
                  <a:lnTo>
                    <a:pt x="224" y="27"/>
                  </a:lnTo>
                  <a:lnTo>
                    <a:pt x="229" y="30"/>
                  </a:lnTo>
                  <a:lnTo>
                    <a:pt x="231" y="32"/>
                  </a:lnTo>
                  <a:lnTo>
                    <a:pt x="232" y="57"/>
                  </a:lnTo>
                  <a:lnTo>
                    <a:pt x="229" y="78"/>
                  </a:lnTo>
                  <a:lnTo>
                    <a:pt x="222" y="95"/>
                  </a:lnTo>
                  <a:lnTo>
                    <a:pt x="210" y="110"/>
                  </a:lnTo>
                  <a:lnTo>
                    <a:pt x="198" y="122"/>
                  </a:lnTo>
                  <a:lnTo>
                    <a:pt x="182" y="130"/>
                  </a:lnTo>
                  <a:lnTo>
                    <a:pt x="163" y="137"/>
                  </a:lnTo>
                  <a:lnTo>
                    <a:pt x="143" y="141"/>
                  </a:lnTo>
                  <a:lnTo>
                    <a:pt x="124" y="144"/>
                  </a:lnTo>
                  <a:lnTo>
                    <a:pt x="104" y="145"/>
                  </a:lnTo>
                  <a:lnTo>
                    <a:pt x="83" y="145"/>
                  </a:lnTo>
                  <a:lnTo>
                    <a:pt x="65" y="144"/>
                  </a:lnTo>
                  <a:lnTo>
                    <a:pt x="48" y="142"/>
                  </a:lnTo>
                  <a:lnTo>
                    <a:pt x="31" y="140"/>
                  </a:lnTo>
                  <a:lnTo>
                    <a:pt x="19" y="139"/>
                  </a:lnTo>
                  <a:lnTo>
                    <a:pt x="8" y="137"/>
                  </a:lnTo>
                  <a:lnTo>
                    <a:pt x="3" y="135"/>
                  </a:lnTo>
                  <a:lnTo>
                    <a:pt x="0" y="135"/>
                  </a:lnTo>
                  <a:lnTo>
                    <a:pt x="18" y="97"/>
                  </a:lnTo>
                  <a:lnTo>
                    <a:pt x="36" y="67"/>
                  </a:lnTo>
                  <a:lnTo>
                    <a:pt x="56" y="43"/>
                  </a:lnTo>
                  <a:lnTo>
                    <a:pt x="75" y="26"/>
                  </a:lnTo>
                  <a:lnTo>
                    <a:pt x="95" y="13"/>
                  </a:lnTo>
                  <a:lnTo>
                    <a:pt x="113" y="5"/>
                  </a:lnTo>
                  <a:lnTo>
                    <a:pt x="133"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21" name="Freeform 49">
              <a:extLst>
                <a:ext uri="{FF2B5EF4-FFF2-40B4-BE49-F238E27FC236}">
                  <a16:creationId xmlns:a16="http://schemas.microsoft.com/office/drawing/2014/main" id="{CF5B47C9-84A6-42E7-99F7-E33006EB029C}"/>
                </a:ext>
              </a:extLst>
            </p:cNvPr>
            <p:cNvSpPr>
              <a:spLocks/>
            </p:cNvSpPr>
            <p:nvPr/>
          </p:nvSpPr>
          <p:spPr bwMode="auto">
            <a:xfrm>
              <a:off x="5474815" y="3135900"/>
              <a:ext cx="371203" cy="217489"/>
            </a:xfrm>
            <a:custGeom>
              <a:avLst/>
              <a:gdLst>
                <a:gd name="T0" fmla="*/ 146 w 227"/>
                <a:gd name="T1" fmla="*/ 0 h 133"/>
                <a:gd name="T2" fmla="*/ 162 w 227"/>
                <a:gd name="T3" fmla="*/ 2 h 133"/>
                <a:gd name="T4" fmla="*/ 178 w 227"/>
                <a:gd name="T5" fmla="*/ 5 h 133"/>
                <a:gd name="T6" fmla="*/ 191 w 227"/>
                <a:gd name="T7" fmla="*/ 10 h 133"/>
                <a:gd name="T8" fmla="*/ 204 w 227"/>
                <a:gd name="T9" fmla="*/ 15 h 133"/>
                <a:gd name="T10" fmla="*/ 214 w 227"/>
                <a:gd name="T11" fmla="*/ 21 h 133"/>
                <a:gd name="T12" fmla="*/ 221 w 227"/>
                <a:gd name="T13" fmla="*/ 26 h 133"/>
                <a:gd name="T14" fmla="*/ 227 w 227"/>
                <a:gd name="T15" fmla="*/ 29 h 133"/>
                <a:gd name="T16" fmla="*/ 0 w 227"/>
                <a:gd name="T17" fmla="*/ 133 h 133"/>
                <a:gd name="T18" fmla="*/ 18 w 227"/>
                <a:gd name="T19" fmla="*/ 96 h 133"/>
                <a:gd name="T20" fmla="*/ 36 w 227"/>
                <a:gd name="T21" fmla="*/ 67 h 133"/>
                <a:gd name="T22" fmla="*/ 55 w 227"/>
                <a:gd name="T23" fmla="*/ 44 h 133"/>
                <a:gd name="T24" fmla="*/ 73 w 227"/>
                <a:gd name="T25" fmla="*/ 27 h 133"/>
                <a:gd name="T26" fmla="*/ 92 w 227"/>
                <a:gd name="T27" fmla="*/ 14 h 133"/>
                <a:gd name="T28" fmla="*/ 111 w 227"/>
                <a:gd name="T29" fmla="*/ 6 h 133"/>
                <a:gd name="T30" fmla="*/ 129 w 227"/>
                <a:gd name="T31" fmla="*/ 2 h 133"/>
                <a:gd name="T32" fmla="*/ 146 w 227"/>
                <a:gd name="T3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133">
                  <a:moveTo>
                    <a:pt x="146" y="0"/>
                  </a:moveTo>
                  <a:lnTo>
                    <a:pt x="162" y="2"/>
                  </a:lnTo>
                  <a:lnTo>
                    <a:pt x="178" y="5"/>
                  </a:lnTo>
                  <a:lnTo>
                    <a:pt x="191" y="10"/>
                  </a:lnTo>
                  <a:lnTo>
                    <a:pt x="204" y="15"/>
                  </a:lnTo>
                  <a:lnTo>
                    <a:pt x="214" y="21"/>
                  </a:lnTo>
                  <a:lnTo>
                    <a:pt x="221" y="26"/>
                  </a:lnTo>
                  <a:lnTo>
                    <a:pt x="227" y="29"/>
                  </a:lnTo>
                  <a:lnTo>
                    <a:pt x="0" y="133"/>
                  </a:lnTo>
                  <a:lnTo>
                    <a:pt x="18" y="96"/>
                  </a:lnTo>
                  <a:lnTo>
                    <a:pt x="36" y="67"/>
                  </a:lnTo>
                  <a:lnTo>
                    <a:pt x="55" y="44"/>
                  </a:lnTo>
                  <a:lnTo>
                    <a:pt x="73" y="27"/>
                  </a:lnTo>
                  <a:lnTo>
                    <a:pt x="92" y="14"/>
                  </a:lnTo>
                  <a:lnTo>
                    <a:pt x="111" y="6"/>
                  </a:lnTo>
                  <a:lnTo>
                    <a:pt x="129" y="2"/>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22" name="Freeform 50">
              <a:extLst>
                <a:ext uri="{FF2B5EF4-FFF2-40B4-BE49-F238E27FC236}">
                  <a16:creationId xmlns:a16="http://schemas.microsoft.com/office/drawing/2014/main" id="{CEF947E4-32EB-4F56-A644-CDF29A95A2F8}"/>
                </a:ext>
              </a:extLst>
            </p:cNvPr>
            <p:cNvSpPr>
              <a:spLocks/>
            </p:cNvSpPr>
            <p:nvPr/>
          </p:nvSpPr>
          <p:spPr bwMode="auto">
            <a:xfrm>
              <a:off x="5262232" y="2897153"/>
              <a:ext cx="335227" cy="201137"/>
            </a:xfrm>
            <a:custGeom>
              <a:avLst/>
              <a:gdLst>
                <a:gd name="T0" fmla="*/ 104 w 205"/>
                <a:gd name="T1" fmla="*/ 0 h 123"/>
                <a:gd name="T2" fmla="*/ 123 w 205"/>
                <a:gd name="T3" fmla="*/ 1 h 123"/>
                <a:gd name="T4" fmla="*/ 140 w 205"/>
                <a:gd name="T5" fmla="*/ 6 h 123"/>
                <a:gd name="T6" fmla="*/ 155 w 205"/>
                <a:gd name="T7" fmla="*/ 11 h 123"/>
                <a:gd name="T8" fmla="*/ 166 w 205"/>
                <a:gd name="T9" fmla="*/ 19 h 123"/>
                <a:gd name="T10" fmla="*/ 177 w 205"/>
                <a:gd name="T11" fmla="*/ 30 h 123"/>
                <a:gd name="T12" fmla="*/ 185 w 205"/>
                <a:gd name="T13" fmla="*/ 39 h 123"/>
                <a:gd name="T14" fmla="*/ 192 w 205"/>
                <a:gd name="T15" fmla="*/ 49 h 123"/>
                <a:gd name="T16" fmla="*/ 197 w 205"/>
                <a:gd name="T17" fmla="*/ 59 h 123"/>
                <a:gd name="T18" fmla="*/ 201 w 205"/>
                <a:gd name="T19" fmla="*/ 68 h 123"/>
                <a:gd name="T20" fmla="*/ 203 w 205"/>
                <a:gd name="T21" fmla="*/ 75 h 123"/>
                <a:gd name="T22" fmla="*/ 204 w 205"/>
                <a:gd name="T23" fmla="*/ 78 h 123"/>
                <a:gd name="T24" fmla="*/ 205 w 205"/>
                <a:gd name="T25" fmla="*/ 81 h 123"/>
                <a:gd name="T26" fmla="*/ 193 w 205"/>
                <a:gd name="T27" fmla="*/ 99 h 123"/>
                <a:gd name="T28" fmla="*/ 178 w 205"/>
                <a:gd name="T29" fmla="*/ 113 h 123"/>
                <a:gd name="T30" fmla="*/ 163 w 205"/>
                <a:gd name="T31" fmla="*/ 121 h 123"/>
                <a:gd name="T32" fmla="*/ 147 w 205"/>
                <a:gd name="T33" fmla="*/ 123 h 123"/>
                <a:gd name="T34" fmla="*/ 129 w 205"/>
                <a:gd name="T35" fmla="*/ 123 h 123"/>
                <a:gd name="T36" fmla="*/ 112 w 205"/>
                <a:gd name="T37" fmla="*/ 119 h 123"/>
                <a:gd name="T38" fmla="*/ 96 w 205"/>
                <a:gd name="T39" fmla="*/ 112 h 123"/>
                <a:gd name="T40" fmla="*/ 78 w 205"/>
                <a:gd name="T41" fmla="*/ 104 h 123"/>
                <a:gd name="T42" fmla="*/ 62 w 205"/>
                <a:gd name="T43" fmla="*/ 93 h 123"/>
                <a:gd name="T44" fmla="*/ 48 w 205"/>
                <a:gd name="T45" fmla="*/ 82 h 123"/>
                <a:gd name="T46" fmla="*/ 35 w 205"/>
                <a:gd name="T47" fmla="*/ 71 h 123"/>
                <a:gd name="T48" fmla="*/ 23 w 205"/>
                <a:gd name="T49" fmla="*/ 60 h 123"/>
                <a:gd name="T50" fmla="*/ 13 w 205"/>
                <a:gd name="T51" fmla="*/ 51 h 123"/>
                <a:gd name="T52" fmla="*/ 6 w 205"/>
                <a:gd name="T53" fmla="*/ 44 h 123"/>
                <a:gd name="T54" fmla="*/ 1 w 205"/>
                <a:gd name="T55" fmla="*/ 39 h 123"/>
                <a:gd name="T56" fmla="*/ 0 w 205"/>
                <a:gd name="T57" fmla="*/ 37 h 123"/>
                <a:gd name="T58" fmla="*/ 30 w 205"/>
                <a:gd name="T59" fmla="*/ 21 h 123"/>
                <a:gd name="T60" fmla="*/ 58 w 205"/>
                <a:gd name="T61" fmla="*/ 9 h 123"/>
                <a:gd name="T62" fmla="*/ 82 w 205"/>
                <a:gd name="T63" fmla="*/ 2 h 123"/>
                <a:gd name="T64" fmla="*/ 104 w 205"/>
                <a:gd name="T6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5" h="123">
                  <a:moveTo>
                    <a:pt x="104" y="0"/>
                  </a:moveTo>
                  <a:lnTo>
                    <a:pt x="123" y="1"/>
                  </a:lnTo>
                  <a:lnTo>
                    <a:pt x="140" y="6"/>
                  </a:lnTo>
                  <a:lnTo>
                    <a:pt x="155" y="11"/>
                  </a:lnTo>
                  <a:lnTo>
                    <a:pt x="166" y="19"/>
                  </a:lnTo>
                  <a:lnTo>
                    <a:pt x="177" y="30"/>
                  </a:lnTo>
                  <a:lnTo>
                    <a:pt x="185" y="39"/>
                  </a:lnTo>
                  <a:lnTo>
                    <a:pt x="192" y="49"/>
                  </a:lnTo>
                  <a:lnTo>
                    <a:pt x="197" y="59"/>
                  </a:lnTo>
                  <a:lnTo>
                    <a:pt x="201" y="68"/>
                  </a:lnTo>
                  <a:lnTo>
                    <a:pt x="203" y="75"/>
                  </a:lnTo>
                  <a:lnTo>
                    <a:pt x="204" y="78"/>
                  </a:lnTo>
                  <a:lnTo>
                    <a:pt x="205" y="81"/>
                  </a:lnTo>
                  <a:lnTo>
                    <a:pt x="193" y="99"/>
                  </a:lnTo>
                  <a:lnTo>
                    <a:pt x="178" y="113"/>
                  </a:lnTo>
                  <a:lnTo>
                    <a:pt x="163" y="121"/>
                  </a:lnTo>
                  <a:lnTo>
                    <a:pt x="147" y="123"/>
                  </a:lnTo>
                  <a:lnTo>
                    <a:pt x="129" y="123"/>
                  </a:lnTo>
                  <a:lnTo>
                    <a:pt x="112" y="119"/>
                  </a:lnTo>
                  <a:lnTo>
                    <a:pt x="96" y="112"/>
                  </a:lnTo>
                  <a:lnTo>
                    <a:pt x="78" y="104"/>
                  </a:lnTo>
                  <a:lnTo>
                    <a:pt x="62" y="93"/>
                  </a:lnTo>
                  <a:lnTo>
                    <a:pt x="48" y="82"/>
                  </a:lnTo>
                  <a:lnTo>
                    <a:pt x="35" y="71"/>
                  </a:lnTo>
                  <a:lnTo>
                    <a:pt x="23" y="60"/>
                  </a:lnTo>
                  <a:lnTo>
                    <a:pt x="13" y="51"/>
                  </a:lnTo>
                  <a:lnTo>
                    <a:pt x="6" y="44"/>
                  </a:lnTo>
                  <a:lnTo>
                    <a:pt x="1" y="39"/>
                  </a:lnTo>
                  <a:lnTo>
                    <a:pt x="0" y="37"/>
                  </a:lnTo>
                  <a:lnTo>
                    <a:pt x="30" y="21"/>
                  </a:lnTo>
                  <a:lnTo>
                    <a:pt x="58" y="9"/>
                  </a:lnTo>
                  <a:lnTo>
                    <a:pt x="82" y="2"/>
                  </a:lnTo>
                  <a:lnTo>
                    <a:pt x="1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23" name="Freeform 51">
              <a:extLst>
                <a:ext uri="{FF2B5EF4-FFF2-40B4-BE49-F238E27FC236}">
                  <a16:creationId xmlns:a16="http://schemas.microsoft.com/office/drawing/2014/main" id="{C7820D36-2A18-46F4-A9E7-0480E79A9A01}"/>
                </a:ext>
              </a:extLst>
            </p:cNvPr>
            <p:cNvSpPr>
              <a:spLocks/>
            </p:cNvSpPr>
            <p:nvPr/>
          </p:nvSpPr>
          <p:spPr bwMode="auto">
            <a:xfrm>
              <a:off x="5263868" y="2897153"/>
              <a:ext cx="331957" cy="125915"/>
            </a:xfrm>
            <a:custGeom>
              <a:avLst/>
              <a:gdLst>
                <a:gd name="T0" fmla="*/ 102 w 203"/>
                <a:gd name="T1" fmla="*/ 0 h 77"/>
                <a:gd name="T2" fmla="*/ 120 w 203"/>
                <a:gd name="T3" fmla="*/ 1 h 77"/>
                <a:gd name="T4" fmla="*/ 136 w 203"/>
                <a:gd name="T5" fmla="*/ 4 h 77"/>
                <a:gd name="T6" fmla="*/ 151 w 203"/>
                <a:gd name="T7" fmla="*/ 10 h 77"/>
                <a:gd name="T8" fmla="*/ 163 w 203"/>
                <a:gd name="T9" fmla="*/ 18 h 77"/>
                <a:gd name="T10" fmla="*/ 173 w 203"/>
                <a:gd name="T11" fmla="*/ 28 h 77"/>
                <a:gd name="T12" fmla="*/ 182 w 203"/>
                <a:gd name="T13" fmla="*/ 37 h 77"/>
                <a:gd name="T14" fmla="*/ 189 w 203"/>
                <a:gd name="T15" fmla="*/ 47 h 77"/>
                <a:gd name="T16" fmla="*/ 195 w 203"/>
                <a:gd name="T17" fmla="*/ 56 h 77"/>
                <a:gd name="T18" fmla="*/ 199 w 203"/>
                <a:gd name="T19" fmla="*/ 64 h 77"/>
                <a:gd name="T20" fmla="*/ 202 w 203"/>
                <a:gd name="T21" fmla="*/ 73 h 77"/>
                <a:gd name="T22" fmla="*/ 203 w 203"/>
                <a:gd name="T23" fmla="*/ 77 h 77"/>
                <a:gd name="T24" fmla="*/ 0 w 203"/>
                <a:gd name="T25" fmla="*/ 36 h 77"/>
                <a:gd name="T26" fmla="*/ 30 w 203"/>
                <a:gd name="T27" fmla="*/ 19 h 77"/>
                <a:gd name="T28" fmla="*/ 57 w 203"/>
                <a:gd name="T29" fmla="*/ 9 h 77"/>
                <a:gd name="T30" fmla="*/ 80 w 203"/>
                <a:gd name="T31" fmla="*/ 3 h 77"/>
                <a:gd name="T32" fmla="*/ 102 w 203"/>
                <a:gd name="T3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77">
                  <a:moveTo>
                    <a:pt x="102" y="0"/>
                  </a:moveTo>
                  <a:lnTo>
                    <a:pt x="120" y="1"/>
                  </a:lnTo>
                  <a:lnTo>
                    <a:pt x="136" y="4"/>
                  </a:lnTo>
                  <a:lnTo>
                    <a:pt x="151" y="10"/>
                  </a:lnTo>
                  <a:lnTo>
                    <a:pt x="163" y="18"/>
                  </a:lnTo>
                  <a:lnTo>
                    <a:pt x="173" y="28"/>
                  </a:lnTo>
                  <a:lnTo>
                    <a:pt x="182" y="37"/>
                  </a:lnTo>
                  <a:lnTo>
                    <a:pt x="189" y="47"/>
                  </a:lnTo>
                  <a:lnTo>
                    <a:pt x="195" y="56"/>
                  </a:lnTo>
                  <a:lnTo>
                    <a:pt x="199" y="64"/>
                  </a:lnTo>
                  <a:lnTo>
                    <a:pt x="202" y="73"/>
                  </a:lnTo>
                  <a:lnTo>
                    <a:pt x="203" y="77"/>
                  </a:lnTo>
                  <a:lnTo>
                    <a:pt x="0" y="36"/>
                  </a:lnTo>
                  <a:lnTo>
                    <a:pt x="30" y="19"/>
                  </a:lnTo>
                  <a:lnTo>
                    <a:pt x="57" y="9"/>
                  </a:lnTo>
                  <a:lnTo>
                    <a:pt x="80"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24" name="Freeform 52">
              <a:extLst>
                <a:ext uri="{FF2B5EF4-FFF2-40B4-BE49-F238E27FC236}">
                  <a16:creationId xmlns:a16="http://schemas.microsoft.com/office/drawing/2014/main" id="{BC3121E5-4BE5-480B-89D9-A8AAAAF93E82}"/>
                </a:ext>
              </a:extLst>
            </p:cNvPr>
            <p:cNvSpPr>
              <a:spLocks/>
            </p:cNvSpPr>
            <p:nvPr/>
          </p:nvSpPr>
          <p:spPr bwMode="auto">
            <a:xfrm>
              <a:off x="4833796" y="4193908"/>
              <a:ext cx="381015" cy="235476"/>
            </a:xfrm>
            <a:custGeom>
              <a:avLst/>
              <a:gdLst>
                <a:gd name="T0" fmla="*/ 151 w 233"/>
                <a:gd name="T1" fmla="*/ 0 h 144"/>
                <a:gd name="T2" fmla="*/ 167 w 233"/>
                <a:gd name="T3" fmla="*/ 2 h 144"/>
                <a:gd name="T4" fmla="*/ 183 w 233"/>
                <a:gd name="T5" fmla="*/ 5 h 144"/>
                <a:gd name="T6" fmla="*/ 196 w 233"/>
                <a:gd name="T7" fmla="*/ 10 h 144"/>
                <a:gd name="T8" fmla="*/ 209 w 233"/>
                <a:gd name="T9" fmla="*/ 16 h 144"/>
                <a:gd name="T10" fmla="*/ 218 w 233"/>
                <a:gd name="T11" fmla="*/ 22 h 144"/>
                <a:gd name="T12" fmla="*/ 225 w 233"/>
                <a:gd name="T13" fmla="*/ 26 h 144"/>
                <a:gd name="T14" fmla="*/ 230 w 233"/>
                <a:gd name="T15" fmla="*/ 30 h 144"/>
                <a:gd name="T16" fmla="*/ 232 w 233"/>
                <a:gd name="T17" fmla="*/ 31 h 144"/>
                <a:gd name="T18" fmla="*/ 233 w 233"/>
                <a:gd name="T19" fmla="*/ 56 h 144"/>
                <a:gd name="T20" fmla="*/ 230 w 233"/>
                <a:gd name="T21" fmla="*/ 77 h 144"/>
                <a:gd name="T22" fmla="*/ 223 w 233"/>
                <a:gd name="T23" fmla="*/ 94 h 144"/>
                <a:gd name="T24" fmla="*/ 211 w 233"/>
                <a:gd name="T25" fmla="*/ 109 h 144"/>
                <a:gd name="T26" fmla="*/ 197 w 233"/>
                <a:gd name="T27" fmla="*/ 121 h 144"/>
                <a:gd name="T28" fmla="*/ 182 w 233"/>
                <a:gd name="T29" fmla="*/ 129 h 144"/>
                <a:gd name="T30" fmla="*/ 164 w 233"/>
                <a:gd name="T31" fmla="*/ 136 h 144"/>
                <a:gd name="T32" fmla="*/ 144 w 233"/>
                <a:gd name="T33" fmla="*/ 140 h 144"/>
                <a:gd name="T34" fmla="*/ 124 w 233"/>
                <a:gd name="T35" fmla="*/ 143 h 144"/>
                <a:gd name="T36" fmla="*/ 104 w 233"/>
                <a:gd name="T37" fmla="*/ 144 h 144"/>
                <a:gd name="T38" fmla="*/ 84 w 233"/>
                <a:gd name="T39" fmla="*/ 144 h 144"/>
                <a:gd name="T40" fmla="*/ 66 w 233"/>
                <a:gd name="T41" fmla="*/ 143 h 144"/>
                <a:gd name="T42" fmla="*/ 47 w 233"/>
                <a:gd name="T43" fmla="*/ 142 h 144"/>
                <a:gd name="T44" fmla="*/ 32 w 233"/>
                <a:gd name="T45" fmla="*/ 139 h 144"/>
                <a:gd name="T46" fmla="*/ 19 w 233"/>
                <a:gd name="T47" fmla="*/ 138 h 144"/>
                <a:gd name="T48" fmla="*/ 9 w 233"/>
                <a:gd name="T49" fmla="*/ 136 h 144"/>
                <a:gd name="T50" fmla="*/ 2 w 233"/>
                <a:gd name="T51" fmla="*/ 135 h 144"/>
                <a:gd name="T52" fmla="*/ 0 w 233"/>
                <a:gd name="T53" fmla="*/ 135 h 144"/>
                <a:gd name="T54" fmla="*/ 18 w 233"/>
                <a:gd name="T55" fmla="*/ 97 h 144"/>
                <a:gd name="T56" fmla="*/ 37 w 233"/>
                <a:gd name="T57" fmla="*/ 67 h 144"/>
                <a:gd name="T58" fmla="*/ 56 w 233"/>
                <a:gd name="T59" fmla="*/ 42 h 144"/>
                <a:gd name="T60" fmla="*/ 76 w 233"/>
                <a:gd name="T61" fmla="*/ 25 h 144"/>
                <a:gd name="T62" fmla="*/ 96 w 233"/>
                <a:gd name="T63" fmla="*/ 12 h 144"/>
                <a:gd name="T64" fmla="*/ 114 w 233"/>
                <a:gd name="T65" fmla="*/ 4 h 144"/>
                <a:gd name="T66" fmla="*/ 133 w 233"/>
                <a:gd name="T67" fmla="*/ 1 h 144"/>
                <a:gd name="T68" fmla="*/ 151 w 233"/>
                <a:gd name="T6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144">
                  <a:moveTo>
                    <a:pt x="151" y="0"/>
                  </a:moveTo>
                  <a:lnTo>
                    <a:pt x="167" y="2"/>
                  </a:lnTo>
                  <a:lnTo>
                    <a:pt x="183" y="5"/>
                  </a:lnTo>
                  <a:lnTo>
                    <a:pt x="196" y="10"/>
                  </a:lnTo>
                  <a:lnTo>
                    <a:pt x="209" y="16"/>
                  </a:lnTo>
                  <a:lnTo>
                    <a:pt x="218" y="22"/>
                  </a:lnTo>
                  <a:lnTo>
                    <a:pt x="225" y="26"/>
                  </a:lnTo>
                  <a:lnTo>
                    <a:pt x="230" y="30"/>
                  </a:lnTo>
                  <a:lnTo>
                    <a:pt x="232" y="31"/>
                  </a:lnTo>
                  <a:lnTo>
                    <a:pt x="233" y="56"/>
                  </a:lnTo>
                  <a:lnTo>
                    <a:pt x="230" y="77"/>
                  </a:lnTo>
                  <a:lnTo>
                    <a:pt x="223" y="94"/>
                  </a:lnTo>
                  <a:lnTo>
                    <a:pt x="211" y="109"/>
                  </a:lnTo>
                  <a:lnTo>
                    <a:pt x="197" y="121"/>
                  </a:lnTo>
                  <a:lnTo>
                    <a:pt x="182" y="129"/>
                  </a:lnTo>
                  <a:lnTo>
                    <a:pt x="164" y="136"/>
                  </a:lnTo>
                  <a:lnTo>
                    <a:pt x="144" y="140"/>
                  </a:lnTo>
                  <a:lnTo>
                    <a:pt x="124" y="143"/>
                  </a:lnTo>
                  <a:lnTo>
                    <a:pt x="104" y="144"/>
                  </a:lnTo>
                  <a:lnTo>
                    <a:pt x="84" y="144"/>
                  </a:lnTo>
                  <a:lnTo>
                    <a:pt x="66" y="143"/>
                  </a:lnTo>
                  <a:lnTo>
                    <a:pt x="47" y="142"/>
                  </a:lnTo>
                  <a:lnTo>
                    <a:pt x="32" y="139"/>
                  </a:lnTo>
                  <a:lnTo>
                    <a:pt x="19" y="138"/>
                  </a:lnTo>
                  <a:lnTo>
                    <a:pt x="9" y="136"/>
                  </a:lnTo>
                  <a:lnTo>
                    <a:pt x="2" y="135"/>
                  </a:lnTo>
                  <a:lnTo>
                    <a:pt x="0" y="135"/>
                  </a:lnTo>
                  <a:lnTo>
                    <a:pt x="18" y="97"/>
                  </a:lnTo>
                  <a:lnTo>
                    <a:pt x="37" y="67"/>
                  </a:lnTo>
                  <a:lnTo>
                    <a:pt x="56" y="42"/>
                  </a:lnTo>
                  <a:lnTo>
                    <a:pt x="76" y="25"/>
                  </a:lnTo>
                  <a:lnTo>
                    <a:pt x="96" y="12"/>
                  </a:lnTo>
                  <a:lnTo>
                    <a:pt x="114" y="4"/>
                  </a:lnTo>
                  <a:lnTo>
                    <a:pt x="133" y="1"/>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25" name="Freeform 53">
              <a:extLst>
                <a:ext uri="{FF2B5EF4-FFF2-40B4-BE49-F238E27FC236}">
                  <a16:creationId xmlns:a16="http://schemas.microsoft.com/office/drawing/2014/main" id="{19FFBF66-257F-4F21-A480-32DD5B5363AC}"/>
                </a:ext>
              </a:extLst>
            </p:cNvPr>
            <p:cNvSpPr>
              <a:spLocks/>
            </p:cNvSpPr>
            <p:nvPr/>
          </p:nvSpPr>
          <p:spPr bwMode="auto">
            <a:xfrm>
              <a:off x="4835432" y="4193908"/>
              <a:ext cx="371203" cy="215853"/>
            </a:xfrm>
            <a:custGeom>
              <a:avLst/>
              <a:gdLst>
                <a:gd name="T0" fmla="*/ 147 w 227"/>
                <a:gd name="T1" fmla="*/ 0 h 132"/>
                <a:gd name="T2" fmla="*/ 163 w 227"/>
                <a:gd name="T3" fmla="*/ 1 h 132"/>
                <a:gd name="T4" fmla="*/ 179 w 227"/>
                <a:gd name="T5" fmla="*/ 4 h 132"/>
                <a:gd name="T6" fmla="*/ 192 w 227"/>
                <a:gd name="T7" fmla="*/ 9 h 132"/>
                <a:gd name="T8" fmla="*/ 204 w 227"/>
                <a:gd name="T9" fmla="*/ 15 h 132"/>
                <a:gd name="T10" fmla="*/ 214 w 227"/>
                <a:gd name="T11" fmla="*/ 20 h 132"/>
                <a:gd name="T12" fmla="*/ 222 w 227"/>
                <a:gd name="T13" fmla="*/ 25 h 132"/>
                <a:gd name="T14" fmla="*/ 227 w 227"/>
                <a:gd name="T15" fmla="*/ 28 h 132"/>
                <a:gd name="T16" fmla="*/ 0 w 227"/>
                <a:gd name="T17" fmla="*/ 132 h 132"/>
                <a:gd name="T18" fmla="*/ 17 w 227"/>
                <a:gd name="T19" fmla="*/ 95 h 132"/>
                <a:gd name="T20" fmla="*/ 36 w 227"/>
                <a:gd name="T21" fmla="*/ 67 h 132"/>
                <a:gd name="T22" fmla="*/ 54 w 227"/>
                <a:gd name="T23" fmla="*/ 43 h 132"/>
                <a:gd name="T24" fmla="*/ 74 w 227"/>
                <a:gd name="T25" fmla="*/ 26 h 132"/>
                <a:gd name="T26" fmla="*/ 92 w 227"/>
                <a:gd name="T27" fmla="*/ 13 h 132"/>
                <a:gd name="T28" fmla="*/ 111 w 227"/>
                <a:gd name="T29" fmla="*/ 5 h 132"/>
                <a:gd name="T30" fmla="*/ 129 w 227"/>
                <a:gd name="T31" fmla="*/ 1 h 132"/>
                <a:gd name="T32" fmla="*/ 147 w 227"/>
                <a:gd name="T3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132">
                  <a:moveTo>
                    <a:pt x="147" y="0"/>
                  </a:moveTo>
                  <a:lnTo>
                    <a:pt x="163" y="1"/>
                  </a:lnTo>
                  <a:lnTo>
                    <a:pt x="179" y="4"/>
                  </a:lnTo>
                  <a:lnTo>
                    <a:pt x="192" y="9"/>
                  </a:lnTo>
                  <a:lnTo>
                    <a:pt x="204" y="15"/>
                  </a:lnTo>
                  <a:lnTo>
                    <a:pt x="214" y="20"/>
                  </a:lnTo>
                  <a:lnTo>
                    <a:pt x="222" y="25"/>
                  </a:lnTo>
                  <a:lnTo>
                    <a:pt x="227" y="28"/>
                  </a:lnTo>
                  <a:lnTo>
                    <a:pt x="0" y="132"/>
                  </a:lnTo>
                  <a:lnTo>
                    <a:pt x="17" y="95"/>
                  </a:lnTo>
                  <a:lnTo>
                    <a:pt x="36" y="67"/>
                  </a:lnTo>
                  <a:lnTo>
                    <a:pt x="54" y="43"/>
                  </a:lnTo>
                  <a:lnTo>
                    <a:pt x="74" y="26"/>
                  </a:lnTo>
                  <a:lnTo>
                    <a:pt x="92" y="13"/>
                  </a:lnTo>
                  <a:lnTo>
                    <a:pt x="111" y="5"/>
                  </a:lnTo>
                  <a:lnTo>
                    <a:pt x="129" y="1"/>
                  </a:lnTo>
                  <a:lnTo>
                    <a:pt x="1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26" name="Freeform 54">
              <a:extLst>
                <a:ext uri="{FF2B5EF4-FFF2-40B4-BE49-F238E27FC236}">
                  <a16:creationId xmlns:a16="http://schemas.microsoft.com/office/drawing/2014/main" id="{97D8792E-FDB8-4B26-9FD2-DCDD8574A66B}"/>
                </a:ext>
              </a:extLst>
            </p:cNvPr>
            <p:cNvSpPr>
              <a:spLocks/>
            </p:cNvSpPr>
            <p:nvPr/>
          </p:nvSpPr>
          <p:spPr bwMode="auto">
            <a:xfrm>
              <a:off x="5023485" y="3727861"/>
              <a:ext cx="207678" cy="338498"/>
            </a:xfrm>
            <a:custGeom>
              <a:avLst/>
              <a:gdLst>
                <a:gd name="T0" fmla="*/ 12 w 127"/>
                <a:gd name="T1" fmla="*/ 0 h 207"/>
                <a:gd name="T2" fmla="*/ 47 w 127"/>
                <a:gd name="T3" fmla="*/ 18 h 207"/>
                <a:gd name="T4" fmla="*/ 74 w 127"/>
                <a:gd name="T5" fmla="*/ 37 h 207"/>
                <a:gd name="T6" fmla="*/ 95 w 127"/>
                <a:gd name="T7" fmla="*/ 55 h 207"/>
                <a:gd name="T8" fmla="*/ 110 w 127"/>
                <a:gd name="T9" fmla="*/ 75 h 207"/>
                <a:gd name="T10" fmla="*/ 119 w 127"/>
                <a:gd name="T11" fmla="*/ 93 h 207"/>
                <a:gd name="T12" fmla="*/ 125 w 127"/>
                <a:gd name="T13" fmla="*/ 112 h 207"/>
                <a:gd name="T14" fmla="*/ 127 w 127"/>
                <a:gd name="T15" fmla="*/ 129 h 207"/>
                <a:gd name="T16" fmla="*/ 126 w 127"/>
                <a:gd name="T17" fmla="*/ 145 h 207"/>
                <a:gd name="T18" fmla="*/ 123 w 127"/>
                <a:gd name="T19" fmla="*/ 159 h 207"/>
                <a:gd name="T20" fmla="*/ 117 w 127"/>
                <a:gd name="T21" fmla="*/ 173 h 207"/>
                <a:gd name="T22" fmla="*/ 112 w 127"/>
                <a:gd name="T23" fmla="*/ 184 h 207"/>
                <a:gd name="T24" fmla="*/ 107 w 127"/>
                <a:gd name="T25" fmla="*/ 193 h 207"/>
                <a:gd name="T26" fmla="*/ 101 w 127"/>
                <a:gd name="T27" fmla="*/ 200 h 207"/>
                <a:gd name="T28" fmla="*/ 97 w 127"/>
                <a:gd name="T29" fmla="*/ 205 h 207"/>
                <a:gd name="T30" fmla="*/ 96 w 127"/>
                <a:gd name="T31" fmla="*/ 206 h 207"/>
                <a:gd name="T32" fmla="*/ 73 w 127"/>
                <a:gd name="T33" fmla="*/ 207 h 207"/>
                <a:gd name="T34" fmla="*/ 55 w 127"/>
                <a:gd name="T35" fmla="*/ 203 h 207"/>
                <a:gd name="T36" fmla="*/ 38 w 127"/>
                <a:gd name="T37" fmla="*/ 195 h 207"/>
                <a:gd name="T38" fmla="*/ 26 w 127"/>
                <a:gd name="T39" fmla="*/ 184 h 207"/>
                <a:gd name="T40" fmla="*/ 17 w 127"/>
                <a:gd name="T41" fmla="*/ 170 h 207"/>
                <a:gd name="T42" fmla="*/ 10 w 127"/>
                <a:gd name="T43" fmla="*/ 154 h 207"/>
                <a:gd name="T44" fmla="*/ 5 w 127"/>
                <a:gd name="T45" fmla="*/ 137 h 207"/>
                <a:gd name="T46" fmla="*/ 2 w 127"/>
                <a:gd name="T47" fmla="*/ 118 h 207"/>
                <a:gd name="T48" fmla="*/ 0 w 127"/>
                <a:gd name="T49" fmla="*/ 100 h 207"/>
                <a:gd name="T50" fmla="*/ 0 w 127"/>
                <a:gd name="T51" fmla="*/ 80 h 207"/>
                <a:gd name="T52" fmla="*/ 2 w 127"/>
                <a:gd name="T53" fmla="*/ 63 h 207"/>
                <a:gd name="T54" fmla="*/ 4 w 127"/>
                <a:gd name="T55" fmla="*/ 46 h 207"/>
                <a:gd name="T56" fmla="*/ 6 w 127"/>
                <a:gd name="T57" fmla="*/ 31 h 207"/>
                <a:gd name="T58" fmla="*/ 8 w 127"/>
                <a:gd name="T59" fmla="*/ 18 h 207"/>
                <a:gd name="T60" fmla="*/ 11 w 127"/>
                <a:gd name="T61" fmla="*/ 8 h 207"/>
                <a:gd name="T62" fmla="*/ 12 w 127"/>
                <a:gd name="T63" fmla="*/ 2 h 207"/>
                <a:gd name="T64" fmla="*/ 12 w 127"/>
                <a:gd name="T6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207">
                  <a:moveTo>
                    <a:pt x="12" y="0"/>
                  </a:moveTo>
                  <a:lnTo>
                    <a:pt x="47" y="18"/>
                  </a:lnTo>
                  <a:lnTo>
                    <a:pt x="74" y="37"/>
                  </a:lnTo>
                  <a:lnTo>
                    <a:pt x="95" y="55"/>
                  </a:lnTo>
                  <a:lnTo>
                    <a:pt x="110" y="75"/>
                  </a:lnTo>
                  <a:lnTo>
                    <a:pt x="119" y="93"/>
                  </a:lnTo>
                  <a:lnTo>
                    <a:pt x="125" y="112"/>
                  </a:lnTo>
                  <a:lnTo>
                    <a:pt x="127" y="129"/>
                  </a:lnTo>
                  <a:lnTo>
                    <a:pt x="126" y="145"/>
                  </a:lnTo>
                  <a:lnTo>
                    <a:pt x="123" y="159"/>
                  </a:lnTo>
                  <a:lnTo>
                    <a:pt x="117" y="173"/>
                  </a:lnTo>
                  <a:lnTo>
                    <a:pt x="112" y="184"/>
                  </a:lnTo>
                  <a:lnTo>
                    <a:pt x="107" y="193"/>
                  </a:lnTo>
                  <a:lnTo>
                    <a:pt x="101" y="200"/>
                  </a:lnTo>
                  <a:lnTo>
                    <a:pt x="97" y="205"/>
                  </a:lnTo>
                  <a:lnTo>
                    <a:pt x="96" y="206"/>
                  </a:lnTo>
                  <a:lnTo>
                    <a:pt x="73" y="207"/>
                  </a:lnTo>
                  <a:lnTo>
                    <a:pt x="55" y="203"/>
                  </a:lnTo>
                  <a:lnTo>
                    <a:pt x="38" y="195"/>
                  </a:lnTo>
                  <a:lnTo>
                    <a:pt x="26" y="184"/>
                  </a:lnTo>
                  <a:lnTo>
                    <a:pt x="17" y="170"/>
                  </a:lnTo>
                  <a:lnTo>
                    <a:pt x="10" y="154"/>
                  </a:lnTo>
                  <a:lnTo>
                    <a:pt x="5" y="137"/>
                  </a:lnTo>
                  <a:lnTo>
                    <a:pt x="2" y="118"/>
                  </a:lnTo>
                  <a:lnTo>
                    <a:pt x="0" y="100"/>
                  </a:lnTo>
                  <a:lnTo>
                    <a:pt x="0" y="80"/>
                  </a:lnTo>
                  <a:lnTo>
                    <a:pt x="2" y="63"/>
                  </a:lnTo>
                  <a:lnTo>
                    <a:pt x="4" y="46"/>
                  </a:lnTo>
                  <a:lnTo>
                    <a:pt x="6" y="31"/>
                  </a:lnTo>
                  <a:lnTo>
                    <a:pt x="8" y="18"/>
                  </a:lnTo>
                  <a:lnTo>
                    <a:pt x="11" y="8"/>
                  </a:lnTo>
                  <a:lnTo>
                    <a:pt x="12"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27" name="Freeform 55">
              <a:extLst>
                <a:ext uri="{FF2B5EF4-FFF2-40B4-BE49-F238E27FC236}">
                  <a16:creationId xmlns:a16="http://schemas.microsoft.com/office/drawing/2014/main" id="{02F45537-C327-42AF-88D7-CE2EAD718FF0}"/>
                </a:ext>
              </a:extLst>
            </p:cNvPr>
            <p:cNvSpPr>
              <a:spLocks/>
            </p:cNvSpPr>
            <p:nvPr/>
          </p:nvSpPr>
          <p:spPr bwMode="auto">
            <a:xfrm>
              <a:off x="5046379" y="3729496"/>
              <a:ext cx="183148" cy="331957"/>
            </a:xfrm>
            <a:custGeom>
              <a:avLst/>
              <a:gdLst>
                <a:gd name="T0" fmla="*/ 0 w 112"/>
                <a:gd name="T1" fmla="*/ 0 h 203"/>
                <a:gd name="T2" fmla="*/ 34 w 112"/>
                <a:gd name="T3" fmla="*/ 17 h 203"/>
                <a:gd name="T4" fmla="*/ 60 w 112"/>
                <a:gd name="T5" fmla="*/ 36 h 203"/>
                <a:gd name="T6" fmla="*/ 81 w 112"/>
                <a:gd name="T7" fmla="*/ 54 h 203"/>
                <a:gd name="T8" fmla="*/ 95 w 112"/>
                <a:gd name="T9" fmla="*/ 72 h 203"/>
                <a:gd name="T10" fmla="*/ 105 w 112"/>
                <a:gd name="T11" fmla="*/ 91 h 203"/>
                <a:gd name="T12" fmla="*/ 111 w 112"/>
                <a:gd name="T13" fmla="*/ 108 h 203"/>
                <a:gd name="T14" fmla="*/ 112 w 112"/>
                <a:gd name="T15" fmla="*/ 126 h 203"/>
                <a:gd name="T16" fmla="*/ 112 w 112"/>
                <a:gd name="T17" fmla="*/ 142 h 203"/>
                <a:gd name="T18" fmla="*/ 109 w 112"/>
                <a:gd name="T19" fmla="*/ 156 h 203"/>
                <a:gd name="T20" fmla="*/ 104 w 112"/>
                <a:gd name="T21" fmla="*/ 169 h 203"/>
                <a:gd name="T22" fmla="*/ 100 w 112"/>
                <a:gd name="T23" fmla="*/ 181 h 203"/>
                <a:gd name="T24" fmla="*/ 94 w 112"/>
                <a:gd name="T25" fmla="*/ 190 h 203"/>
                <a:gd name="T26" fmla="*/ 88 w 112"/>
                <a:gd name="T27" fmla="*/ 198 h 203"/>
                <a:gd name="T28" fmla="*/ 85 w 112"/>
                <a:gd name="T29" fmla="*/ 203 h 203"/>
                <a:gd name="T30" fmla="*/ 0 w 112"/>
                <a:gd name="T3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203">
                  <a:moveTo>
                    <a:pt x="0" y="0"/>
                  </a:moveTo>
                  <a:lnTo>
                    <a:pt x="34" y="17"/>
                  </a:lnTo>
                  <a:lnTo>
                    <a:pt x="60" y="36"/>
                  </a:lnTo>
                  <a:lnTo>
                    <a:pt x="81" y="54"/>
                  </a:lnTo>
                  <a:lnTo>
                    <a:pt x="95" y="72"/>
                  </a:lnTo>
                  <a:lnTo>
                    <a:pt x="105" y="91"/>
                  </a:lnTo>
                  <a:lnTo>
                    <a:pt x="111" y="108"/>
                  </a:lnTo>
                  <a:lnTo>
                    <a:pt x="112" y="126"/>
                  </a:lnTo>
                  <a:lnTo>
                    <a:pt x="112" y="142"/>
                  </a:lnTo>
                  <a:lnTo>
                    <a:pt x="109" y="156"/>
                  </a:lnTo>
                  <a:lnTo>
                    <a:pt x="104" y="169"/>
                  </a:lnTo>
                  <a:lnTo>
                    <a:pt x="100" y="181"/>
                  </a:lnTo>
                  <a:lnTo>
                    <a:pt x="94" y="190"/>
                  </a:lnTo>
                  <a:lnTo>
                    <a:pt x="88" y="198"/>
                  </a:lnTo>
                  <a:lnTo>
                    <a:pt x="85" y="2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28" name="Freeform 56">
              <a:extLst>
                <a:ext uri="{FF2B5EF4-FFF2-40B4-BE49-F238E27FC236}">
                  <a16:creationId xmlns:a16="http://schemas.microsoft.com/office/drawing/2014/main" id="{E0DE1A8B-85F8-45F8-9E29-135CC9476024}"/>
                </a:ext>
              </a:extLst>
            </p:cNvPr>
            <p:cNvSpPr>
              <a:spLocks/>
            </p:cNvSpPr>
            <p:nvPr/>
          </p:nvSpPr>
          <p:spPr bwMode="auto">
            <a:xfrm>
              <a:off x="6699620" y="3065583"/>
              <a:ext cx="196230" cy="258370"/>
            </a:xfrm>
            <a:custGeom>
              <a:avLst/>
              <a:gdLst>
                <a:gd name="T0" fmla="*/ 112 w 120"/>
                <a:gd name="T1" fmla="*/ 0 h 158"/>
                <a:gd name="T2" fmla="*/ 118 w 120"/>
                <a:gd name="T3" fmla="*/ 30 h 158"/>
                <a:gd name="T4" fmla="*/ 120 w 120"/>
                <a:gd name="T5" fmla="*/ 55 h 158"/>
                <a:gd name="T6" fmla="*/ 119 w 120"/>
                <a:gd name="T7" fmla="*/ 77 h 158"/>
                <a:gd name="T8" fmla="*/ 114 w 120"/>
                <a:gd name="T9" fmla="*/ 95 h 158"/>
                <a:gd name="T10" fmla="*/ 108 w 120"/>
                <a:gd name="T11" fmla="*/ 110 h 158"/>
                <a:gd name="T12" fmla="*/ 100 w 120"/>
                <a:gd name="T13" fmla="*/ 123 h 158"/>
                <a:gd name="T14" fmla="*/ 92 w 120"/>
                <a:gd name="T15" fmla="*/ 133 h 158"/>
                <a:gd name="T16" fmla="*/ 82 w 120"/>
                <a:gd name="T17" fmla="*/ 142 h 158"/>
                <a:gd name="T18" fmla="*/ 71 w 120"/>
                <a:gd name="T19" fmla="*/ 147 h 158"/>
                <a:gd name="T20" fmla="*/ 61 w 120"/>
                <a:gd name="T21" fmla="*/ 152 h 158"/>
                <a:gd name="T22" fmla="*/ 51 w 120"/>
                <a:gd name="T23" fmla="*/ 154 h 158"/>
                <a:gd name="T24" fmla="*/ 41 w 120"/>
                <a:gd name="T25" fmla="*/ 157 h 158"/>
                <a:gd name="T26" fmla="*/ 33 w 120"/>
                <a:gd name="T27" fmla="*/ 157 h 158"/>
                <a:gd name="T28" fmla="*/ 27 w 120"/>
                <a:gd name="T29" fmla="*/ 158 h 158"/>
                <a:gd name="T30" fmla="*/ 23 w 120"/>
                <a:gd name="T31" fmla="*/ 158 h 158"/>
                <a:gd name="T32" fmla="*/ 22 w 120"/>
                <a:gd name="T33" fmla="*/ 158 h 158"/>
                <a:gd name="T34" fmla="*/ 8 w 120"/>
                <a:gd name="T35" fmla="*/ 139 h 158"/>
                <a:gd name="T36" fmla="*/ 1 w 120"/>
                <a:gd name="T37" fmla="*/ 122 h 158"/>
                <a:gd name="T38" fmla="*/ 0 w 120"/>
                <a:gd name="T39" fmla="*/ 106 h 158"/>
                <a:gd name="T40" fmla="*/ 4 w 120"/>
                <a:gd name="T41" fmla="*/ 90 h 158"/>
                <a:gd name="T42" fmla="*/ 12 w 120"/>
                <a:gd name="T43" fmla="*/ 75 h 158"/>
                <a:gd name="T44" fmla="*/ 23 w 120"/>
                <a:gd name="T45" fmla="*/ 61 h 158"/>
                <a:gd name="T46" fmla="*/ 37 w 120"/>
                <a:gd name="T47" fmla="*/ 47 h 158"/>
                <a:gd name="T48" fmla="*/ 51 w 120"/>
                <a:gd name="T49" fmla="*/ 35 h 158"/>
                <a:gd name="T50" fmla="*/ 66 w 120"/>
                <a:gd name="T51" fmla="*/ 25 h 158"/>
                <a:gd name="T52" fmla="*/ 79 w 120"/>
                <a:gd name="T53" fmla="*/ 17 h 158"/>
                <a:gd name="T54" fmla="*/ 92 w 120"/>
                <a:gd name="T55" fmla="*/ 9 h 158"/>
                <a:gd name="T56" fmla="*/ 103 w 120"/>
                <a:gd name="T57" fmla="*/ 4 h 158"/>
                <a:gd name="T58" fmla="*/ 109 w 120"/>
                <a:gd name="T59" fmla="*/ 1 h 158"/>
                <a:gd name="T60" fmla="*/ 112 w 120"/>
                <a:gd name="T6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158">
                  <a:moveTo>
                    <a:pt x="112" y="0"/>
                  </a:moveTo>
                  <a:lnTo>
                    <a:pt x="118" y="30"/>
                  </a:lnTo>
                  <a:lnTo>
                    <a:pt x="120" y="55"/>
                  </a:lnTo>
                  <a:lnTo>
                    <a:pt x="119" y="77"/>
                  </a:lnTo>
                  <a:lnTo>
                    <a:pt x="114" y="95"/>
                  </a:lnTo>
                  <a:lnTo>
                    <a:pt x="108" y="110"/>
                  </a:lnTo>
                  <a:lnTo>
                    <a:pt x="100" y="123"/>
                  </a:lnTo>
                  <a:lnTo>
                    <a:pt x="92" y="133"/>
                  </a:lnTo>
                  <a:lnTo>
                    <a:pt x="82" y="142"/>
                  </a:lnTo>
                  <a:lnTo>
                    <a:pt x="71" y="147"/>
                  </a:lnTo>
                  <a:lnTo>
                    <a:pt x="61" y="152"/>
                  </a:lnTo>
                  <a:lnTo>
                    <a:pt x="51" y="154"/>
                  </a:lnTo>
                  <a:lnTo>
                    <a:pt x="41" y="157"/>
                  </a:lnTo>
                  <a:lnTo>
                    <a:pt x="33" y="157"/>
                  </a:lnTo>
                  <a:lnTo>
                    <a:pt x="27" y="158"/>
                  </a:lnTo>
                  <a:lnTo>
                    <a:pt x="23" y="158"/>
                  </a:lnTo>
                  <a:lnTo>
                    <a:pt x="22" y="158"/>
                  </a:lnTo>
                  <a:lnTo>
                    <a:pt x="8" y="139"/>
                  </a:lnTo>
                  <a:lnTo>
                    <a:pt x="1" y="122"/>
                  </a:lnTo>
                  <a:lnTo>
                    <a:pt x="0" y="106"/>
                  </a:lnTo>
                  <a:lnTo>
                    <a:pt x="4" y="90"/>
                  </a:lnTo>
                  <a:lnTo>
                    <a:pt x="12" y="75"/>
                  </a:lnTo>
                  <a:lnTo>
                    <a:pt x="23" y="61"/>
                  </a:lnTo>
                  <a:lnTo>
                    <a:pt x="37" y="47"/>
                  </a:lnTo>
                  <a:lnTo>
                    <a:pt x="51" y="35"/>
                  </a:lnTo>
                  <a:lnTo>
                    <a:pt x="66" y="25"/>
                  </a:lnTo>
                  <a:lnTo>
                    <a:pt x="79" y="17"/>
                  </a:lnTo>
                  <a:lnTo>
                    <a:pt x="92" y="9"/>
                  </a:lnTo>
                  <a:lnTo>
                    <a:pt x="103" y="4"/>
                  </a:lnTo>
                  <a:lnTo>
                    <a:pt x="109" y="1"/>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29" name="Freeform 57">
              <a:extLst>
                <a:ext uri="{FF2B5EF4-FFF2-40B4-BE49-F238E27FC236}">
                  <a16:creationId xmlns:a16="http://schemas.microsoft.com/office/drawing/2014/main" id="{BB166E40-4154-4B3E-A66D-C98F9BCBF5E6}"/>
                </a:ext>
              </a:extLst>
            </p:cNvPr>
            <p:cNvSpPr>
              <a:spLocks/>
            </p:cNvSpPr>
            <p:nvPr/>
          </p:nvSpPr>
          <p:spPr bwMode="auto">
            <a:xfrm>
              <a:off x="6738866" y="3068854"/>
              <a:ext cx="156984" cy="255099"/>
            </a:xfrm>
            <a:custGeom>
              <a:avLst/>
              <a:gdLst>
                <a:gd name="T0" fmla="*/ 89 w 96"/>
                <a:gd name="T1" fmla="*/ 0 h 156"/>
                <a:gd name="T2" fmla="*/ 94 w 96"/>
                <a:gd name="T3" fmla="*/ 30 h 156"/>
                <a:gd name="T4" fmla="*/ 96 w 96"/>
                <a:gd name="T5" fmla="*/ 56 h 156"/>
                <a:gd name="T6" fmla="*/ 94 w 96"/>
                <a:gd name="T7" fmla="*/ 78 h 156"/>
                <a:gd name="T8" fmla="*/ 89 w 96"/>
                <a:gd name="T9" fmla="*/ 97 h 156"/>
                <a:gd name="T10" fmla="*/ 83 w 96"/>
                <a:gd name="T11" fmla="*/ 112 h 156"/>
                <a:gd name="T12" fmla="*/ 74 w 96"/>
                <a:gd name="T13" fmla="*/ 125 h 156"/>
                <a:gd name="T14" fmla="*/ 65 w 96"/>
                <a:gd name="T15" fmla="*/ 134 h 156"/>
                <a:gd name="T16" fmla="*/ 54 w 96"/>
                <a:gd name="T17" fmla="*/ 142 h 156"/>
                <a:gd name="T18" fmla="*/ 43 w 96"/>
                <a:gd name="T19" fmla="*/ 148 h 156"/>
                <a:gd name="T20" fmla="*/ 32 w 96"/>
                <a:gd name="T21" fmla="*/ 151 h 156"/>
                <a:gd name="T22" fmla="*/ 22 w 96"/>
                <a:gd name="T23" fmla="*/ 153 h 156"/>
                <a:gd name="T24" fmla="*/ 13 w 96"/>
                <a:gd name="T25" fmla="*/ 155 h 156"/>
                <a:gd name="T26" fmla="*/ 6 w 96"/>
                <a:gd name="T27" fmla="*/ 156 h 156"/>
                <a:gd name="T28" fmla="*/ 0 w 96"/>
                <a:gd name="T29" fmla="*/ 156 h 156"/>
                <a:gd name="T30" fmla="*/ 89 w 96"/>
                <a:gd name="T3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156">
                  <a:moveTo>
                    <a:pt x="89" y="0"/>
                  </a:moveTo>
                  <a:lnTo>
                    <a:pt x="94" y="30"/>
                  </a:lnTo>
                  <a:lnTo>
                    <a:pt x="96" y="56"/>
                  </a:lnTo>
                  <a:lnTo>
                    <a:pt x="94" y="78"/>
                  </a:lnTo>
                  <a:lnTo>
                    <a:pt x="89" y="97"/>
                  </a:lnTo>
                  <a:lnTo>
                    <a:pt x="83" y="112"/>
                  </a:lnTo>
                  <a:lnTo>
                    <a:pt x="74" y="125"/>
                  </a:lnTo>
                  <a:lnTo>
                    <a:pt x="65" y="134"/>
                  </a:lnTo>
                  <a:lnTo>
                    <a:pt x="54" y="142"/>
                  </a:lnTo>
                  <a:lnTo>
                    <a:pt x="43" y="148"/>
                  </a:lnTo>
                  <a:lnTo>
                    <a:pt x="32" y="151"/>
                  </a:lnTo>
                  <a:lnTo>
                    <a:pt x="22" y="153"/>
                  </a:lnTo>
                  <a:lnTo>
                    <a:pt x="13" y="155"/>
                  </a:lnTo>
                  <a:lnTo>
                    <a:pt x="6" y="156"/>
                  </a:lnTo>
                  <a:lnTo>
                    <a:pt x="0" y="156"/>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30" name="Freeform 58">
              <a:extLst>
                <a:ext uri="{FF2B5EF4-FFF2-40B4-BE49-F238E27FC236}">
                  <a16:creationId xmlns:a16="http://schemas.microsoft.com/office/drawing/2014/main" id="{DA702AB2-9061-445C-9C88-D9F7404D63FE}"/>
                </a:ext>
              </a:extLst>
            </p:cNvPr>
            <p:cNvSpPr>
              <a:spLocks/>
            </p:cNvSpPr>
            <p:nvPr/>
          </p:nvSpPr>
          <p:spPr bwMode="auto">
            <a:xfrm>
              <a:off x="5327642" y="4411397"/>
              <a:ext cx="363026" cy="407178"/>
            </a:xfrm>
            <a:custGeom>
              <a:avLst/>
              <a:gdLst>
                <a:gd name="T0" fmla="*/ 162 w 222"/>
                <a:gd name="T1" fmla="*/ 0 h 249"/>
                <a:gd name="T2" fmla="*/ 174 w 222"/>
                <a:gd name="T3" fmla="*/ 0 h 249"/>
                <a:gd name="T4" fmla="*/ 183 w 222"/>
                <a:gd name="T5" fmla="*/ 2 h 249"/>
                <a:gd name="T6" fmla="*/ 190 w 222"/>
                <a:gd name="T7" fmla="*/ 3 h 249"/>
                <a:gd name="T8" fmla="*/ 194 w 222"/>
                <a:gd name="T9" fmla="*/ 3 h 249"/>
                <a:gd name="T10" fmla="*/ 195 w 222"/>
                <a:gd name="T11" fmla="*/ 4 h 249"/>
                <a:gd name="T12" fmla="*/ 210 w 222"/>
                <a:gd name="T13" fmla="*/ 28 h 249"/>
                <a:gd name="T14" fmla="*/ 220 w 222"/>
                <a:gd name="T15" fmla="*/ 52 h 249"/>
                <a:gd name="T16" fmla="*/ 222 w 222"/>
                <a:gd name="T17" fmla="*/ 74 h 249"/>
                <a:gd name="T18" fmla="*/ 220 w 222"/>
                <a:gd name="T19" fmla="*/ 95 h 249"/>
                <a:gd name="T20" fmla="*/ 213 w 222"/>
                <a:gd name="T21" fmla="*/ 115 h 249"/>
                <a:gd name="T22" fmla="*/ 202 w 222"/>
                <a:gd name="T23" fmla="*/ 133 h 249"/>
                <a:gd name="T24" fmla="*/ 189 w 222"/>
                <a:gd name="T25" fmla="*/ 150 h 249"/>
                <a:gd name="T26" fmla="*/ 171 w 222"/>
                <a:gd name="T27" fmla="*/ 167 h 249"/>
                <a:gd name="T28" fmla="*/ 153 w 222"/>
                <a:gd name="T29" fmla="*/ 180 h 249"/>
                <a:gd name="T30" fmla="*/ 133 w 222"/>
                <a:gd name="T31" fmla="*/ 193 h 249"/>
                <a:gd name="T32" fmla="*/ 112 w 222"/>
                <a:gd name="T33" fmla="*/ 205 h 249"/>
                <a:gd name="T34" fmla="*/ 92 w 222"/>
                <a:gd name="T35" fmla="*/ 215 h 249"/>
                <a:gd name="T36" fmla="*/ 72 w 222"/>
                <a:gd name="T37" fmla="*/ 224 h 249"/>
                <a:gd name="T38" fmla="*/ 53 w 222"/>
                <a:gd name="T39" fmla="*/ 231 h 249"/>
                <a:gd name="T40" fmla="*/ 37 w 222"/>
                <a:gd name="T41" fmla="*/ 238 h 249"/>
                <a:gd name="T42" fmla="*/ 22 w 222"/>
                <a:gd name="T43" fmla="*/ 243 h 249"/>
                <a:gd name="T44" fmla="*/ 12 w 222"/>
                <a:gd name="T45" fmla="*/ 246 h 249"/>
                <a:gd name="T46" fmla="*/ 5 w 222"/>
                <a:gd name="T47" fmla="*/ 249 h 249"/>
                <a:gd name="T48" fmla="*/ 3 w 222"/>
                <a:gd name="T49" fmla="*/ 249 h 249"/>
                <a:gd name="T50" fmla="*/ 0 w 222"/>
                <a:gd name="T51" fmla="*/ 207 h 249"/>
                <a:gd name="T52" fmla="*/ 1 w 222"/>
                <a:gd name="T53" fmla="*/ 170 h 249"/>
                <a:gd name="T54" fmla="*/ 6 w 222"/>
                <a:gd name="T55" fmla="*/ 138 h 249"/>
                <a:gd name="T56" fmla="*/ 13 w 222"/>
                <a:gd name="T57" fmla="*/ 110 h 249"/>
                <a:gd name="T58" fmla="*/ 22 w 222"/>
                <a:gd name="T59" fmla="*/ 86 h 249"/>
                <a:gd name="T60" fmla="*/ 34 w 222"/>
                <a:gd name="T61" fmla="*/ 66 h 249"/>
                <a:gd name="T62" fmla="*/ 45 w 222"/>
                <a:gd name="T63" fmla="*/ 49 h 249"/>
                <a:gd name="T64" fmla="*/ 60 w 222"/>
                <a:gd name="T65" fmla="*/ 35 h 249"/>
                <a:gd name="T66" fmla="*/ 74 w 222"/>
                <a:gd name="T67" fmla="*/ 24 h 249"/>
                <a:gd name="T68" fmla="*/ 90 w 222"/>
                <a:gd name="T69" fmla="*/ 15 h 249"/>
                <a:gd name="T70" fmla="*/ 105 w 222"/>
                <a:gd name="T71" fmla="*/ 10 h 249"/>
                <a:gd name="T72" fmla="*/ 120 w 222"/>
                <a:gd name="T73" fmla="*/ 5 h 249"/>
                <a:gd name="T74" fmla="*/ 135 w 222"/>
                <a:gd name="T75" fmla="*/ 3 h 249"/>
                <a:gd name="T76" fmla="*/ 149 w 222"/>
                <a:gd name="T77" fmla="*/ 0 h 249"/>
                <a:gd name="T78" fmla="*/ 162 w 222"/>
                <a:gd name="T7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 h="249">
                  <a:moveTo>
                    <a:pt x="162" y="0"/>
                  </a:moveTo>
                  <a:lnTo>
                    <a:pt x="174" y="0"/>
                  </a:lnTo>
                  <a:lnTo>
                    <a:pt x="183" y="2"/>
                  </a:lnTo>
                  <a:lnTo>
                    <a:pt x="190" y="3"/>
                  </a:lnTo>
                  <a:lnTo>
                    <a:pt x="194" y="3"/>
                  </a:lnTo>
                  <a:lnTo>
                    <a:pt x="195" y="4"/>
                  </a:lnTo>
                  <a:lnTo>
                    <a:pt x="210" y="28"/>
                  </a:lnTo>
                  <a:lnTo>
                    <a:pt x="220" y="52"/>
                  </a:lnTo>
                  <a:lnTo>
                    <a:pt x="222" y="74"/>
                  </a:lnTo>
                  <a:lnTo>
                    <a:pt x="220" y="95"/>
                  </a:lnTo>
                  <a:lnTo>
                    <a:pt x="213" y="115"/>
                  </a:lnTo>
                  <a:lnTo>
                    <a:pt x="202" y="133"/>
                  </a:lnTo>
                  <a:lnTo>
                    <a:pt x="189" y="150"/>
                  </a:lnTo>
                  <a:lnTo>
                    <a:pt x="171" y="167"/>
                  </a:lnTo>
                  <a:lnTo>
                    <a:pt x="153" y="180"/>
                  </a:lnTo>
                  <a:lnTo>
                    <a:pt x="133" y="193"/>
                  </a:lnTo>
                  <a:lnTo>
                    <a:pt x="112" y="205"/>
                  </a:lnTo>
                  <a:lnTo>
                    <a:pt x="92" y="215"/>
                  </a:lnTo>
                  <a:lnTo>
                    <a:pt x="72" y="224"/>
                  </a:lnTo>
                  <a:lnTo>
                    <a:pt x="53" y="231"/>
                  </a:lnTo>
                  <a:lnTo>
                    <a:pt x="37" y="238"/>
                  </a:lnTo>
                  <a:lnTo>
                    <a:pt x="22" y="243"/>
                  </a:lnTo>
                  <a:lnTo>
                    <a:pt x="12" y="246"/>
                  </a:lnTo>
                  <a:lnTo>
                    <a:pt x="5" y="249"/>
                  </a:lnTo>
                  <a:lnTo>
                    <a:pt x="3" y="249"/>
                  </a:lnTo>
                  <a:lnTo>
                    <a:pt x="0" y="207"/>
                  </a:lnTo>
                  <a:lnTo>
                    <a:pt x="1" y="170"/>
                  </a:lnTo>
                  <a:lnTo>
                    <a:pt x="6" y="138"/>
                  </a:lnTo>
                  <a:lnTo>
                    <a:pt x="13" y="110"/>
                  </a:lnTo>
                  <a:lnTo>
                    <a:pt x="22" y="86"/>
                  </a:lnTo>
                  <a:lnTo>
                    <a:pt x="34" y="66"/>
                  </a:lnTo>
                  <a:lnTo>
                    <a:pt x="45" y="49"/>
                  </a:lnTo>
                  <a:lnTo>
                    <a:pt x="60" y="35"/>
                  </a:lnTo>
                  <a:lnTo>
                    <a:pt x="74" y="24"/>
                  </a:lnTo>
                  <a:lnTo>
                    <a:pt x="90" y="15"/>
                  </a:lnTo>
                  <a:lnTo>
                    <a:pt x="105" y="10"/>
                  </a:lnTo>
                  <a:lnTo>
                    <a:pt x="120" y="5"/>
                  </a:lnTo>
                  <a:lnTo>
                    <a:pt x="135" y="3"/>
                  </a:lnTo>
                  <a:lnTo>
                    <a:pt x="149" y="0"/>
                  </a:lnTo>
                  <a:lnTo>
                    <a:pt x="1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31" name="Freeform 59">
              <a:extLst>
                <a:ext uri="{FF2B5EF4-FFF2-40B4-BE49-F238E27FC236}">
                  <a16:creationId xmlns:a16="http://schemas.microsoft.com/office/drawing/2014/main" id="{A7CAE893-E1B0-475A-9D12-EA0E203DE4E7}"/>
                </a:ext>
              </a:extLst>
            </p:cNvPr>
            <p:cNvSpPr>
              <a:spLocks/>
            </p:cNvSpPr>
            <p:nvPr/>
          </p:nvSpPr>
          <p:spPr bwMode="auto">
            <a:xfrm>
              <a:off x="5327642" y="4411397"/>
              <a:ext cx="312334" cy="400637"/>
            </a:xfrm>
            <a:custGeom>
              <a:avLst/>
              <a:gdLst>
                <a:gd name="T0" fmla="*/ 164 w 191"/>
                <a:gd name="T1" fmla="*/ 0 h 245"/>
                <a:gd name="T2" fmla="*/ 176 w 191"/>
                <a:gd name="T3" fmla="*/ 0 h 245"/>
                <a:gd name="T4" fmla="*/ 185 w 191"/>
                <a:gd name="T5" fmla="*/ 2 h 245"/>
                <a:gd name="T6" fmla="*/ 191 w 191"/>
                <a:gd name="T7" fmla="*/ 3 h 245"/>
                <a:gd name="T8" fmla="*/ 3 w 191"/>
                <a:gd name="T9" fmla="*/ 245 h 245"/>
                <a:gd name="T10" fmla="*/ 0 w 191"/>
                <a:gd name="T11" fmla="*/ 204 h 245"/>
                <a:gd name="T12" fmla="*/ 3 w 191"/>
                <a:gd name="T13" fmla="*/ 167 h 245"/>
                <a:gd name="T14" fmla="*/ 7 w 191"/>
                <a:gd name="T15" fmla="*/ 134 h 245"/>
                <a:gd name="T16" fmla="*/ 14 w 191"/>
                <a:gd name="T17" fmla="*/ 107 h 245"/>
                <a:gd name="T18" fmla="*/ 23 w 191"/>
                <a:gd name="T19" fmla="*/ 84 h 245"/>
                <a:gd name="T20" fmla="*/ 35 w 191"/>
                <a:gd name="T21" fmla="*/ 63 h 245"/>
                <a:gd name="T22" fmla="*/ 48 w 191"/>
                <a:gd name="T23" fmla="*/ 47 h 245"/>
                <a:gd name="T24" fmla="*/ 63 w 191"/>
                <a:gd name="T25" fmla="*/ 33 h 245"/>
                <a:gd name="T26" fmla="*/ 78 w 191"/>
                <a:gd name="T27" fmla="*/ 22 h 245"/>
                <a:gd name="T28" fmla="*/ 93 w 191"/>
                <a:gd name="T29" fmla="*/ 14 h 245"/>
                <a:gd name="T30" fmla="*/ 108 w 191"/>
                <a:gd name="T31" fmla="*/ 9 h 245"/>
                <a:gd name="T32" fmla="*/ 124 w 191"/>
                <a:gd name="T33" fmla="*/ 4 h 245"/>
                <a:gd name="T34" fmla="*/ 139 w 191"/>
                <a:gd name="T35" fmla="*/ 2 h 245"/>
                <a:gd name="T36" fmla="*/ 153 w 191"/>
                <a:gd name="T37" fmla="*/ 0 h 245"/>
                <a:gd name="T38" fmla="*/ 164 w 191"/>
                <a:gd name="T3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245">
                  <a:moveTo>
                    <a:pt x="164" y="0"/>
                  </a:moveTo>
                  <a:lnTo>
                    <a:pt x="176" y="0"/>
                  </a:lnTo>
                  <a:lnTo>
                    <a:pt x="185" y="2"/>
                  </a:lnTo>
                  <a:lnTo>
                    <a:pt x="191" y="3"/>
                  </a:lnTo>
                  <a:lnTo>
                    <a:pt x="3" y="245"/>
                  </a:lnTo>
                  <a:lnTo>
                    <a:pt x="0" y="204"/>
                  </a:lnTo>
                  <a:lnTo>
                    <a:pt x="3" y="167"/>
                  </a:lnTo>
                  <a:lnTo>
                    <a:pt x="7" y="134"/>
                  </a:lnTo>
                  <a:lnTo>
                    <a:pt x="14" y="107"/>
                  </a:lnTo>
                  <a:lnTo>
                    <a:pt x="23" y="84"/>
                  </a:lnTo>
                  <a:lnTo>
                    <a:pt x="35" y="63"/>
                  </a:lnTo>
                  <a:lnTo>
                    <a:pt x="48" y="47"/>
                  </a:lnTo>
                  <a:lnTo>
                    <a:pt x="63" y="33"/>
                  </a:lnTo>
                  <a:lnTo>
                    <a:pt x="78" y="22"/>
                  </a:lnTo>
                  <a:lnTo>
                    <a:pt x="93" y="14"/>
                  </a:lnTo>
                  <a:lnTo>
                    <a:pt x="108" y="9"/>
                  </a:lnTo>
                  <a:lnTo>
                    <a:pt x="124" y="4"/>
                  </a:lnTo>
                  <a:lnTo>
                    <a:pt x="139" y="2"/>
                  </a:lnTo>
                  <a:lnTo>
                    <a:pt x="153" y="0"/>
                  </a:lnTo>
                  <a:lnTo>
                    <a:pt x="1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32" name="Freeform 60">
              <a:extLst>
                <a:ext uri="{FF2B5EF4-FFF2-40B4-BE49-F238E27FC236}">
                  <a16:creationId xmlns:a16="http://schemas.microsoft.com/office/drawing/2014/main" id="{6E67B87F-8BB9-4450-A5AC-1C76CD9DCB2E}"/>
                </a:ext>
              </a:extLst>
            </p:cNvPr>
            <p:cNvSpPr>
              <a:spLocks/>
            </p:cNvSpPr>
            <p:nvPr/>
          </p:nvSpPr>
          <p:spPr bwMode="auto">
            <a:xfrm>
              <a:off x="5343995" y="3685345"/>
              <a:ext cx="281264" cy="508564"/>
            </a:xfrm>
            <a:custGeom>
              <a:avLst/>
              <a:gdLst>
                <a:gd name="T0" fmla="*/ 61 w 172"/>
                <a:gd name="T1" fmla="*/ 0 h 311"/>
                <a:gd name="T2" fmla="*/ 95 w 172"/>
                <a:gd name="T3" fmla="*/ 31 h 311"/>
                <a:gd name="T4" fmla="*/ 122 w 172"/>
                <a:gd name="T5" fmla="*/ 61 h 311"/>
                <a:gd name="T6" fmla="*/ 143 w 172"/>
                <a:gd name="T7" fmla="*/ 90 h 311"/>
                <a:gd name="T8" fmla="*/ 157 w 172"/>
                <a:gd name="T9" fmla="*/ 117 h 311"/>
                <a:gd name="T10" fmla="*/ 167 w 172"/>
                <a:gd name="T11" fmla="*/ 142 h 311"/>
                <a:gd name="T12" fmla="*/ 172 w 172"/>
                <a:gd name="T13" fmla="*/ 166 h 311"/>
                <a:gd name="T14" fmla="*/ 172 w 172"/>
                <a:gd name="T15" fmla="*/ 188 h 311"/>
                <a:gd name="T16" fmla="*/ 169 w 172"/>
                <a:gd name="T17" fmla="*/ 208 h 311"/>
                <a:gd name="T18" fmla="*/ 165 w 172"/>
                <a:gd name="T19" fmla="*/ 228 h 311"/>
                <a:gd name="T20" fmla="*/ 157 w 172"/>
                <a:gd name="T21" fmla="*/ 244 h 311"/>
                <a:gd name="T22" fmla="*/ 149 w 172"/>
                <a:gd name="T23" fmla="*/ 260 h 311"/>
                <a:gd name="T24" fmla="*/ 138 w 172"/>
                <a:gd name="T25" fmla="*/ 273 h 311"/>
                <a:gd name="T26" fmla="*/ 129 w 172"/>
                <a:gd name="T27" fmla="*/ 284 h 311"/>
                <a:gd name="T28" fmla="*/ 120 w 172"/>
                <a:gd name="T29" fmla="*/ 293 h 311"/>
                <a:gd name="T30" fmla="*/ 110 w 172"/>
                <a:gd name="T31" fmla="*/ 300 h 311"/>
                <a:gd name="T32" fmla="*/ 105 w 172"/>
                <a:gd name="T33" fmla="*/ 306 h 311"/>
                <a:gd name="T34" fmla="*/ 100 w 172"/>
                <a:gd name="T35" fmla="*/ 309 h 311"/>
                <a:gd name="T36" fmla="*/ 98 w 172"/>
                <a:gd name="T37" fmla="*/ 311 h 311"/>
                <a:gd name="T38" fmla="*/ 71 w 172"/>
                <a:gd name="T39" fmla="*/ 304 h 311"/>
                <a:gd name="T40" fmla="*/ 49 w 172"/>
                <a:gd name="T41" fmla="*/ 294 h 311"/>
                <a:gd name="T42" fmla="*/ 32 w 172"/>
                <a:gd name="T43" fmla="*/ 282 h 311"/>
                <a:gd name="T44" fmla="*/ 18 w 172"/>
                <a:gd name="T45" fmla="*/ 266 h 311"/>
                <a:gd name="T46" fmla="*/ 9 w 172"/>
                <a:gd name="T47" fmla="*/ 248 h 311"/>
                <a:gd name="T48" fmla="*/ 3 w 172"/>
                <a:gd name="T49" fmla="*/ 230 h 311"/>
                <a:gd name="T50" fmla="*/ 0 w 172"/>
                <a:gd name="T51" fmla="*/ 209 h 311"/>
                <a:gd name="T52" fmla="*/ 0 w 172"/>
                <a:gd name="T53" fmla="*/ 187 h 311"/>
                <a:gd name="T54" fmla="*/ 2 w 172"/>
                <a:gd name="T55" fmla="*/ 165 h 311"/>
                <a:gd name="T56" fmla="*/ 5 w 172"/>
                <a:gd name="T57" fmla="*/ 143 h 311"/>
                <a:gd name="T58" fmla="*/ 11 w 172"/>
                <a:gd name="T59" fmla="*/ 121 h 311"/>
                <a:gd name="T60" fmla="*/ 17 w 172"/>
                <a:gd name="T61" fmla="*/ 101 h 311"/>
                <a:gd name="T62" fmla="*/ 24 w 172"/>
                <a:gd name="T63" fmla="*/ 80 h 311"/>
                <a:gd name="T64" fmla="*/ 32 w 172"/>
                <a:gd name="T65" fmla="*/ 61 h 311"/>
                <a:gd name="T66" fmla="*/ 39 w 172"/>
                <a:gd name="T67" fmla="*/ 44 h 311"/>
                <a:gd name="T68" fmla="*/ 46 w 172"/>
                <a:gd name="T69" fmla="*/ 30 h 311"/>
                <a:gd name="T70" fmla="*/ 51 w 172"/>
                <a:gd name="T71" fmla="*/ 18 h 311"/>
                <a:gd name="T72" fmla="*/ 57 w 172"/>
                <a:gd name="T73" fmla="*/ 8 h 311"/>
                <a:gd name="T74" fmla="*/ 60 w 172"/>
                <a:gd name="T75" fmla="*/ 3 h 311"/>
                <a:gd name="T76" fmla="*/ 61 w 172"/>
                <a:gd name="T7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311">
                  <a:moveTo>
                    <a:pt x="61" y="0"/>
                  </a:moveTo>
                  <a:lnTo>
                    <a:pt x="95" y="31"/>
                  </a:lnTo>
                  <a:lnTo>
                    <a:pt x="122" y="61"/>
                  </a:lnTo>
                  <a:lnTo>
                    <a:pt x="143" y="90"/>
                  </a:lnTo>
                  <a:lnTo>
                    <a:pt x="157" y="117"/>
                  </a:lnTo>
                  <a:lnTo>
                    <a:pt x="167" y="142"/>
                  </a:lnTo>
                  <a:lnTo>
                    <a:pt x="172" y="166"/>
                  </a:lnTo>
                  <a:lnTo>
                    <a:pt x="172" y="188"/>
                  </a:lnTo>
                  <a:lnTo>
                    <a:pt x="169" y="208"/>
                  </a:lnTo>
                  <a:lnTo>
                    <a:pt x="165" y="228"/>
                  </a:lnTo>
                  <a:lnTo>
                    <a:pt x="157" y="244"/>
                  </a:lnTo>
                  <a:lnTo>
                    <a:pt x="149" y="260"/>
                  </a:lnTo>
                  <a:lnTo>
                    <a:pt x="138" y="273"/>
                  </a:lnTo>
                  <a:lnTo>
                    <a:pt x="129" y="284"/>
                  </a:lnTo>
                  <a:lnTo>
                    <a:pt x="120" y="293"/>
                  </a:lnTo>
                  <a:lnTo>
                    <a:pt x="110" y="300"/>
                  </a:lnTo>
                  <a:lnTo>
                    <a:pt x="105" y="306"/>
                  </a:lnTo>
                  <a:lnTo>
                    <a:pt x="100" y="309"/>
                  </a:lnTo>
                  <a:lnTo>
                    <a:pt x="98" y="311"/>
                  </a:lnTo>
                  <a:lnTo>
                    <a:pt x="71" y="304"/>
                  </a:lnTo>
                  <a:lnTo>
                    <a:pt x="49" y="294"/>
                  </a:lnTo>
                  <a:lnTo>
                    <a:pt x="32" y="282"/>
                  </a:lnTo>
                  <a:lnTo>
                    <a:pt x="18" y="266"/>
                  </a:lnTo>
                  <a:lnTo>
                    <a:pt x="9" y="248"/>
                  </a:lnTo>
                  <a:lnTo>
                    <a:pt x="3" y="230"/>
                  </a:lnTo>
                  <a:lnTo>
                    <a:pt x="0" y="209"/>
                  </a:lnTo>
                  <a:lnTo>
                    <a:pt x="0" y="187"/>
                  </a:lnTo>
                  <a:lnTo>
                    <a:pt x="2" y="165"/>
                  </a:lnTo>
                  <a:lnTo>
                    <a:pt x="5" y="143"/>
                  </a:lnTo>
                  <a:lnTo>
                    <a:pt x="11" y="121"/>
                  </a:lnTo>
                  <a:lnTo>
                    <a:pt x="17" y="101"/>
                  </a:lnTo>
                  <a:lnTo>
                    <a:pt x="24" y="80"/>
                  </a:lnTo>
                  <a:lnTo>
                    <a:pt x="32" y="61"/>
                  </a:lnTo>
                  <a:lnTo>
                    <a:pt x="39" y="44"/>
                  </a:lnTo>
                  <a:lnTo>
                    <a:pt x="46" y="30"/>
                  </a:lnTo>
                  <a:lnTo>
                    <a:pt x="51" y="18"/>
                  </a:lnTo>
                  <a:lnTo>
                    <a:pt x="57" y="8"/>
                  </a:lnTo>
                  <a:lnTo>
                    <a:pt x="60" y="3"/>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33" name="Freeform 61">
              <a:extLst>
                <a:ext uri="{FF2B5EF4-FFF2-40B4-BE49-F238E27FC236}">
                  <a16:creationId xmlns:a16="http://schemas.microsoft.com/office/drawing/2014/main" id="{7F59BB02-1450-4DE4-987B-CA838A08BE06}"/>
                </a:ext>
              </a:extLst>
            </p:cNvPr>
            <p:cNvSpPr>
              <a:spLocks/>
            </p:cNvSpPr>
            <p:nvPr/>
          </p:nvSpPr>
          <p:spPr bwMode="auto">
            <a:xfrm>
              <a:off x="5447016" y="3690250"/>
              <a:ext cx="179878" cy="498753"/>
            </a:xfrm>
            <a:custGeom>
              <a:avLst/>
              <a:gdLst>
                <a:gd name="T0" fmla="*/ 0 w 110"/>
                <a:gd name="T1" fmla="*/ 0 h 305"/>
                <a:gd name="T2" fmla="*/ 34 w 110"/>
                <a:gd name="T3" fmla="*/ 30 h 305"/>
                <a:gd name="T4" fmla="*/ 59 w 110"/>
                <a:gd name="T5" fmla="*/ 58 h 305"/>
                <a:gd name="T6" fmla="*/ 79 w 110"/>
                <a:gd name="T7" fmla="*/ 86 h 305"/>
                <a:gd name="T8" fmla="*/ 94 w 110"/>
                <a:gd name="T9" fmla="*/ 111 h 305"/>
                <a:gd name="T10" fmla="*/ 103 w 110"/>
                <a:gd name="T11" fmla="*/ 136 h 305"/>
                <a:gd name="T12" fmla="*/ 107 w 110"/>
                <a:gd name="T13" fmla="*/ 159 h 305"/>
                <a:gd name="T14" fmla="*/ 110 w 110"/>
                <a:gd name="T15" fmla="*/ 181 h 305"/>
                <a:gd name="T16" fmla="*/ 107 w 110"/>
                <a:gd name="T17" fmla="*/ 201 h 305"/>
                <a:gd name="T18" fmla="*/ 103 w 110"/>
                <a:gd name="T19" fmla="*/ 220 h 305"/>
                <a:gd name="T20" fmla="*/ 96 w 110"/>
                <a:gd name="T21" fmla="*/ 236 h 305"/>
                <a:gd name="T22" fmla="*/ 89 w 110"/>
                <a:gd name="T23" fmla="*/ 251 h 305"/>
                <a:gd name="T24" fmla="*/ 80 w 110"/>
                <a:gd name="T25" fmla="*/ 265 h 305"/>
                <a:gd name="T26" fmla="*/ 69 w 110"/>
                <a:gd name="T27" fmla="*/ 276 h 305"/>
                <a:gd name="T28" fmla="*/ 60 w 110"/>
                <a:gd name="T29" fmla="*/ 287 h 305"/>
                <a:gd name="T30" fmla="*/ 52 w 110"/>
                <a:gd name="T31" fmla="*/ 295 h 305"/>
                <a:gd name="T32" fmla="*/ 44 w 110"/>
                <a:gd name="T33" fmla="*/ 301 h 305"/>
                <a:gd name="T34" fmla="*/ 39 w 110"/>
                <a:gd name="T35" fmla="*/ 305 h 305"/>
                <a:gd name="T36" fmla="*/ 0 w 110"/>
                <a:gd name="T3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305">
                  <a:moveTo>
                    <a:pt x="0" y="0"/>
                  </a:moveTo>
                  <a:lnTo>
                    <a:pt x="34" y="30"/>
                  </a:lnTo>
                  <a:lnTo>
                    <a:pt x="59" y="58"/>
                  </a:lnTo>
                  <a:lnTo>
                    <a:pt x="79" y="86"/>
                  </a:lnTo>
                  <a:lnTo>
                    <a:pt x="94" y="111"/>
                  </a:lnTo>
                  <a:lnTo>
                    <a:pt x="103" y="136"/>
                  </a:lnTo>
                  <a:lnTo>
                    <a:pt x="107" y="159"/>
                  </a:lnTo>
                  <a:lnTo>
                    <a:pt x="110" y="181"/>
                  </a:lnTo>
                  <a:lnTo>
                    <a:pt x="107" y="201"/>
                  </a:lnTo>
                  <a:lnTo>
                    <a:pt x="103" y="220"/>
                  </a:lnTo>
                  <a:lnTo>
                    <a:pt x="96" y="236"/>
                  </a:lnTo>
                  <a:lnTo>
                    <a:pt x="89" y="251"/>
                  </a:lnTo>
                  <a:lnTo>
                    <a:pt x="80" y="265"/>
                  </a:lnTo>
                  <a:lnTo>
                    <a:pt x="69" y="276"/>
                  </a:lnTo>
                  <a:lnTo>
                    <a:pt x="60" y="287"/>
                  </a:lnTo>
                  <a:lnTo>
                    <a:pt x="52" y="295"/>
                  </a:lnTo>
                  <a:lnTo>
                    <a:pt x="44" y="301"/>
                  </a:lnTo>
                  <a:lnTo>
                    <a:pt x="39" y="30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34" name="Freeform 62">
              <a:extLst>
                <a:ext uri="{FF2B5EF4-FFF2-40B4-BE49-F238E27FC236}">
                  <a16:creationId xmlns:a16="http://schemas.microsoft.com/office/drawing/2014/main" id="{BB00287D-4B68-4793-BA26-7A0451B52B87}"/>
                </a:ext>
              </a:extLst>
            </p:cNvPr>
            <p:cNvSpPr>
              <a:spLocks/>
            </p:cNvSpPr>
            <p:nvPr/>
          </p:nvSpPr>
          <p:spPr bwMode="auto">
            <a:xfrm>
              <a:off x="5639976" y="2673123"/>
              <a:ext cx="230571" cy="382649"/>
            </a:xfrm>
            <a:custGeom>
              <a:avLst/>
              <a:gdLst>
                <a:gd name="T0" fmla="*/ 17 w 141"/>
                <a:gd name="T1" fmla="*/ 0 h 234"/>
                <a:gd name="T2" fmla="*/ 53 w 141"/>
                <a:gd name="T3" fmla="*/ 20 h 234"/>
                <a:gd name="T4" fmla="*/ 82 w 141"/>
                <a:gd name="T5" fmla="*/ 40 h 234"/>
                <a:gd name="T6" fmla="*/ 104 w 141"/>
                <a:gd name="T7" fmla="*/ 61 h 234"/>
                <a:gd name="T8" fmla="*/ 120 w 141"/>
                <a:gd name="T9" fmla="*/ 81 h 234"/>
                <a:gd name="T10" fmla="*/ 132 w 141"/>
                <a:gd name="T11" fmla="*/ 101 h 234"/>
                <a:gd name="T12" fmla="*/ 137 w 141"/>
                <a:gd name="T13" fmla="*/ 121 h 234"/>
                <a:gd name="T14" fmla="*/ 141 w 141"/>
                <a:gd name="T15" fmla="*/ 139 h 234"/>
                <a:gd name="T16" fmla="*/ 140 w 141"/>
                <a:gd name="T17" fmla="*/ 156 h 234"/>
                <a:gd name="T18" fmla="*/ 137 w 141"/>
                <a:gd name="T19" fmla="*/ 173 h 234"/>
                <a:gd name="T20" fmla="*/ 133 w 141"/>
                <a:gd name="T21" fmla="*/ 188 h 234"/>
                <a:gd name="T22" fmla="*/ 126 w 141"/>
                <a:gd name="T23" fmla="*/ 201 h 234"/>
                <a:gd name="T24" fmla="*/ 120 w 141"/>
                <a:gd name="T25" fmla="*/ 212 h 234"/>
                <a:gd name="T26" fmla="*/ 114 w 141"/>
                <a:gd name="T27" fmla="*/ 221 h 234"/>
                <a:gd name="T28" fmla="*/ 108 w 141"/>
                <a:gd name="T29" fmla="*/ 228 h 234"/>
                <a:gd name="T30" fmla="*/ 105 w 141"/>
                <a:gd name="T31" fmla="*/ 233 h 234"/>
                <a:gd name="T32" fmla="*/ 104 w 141"/>
                <a:gd name="T33" fmla="*/ 234 h 234"/>
                <a:gd name="T34" fmla="*/ 80 w 141"/>
                <a:gd name="T35" fmla="*/ 234 h 234"/>
                <a:gd name="T36" fmla="*/ 59 w 141"/>
                <a:gd name="T37" fmla="*/ 229 h 234"/>
                <a:gd name="T38" fmla="*/ 41 w 141"/>
                <a:gd name="T39" fmla="*/ 221 h 234"/>
                <a:gd name="T40" fmla="*/ 29 w 141"/>
                <a:gd name="T41" fmla="*/ 210 h 234"/>
                <a:gd name="T42" fmla="*/ 18 w 141"/>
                <a:gd name="T43" fmla="*/ 195 h 234"/>
                <a:gd name="T44" fmla="*/ 10 w 141"/>
                <a:gd name="T45" fmla="*/ 178 h 234"/>
                <a:gd name="T46" fmla="*/ 4 w 141"/>
                <a:gd name="T47" fmla="*/ 161 h 234"/>
                <a:gd name="T48" fmla="*/ 2 w 141"/>
                <a:gd name="T49" fmla="*/ 141 h 234"/>
                <a:gd name="T50" fmla="*/ 0 w 141"/>
                <a:gd name="T51" fmla="*/ 122 h 234"/>
                <a:gd name="T52" fmla="*/ 1 w 141"/>
                <a:gd name="T53" fmla="*/ 101 h 234"/>
                <a:gd name="T54" fmla="*/ 2 w 141"/>
                <a:gd name="T55" fmla="*/ 81 h 234"/>
                <a:gd name="T56" fmla="*/ 4 w 141"/>
                <a:gd name="T57" fmla="*/ 63 h 234"/>
                <a:gd name="T58" fmla="*/ 7 w 141"/>
                <a:gd name="T59" fmla="*/ 46 h 234"/>
                <a:gd name="T60" fmla="*/ 9 w 141"/>
                <a:gd name="T61" fmla="*/ 31 h 234"/>
                <a:gd name="T62" fmla="*/ 13 w 141"/>
                <a:gd name="T63" fmla="*/ 18 h 234"/>
                <a:gd name="T64" fmla="*/ 15 w 141"/>
                <a:gd name="T65" fmla="*/ 8 h 234"/>
                <a:gd name="T66" fmla="*/ 16 w 141"/>
                <a:gd name="T67" fmla="*/ 2 h 234"/>
                <a:gd name="T68" fmla="*/ 17 w 141"/>
                <a:gd name="T69"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234">
                  <a:moveTo>
                    <a:pt x="17" y="0"/>
                  </a:moveTo>
                  <a:lnTo>
                    <a:pt x="53" y="20"/>
                  </a:lnTo>
                  <a:lnTo>
                    <a:pt x="82" y="40"/>
                  </a:lnTo>
                  <a:lnTo>
                    <a:pt x="104" y="61"/>
                  </a:lnTo>
                  <a:lnTo>
                    <a:pt x="120" y="81"/>
                  </a:lnTo>
                  <a:lnTo>
                    <a:pt x="132" y="101"/>
                  </a:lnTo>
                  <a:lnTo>
                    <a:pt x="137" y="121"/>
                  </a:lnTo>
                  <a:lnTo>
                    <a:pt x="141" y="139"/>
                  </a:lnTo>
                  <a:lnTo>
                    <a:pt x="140" y="156"/>
                  </a:lnTo>
                  <a:lnTo>
                    <a:pt x="137" y="173"/>
                  </a:lnTo>
                  <a:lnTo>
                    <a:pt x="133" y="188"/>
                  </a:lnTo>
                  <a:lnTo>
                    <a:pt x="126" y="201"/>
                  </a:lnTo>
                  <a:lnTo>
                    <a:pt x="120" y="212"/>
                  </a:lnTo>
                  <a:lnTo>
                    <a:pt x="114" y="221"/>
                  </a:lnTo>
                  <a:lnTo>
                    <a:pt x="108" y="228"/>
                  </a:lnTo>
                  <a:lnTo>
                    <a:pt x="105" y="233"/>
                  </a:lnTo>
                  <a:lnTo>
                    <a:pt x="104" y="234"/>
                  </a:lnTo>
                  <a:lnTo>
                    <a:pt x="80" y="234"/>
                  </a:lnTo>
                  <a:lnTo>
                    <a:pt x="59" y="229"/>
                  </a:lnTo>
                  <a:lnTo>
                    <a:pt x="41" y="221"/>
                  </a:lnTo>
                  <a:lnTo>
                    <a:pt x="29" y="210"/>
                  </a:lnTo>
                  <a:lnTo>
                    <a:pt x="18" y="195"/>
                  </a:lnTo>
                  <a:lnTo>
                    <a:pt x="10" y="178"/>
                  </a:lnTo>
                  <a:lnTo>
                    <a:pt x="4" y="161"/>
                  </a:lnTo>
                  <a:lnTo>
                    <a:pt x="2" y="141"/>
                  </a:lnTo>
                  <a:lnTo>
                    <a:pt x="0" y="122"/>
                  </a:lnTo>
                  <a:lnTo>
                    <a:pt x="1" y="101"/>
                  </a:lnTo>
                  <a:lnTo>
                    <a:pt x="2" y="81"/>
                  </a:lnTo>
                  <a:lnTo>
                    <a:pt x="4" y="63"/>
                  </a:lnTo>
                  <a:lnTo>
                    <a:pt x="7" y="46"/>
                  </a:lnTo>
                  <a:lnTo>
                    <a:pt x="9" y="31"/>
                  </a:lnTo>
                  <a:lnTo>
                    <a:pt x="13" y="18"/>
                  </a:lnTo>
                  <a:lnTo>
                    <a:pt x="15" y="8"/>
                  </a:lnTo>
                  <a:lnTo>
                    <a:pt x="16"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35" name="Freeform 63">
              <a:extLst>
                <a:ext uri="{FF2B5EF4-FFF2-40B4-BE49-F238E27FC236}">
                  <a16:creationId xmlns:a16="http://schemas.microsoft.com/office/drawing/2014/main" id="{3569C4DC-BE67-487D-9969-C30486459099}"/>
                </a:ext>
              </a:extLst>
            </p:cNvPr>
            <p:cNvSpPr>
              <a:spLocks/>
            </p:cNvSpPr>
            <p:nvPr/>
          </p:nvSpPr>
          <p:spPr bwMode="auto">
            <a:xfrm>
              <a:off x="5671046" y="2674758"/>
              <a:ext cx="199501" cy="376108"/>
            </a:xfrm>
            <a:custGeom>
              <a:avLst/>
              <a:gdLst>
                <a:gd name="T0" fmla="*/ 0 w 122"/>
                <a:gd name="T1" fmla="*/ 0 h 230"/>
                <a:gd name="T2" fmla="*/ 37 w 122"/>
                <a:gd name="T3" fmla="*/ 20 h 230"/>
                <a:gd name="T4" fmla="*/ 66 w 122"/>
                <a:gd name="T5" fmla="*/ 42 h 230"/>
                <a:gd name="T6" fmla="*/ 88 w 122"/>
                <a:gd name="T7" fmla="*/ 63 h 230"/>
                <a:gd name="T8" fmla="*/ 103 w 122"/>
                <a:gd name="T9" fmla="*/ 85 h 230"/>
                <a:gd name="T10" fmla="*/ 114 w 122"/>
                <a:gd name="T11" fmla="*/ 105 h 230"/>
                <a:gd name="T12" fmla="*/ 119 w 122"/>
                <a:gd name="T13" fmla="*/ 125 h 230"/>
                <a:gd name="T14" fmla="*/ 122 w 122"/>
                <a:gd name="T15" fmla="*/ 144 h 230"/>
                <a:gd name="T16" fmla="*/ 119 w 122"/>
                <a:gd name="T17" fmla="*/ 162 h 230"/>
                <a:gd name="T18" fmla="*/ 116 w 122"/>
                <a:gd name="T19" fmla="*/ 179 h 230"/>
                <a:gd name="T20" fmla="*/ 110 w 122"/>
                <a:gd name="T21" fmla="*/ 194 h 230"/>
                <a:gd name="T22" fmla="*/ 104 w 122"/>
                <a:gd name="T23" fmla="*/ 206 h 230"/>
                <a:gd name="T24" fmla="*/ 97 w 122"/>
                <a:gd name="T25" fmla="*/ 217 h 230"/>
                <a:gd name="T26" fmla="*/ 92 w 122"/>
                <a:gd name="T27" fmla="*/ 225 h 230"/>
                <a:gd name="T28" fmla="*/ 87 w 122"/>
                <a:gd name="T29" fmla="*/ 230 h 230"/>
                <a:gd name="T30" fmla="*/ 0 w 122"/>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230">
                  <a:moveTo>
                    <a:pt x="0" y="0"/>
                  </a:moveTo>
                  <a:lnTo>
                    <a:pt x="37" y="20"/>
                  </a:lnTo>
                  <a:lnTo>
                    <a:pt x="66" y="42"/>
                  </a:lnTo>
                  <a:lnTo>
                    <a:pt x="88" y="63"/>
                  </a:lnTo>
                  <a:lnTo>
                    <a:pt x="103" y="85"/>
                  </a:lnTo>
                  <a:lnTo>
                    <a:pt x="114" y="105"/>
                  </a:lnTo>
                  <a:lnTo>
                    <a:pt x="119" y="125"/>
                  </a:lnTo>
                  <a:lnTo>
                    <a:pt x="122" y="144"/>
                  </a:lnTo>
                  <a:lnTo>
                    <a:pt x="119" y="162"/>
                  </a:lnTo>
                  <a:lnTo>
                    <a:pt x="116" y="179"/>
                  </a:lnTo>
                  <a:lnTo>
                    <a:pt x="110" y="194"/>
                  </a:lnTo>
                  <a:lnTo>
                    <a:pt x="104" y="206"/>
                  </a:lnTo>
                  <a:lnTo>
                    <a:pt x="97" y="217"/>
                  </a:lnTo>
                  <a:lnTo>
                    <a:pt x="92" y="225"/>
                  </a:lnTo>
                  <a:lnTo>
                    <a:pt x="87" y="23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36" name="Freeform 64">
              <a:extLst>
                <a:ext uri="{FF2B5EF4-FFF2-40B4-BE49-F238E27FC236}">
                  <a16:creationId xmlns:a16="http://schemas.microsoft.com/office/drawing/2014/main" id="{35EB9E52-2632-4E2A-8C5F-BD5961796E61}"/>
                </a:ext>
              </a:extLst>
            </p:cNvPr>
            <p:cNvSpPr>
              <a:spLocks/>
            </p:cNvSpPr>
            <p:nvPr/>
          </p:nvSpPr>
          <p:spPr bwMode="auto">
            <a:xfrm>
              <a:off x="6987425" y="4123592"/>
              <a:ext cx="165161" cy="238747"/>
            </a:xfrm>
            <a:custGeom>
              <a:avLst/>
              <a:gdLst>
                <a:gd name="T0" fmla="*/ 94 w 101"/>
                <a:gd name="T1" fmla="*/ 0 h 146"/>
                <a:gd name="T2" fmla="*/ 99 w 101"/>
                <a:gd name="T3" fmla="*/ 31 h 146"/>
                <a:gd name="T4" fmla="*/ 101 w 101"/>
                <a:gd name="T5" fmla="*/ 58 h 146"/>
                <a:gd name="T6" fmla="*/ 101 w 101"/>
                <a:gd name="T7" fmla="*/ 80 h 146"/>
                <a:gd name="T8" fmla="*/ 99 w 101"/>
                <a:gd name="T9" fmla="*/ 98 h 146"/>
                <a:gd name="T10" fmla="*/ 94 w 101"/>
                <a:gd name="T11" fmla="*/ 112 h 146"/>
                <a:gd name="T12" fmla="*/ 88 w 101"/>
                <a:gd name="T13" fmla="*/ 123 h 146"/>
                <a:gd name="T14" fmla="*/ 81 w 101"/>
                <a:gd name="T15" fmla="*/ 133 h 146"/>
                <a:gd name="T16" fmla="*/ 73 w 101"/>
                <a:gd name="T17" fmla="*/ 138 h 146"/>
                <a:gd name="T18" fmla="*/ 65 w 101"/>
                <a:gd name="T19" fmla="*/ 143 h 146"/>
                <a:gd name="T20" fmla="*/ 57 w 101"/>
                <a:gd name="T21" fmla="*/ 145 h 146"/>
                <a:gd name="T22" fmla="*/ 49 w 101"/>
                <a:gd name="T23" fmla="*/ 146 h 146"/>
                <a:gd name="T24" fmla="*/ 41 w 101"/>
                <a:gd name="T25" fmla="*/ 146 h 146"/>
                <a:gd name="T26" fmla="*/ 35 w 101"/>
                <a:gd name="T27" fmla="*/ 145 h 146"/>
                <a:gd name="T28" fmla="*/ 29 w 101"/>
                <a:gd name="T29" fmla="*/ 145 h 146"/>
                <a:gd name="T30" fmla="*/ 26 w 101"/>
                <a:gd name="T31" fmla="*/ 144 h 146"/>
                <a:gd name="T32" fmla="*/ 25 w 101"/>
                <a:gd name="T33" fmla="*/ 144 h 146"/>
                <a:gd name="T34" fmla="*/ 11 w 101"/>
                <a:gd name="T35" fmla="*/ 125 h 146"/>
                <a:gd name="T36" fmla="*/ 3 w 101"/>
                <a:gd name="T37" fmla="*/ 107 h 146"/>
                <a:gd name="T38" fmla="*/ 0 w 101"/>
                <a:gd name="T39" fmla="*/ 91 h 146"/>
                <a:gd name="T40" fmla="*/ 3 w 101"/>
                <a:gd name="T41" fmla="*/ 76 h 146"/>
                <a:gd name="T42" fmla="*/ 9 w 101"/>
                <a:gd name="T43" fmla="*/ 62 h 146"/>
                <a:gd name="T44" fmla="*/ 17 w 101"/>
                <a:gd name="T45" fmla="*/ 50 h 146"/>
                <a:gd name="T46" fmla="*/ 28 w 101"/>
                <a:gd name="T47" fmla="*/ 38 h 146"/>
                <a:gd name="T48" fmla="*/ 41 w 101"/>
                <a:gd name="T49" fmla="*/ 29 h 146"/>
                <a:gd name="T50" fmla="*/ 54 w 101"/>
                <a:gd name="T51" fmla="*/ 20 h 146"/>
                <a:gd name="T52" fmla="*/ 65 w 101"/>
                <a:gd name="T53" fmla="*/ 13 h 146"/>
                <a:gd name="T54" fmla="*/ 77 w 101"/>
                <a:gd name="T55" fmla="*/ 7 h 146"/>
                <a:gd name="T56" fmla="*/ 86 w 101"/>
                <a:gd name="T57" fmla="*/ 3 h 146"/>
                <a:gd name="T58" fmla="*/ 92 w 101"/>
                <a:gd name="T59" fmla="*/ 1 h 146"/>
                <a:gd name="T60" fmla="*/ 94 w 101"/>
                <a:gd name="T6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46">
                  <a:moveTo>
                    <a:pt x="94" y="0"/>
                  </a:moveTo>
                  <a:lnTo>
                    <a:pt x="99" y="31"/>
                  </a:lnTo>
                  <a:lnTo>
                    <a:pt x="101" y="58"/>
                  </a:lnTo>
                  <a:lnTo>
                    <a:pt x="101" y="80"/>
                  </a:lnTo>
                  <a:lnTo>
                    <a:pt x="99" y="98"/>
                  </a:lnTo>
                  <a:lnTo>
                    <a:pt x="94" y="112"/>
                  </a:lnTo>
                  <a:lnTo>
                    <a:pt x="88" y="123"/>
                  </a:lnTo>
                  <a:lnTo>
                    <a:pt x="81" y="133"/>
                  </a:lnTo>
                  <a:lnTo>
                    <a:pt x="73" y="138"/>
                  </a:lnTo>
                  <a:lnTo>
                    <a:pt x="65" y="143"/>
                  </a:lnTo>
                  <a:lnTo>
                    <a:pt x="57" y="145"/>
                  </a:lnTo>
                  <a:lnTo>
                    <a:pt x="49" y="146"/>
                  </a:lnTo>
                  <a:lnTo>
                    <a:pt x="41" y="146"/>
                  </a:lnTo>
                  <a:lnTo>
                    <a:pt x="35" y="145"/>
                  </a:lnTo>
                  <a:lnTo>
                    <a:pt x="29" y="145"/>
                  </a:lnTo>
                  <a:lnTo>
                    <a:pt x="26" y="144"/>
                  </a:lnTo>
                  <a:lnTo>
                    <a:pt x="25" y="144"/>
                  </a:lnTo>
                  <a:lnTo>
                    <a:pt x="11" y="125"/>
                  </a:lnTo>
                  <a:lnTo>
                    <a:pt x="3" y="107"/>
                  </a:lnTo>
                  <a:lnTo>
                    <a:pt x="0" y="91"/>
                  </a:lnTo>
                  <a:lnTo>
                    <a:pt x="3" y="76"/>
                  </a:lnTo>
                  <a:lnTo>
                    <a:pt x="9" y="62"/>
                  </a:lnTo>
                  <a:lnTo>
                    <a:pt x="17" y="50"/>
                  </a:lnTo>
                  <a:lnTo>
                    <a:pt x="28" y="38"/>
                  </a:lnTo>
                  <a:lnTo>
                    <a:pt x="41" y="29"/>
                  </a:lnTo>
                  <a:lnTo>
                    <a:pt x="54" y="20"/>
                  </a:lnTo>
                  <a:lnTo>
                    <a:pt x="65" y="13"/>
                  </a:lnTo>
                  <a:lnTo>
                    <a:pt x="77" y="7"/>
                  </a:lnTo>
                  <a:lnTo>
                    <a:pt x="86" y="3"/>
                  </a:lnTo>
                  <a:lnTo>
                    <a:pt x="92" y="1"/>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37" name="Freeform 65">
              <a:extLst>
                <a:ext uri="{FF2B5EF4-FFF2-40B4-BE49-F238E27FC236}">
                  <a16:creationId xmlns:a16="http://schemas.microsoft.com/office/drawing/2014/main" id="{DE0D7662-E3BF-4C89-BBD3-2FE0889E0B26}"/>
                </a:ext>
              </a:extLst>
            </p:cNvPr>
            <p:cNvSpPr>
              <a:spLocks/>
            </p:cNvSpPr>
            <p:nvPr/>
          </p:nvSpPr>
          <p:spPr bwMode="auto">
            <a:xfrm>
              <a:off x="7033212" y="4126863"/>
              <a:ext cx="121009" cy="233842"/>
            </a:xfrm>
            <a:custGeom>
              <a:avLst/>
              <a:gdLst>
                <a:gd name="T0" fmla="*/ 66 w 74"/>
                <a:gd name="T1" fmla="*/ 0 h 143"/>
                <a:gd name="T2" fmla="*/ 72 w 74"/>
                <a:gd name="T3" fmla="*/ 31 h 143"/>
                <a:gd name="T4" fmla="*/ 74 w 74"/>
                <a:gd name="T5" fmla="*/ 59 h 143"/>
                <a:gd name="T6" fmla="*/ 73 w 74"/>
                <a:gd name="T7" fmla="*/ 81 h 143"/>
                <a:gd name="T8" fmla="*/ 71 w 74"/>
                <a:gd name="T9" fmla="*/ 98 h 143"/>
                <a:gd name="T10" fmla="*/ 66 w 74"/>
                <a:gd name="T11" fmla="*/ 112 h 143"/>
                <a:gd name="T12" fmla="*/ 60 w 74"/>
                <a:gd name="T13" fmla="*/ 124 h 143"/>
                <a:gd name="T14" fmla="*/ 52 w 74"/>
                <a:gd name="T15" fmla="*/ 132 h 143"/>
                <a:gd name="T16" fmla="*/ 44 w 74"/>
                <a:gd name="T17" fmla="*/ 138 h 143"/>
                <a:gd name="T18" fmla="*/ 36 w 74"/>
                <a:gd name="T19" fmla="*/ 141 h 143"/>
                <a:gd name="T20" fmla="*/ 28 w 74"/>
                <a:gd name="T21" fmla="*/ 142 h 143"/>
                <a:gd name="T22" fmla="*/ 19 w 74"/>
                <a:gd name="T23" fmla="*/ 143 h 143"/>
                <a:gd name="T24" fmla="*/ 12 w 74"/>
                <a:gd name="T25" fmla="*/ 143 h 143"/>
                <a:gd name="T26" fmla="*/ 5 w 74"/>
                <a:gd name="T27" fmla="*/ 142 h 143"/>
                <a:gd name="T28" fmla="*/ 0 w 74"/>
                <a:gd name="T29" fmla="*/ 142 h 143"/>
                <a:gd name="T30" fmla="*/ 66 w 74"/>
                <a:gd name="T3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143">
                  <a:moveTo>
                    <a:pt x="66" y="0"/>
                  </a:moveTo>
                  <a:lnTo>
                    <a:pt x="72" y="31"/>
                  </a:lnTo>
                  <a:lnTo>
                    <a:pt x="74" y="59"/>
                  </a:lnTo>
                  <a:lnTo>
                    <a:pt x="73" y="81"/>
                  </a:lnTo>
                  <a:lnTo>
                    <a:pt x="71" y="98"/>
                  </a:lnTo>
                  <a:lnTo>
                    <a:pt x="66" y="112"/>
                  </a:lnTo>
                  <a:lnTo>
                    <a:pt x="60" y="124"/>
                  </a:lnTo>
                  <a:lnTo>
                    <a:pt x="52" y="132"/>
                  </a:lnTo>
                  <a:lnTo>
                    <a:pt x="44" y="138"/>
                  </a:lnTo>
                  <a:lnTo>
                    <a:pt x="36" y="141"/>
                  </a:lnTo>
                  <a:lnTo>
                    <a:pt x="28" y="142"/>
                  </a:lnTo>
                  <a:lnTo>
                    <a:pt x="19" y="143"/>
                  </a:lnTo>
                  <a:lnTo>
                    <a:pt x="12" y="143"/>
                  </a:lnTo>
                  <a:lnTo>
                    <a:pt x="5" y="142"/>
                  </a:lnTo>
                  <a:lnTo>
                    <a:pt x="0" y="142"/>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38" name="Freeform 66">
              <a:extLst>
                <a:ext uri="{FF2B5EF4-FFF2-40B4-BE49-F238E27FC236}">
                  <a16:creationId xmlns:a16="http://schemas.microsoft.com/office/drawing/2014/main" id="{3C551E9D-D0B2-43D9-BE7D-9FF5E3854EE9}"/>
                </a:ext>
              </a:extLst>
            </p:cNvPr>
            <p:cNvSpPr>
              <a:spLocks/>
            </p:cNvSpPr>
            <p:nvPr/>
          </p:nvSpPr>
          <p:spPr bwMode="auto">
            <a:xfrm>
              <a:off x="6035708" y="2167830"/>
              <a:ext cx="206042" cy="322145"/>
            </a:xfrm>
            <a:custGeom>
              <a:avLst/>
              <a:gdLst>
                <a:gd name="T0" fmla="*/ 97 w 126"/>
                <a:gd name="T1" fmla="*/ 0 h 197"/>
                <a:gd name="T2" fmla="*/ 110 w 126"/>
                <a:gd name="T3" fmla="*/ 34 h 197"/>
                <a:gd name="T4" fmla="*/ 119 w 126"/>
                <a:gd name="T5" fmla="*/ 63 h 197"/>
                <a:gd name="T6" fmla="*/ 124 w 126"/>
                <a:gd name="T7" fmla="*/ 89 h 197"/>
                <a:gd name="T8" fmla="*/ 126 w 126"/>
                <a:gd name="T9" fmla="*/ 111 h 197"/>
                <a:gd name="T10" fmla="*/ 126 w 126"/>
                <a:gd name="T11" fmla="*/ 130 h 197"/>
                <a:gd name="T12" fmla="*/ 124 w 126"/>
                <a:gd name="T13" fmla="*/ 146 h 197"/>
                <a:gd name="T14" fmla="*/ 118 w 126"/>
                <a:gd name="T15" fmla="*/ 160 h 197"/>
                <a:gd name="T16" fmla="*/ 112 w 126"/>
                <a:gd name="T17" fmla="*/ 170 h 197"/>
                <a:gd name="T18" fmla="*/ 104 w 126"/>
                <a:gd name="T19" fmla="*/ 178 h 197"/>
                <a:gd name="T20" fmla="*/ 96 w 126"/>
                <a:gd name="T21" fmla="*/ 185 h 197"/>
                <a:gd name="T22" fmla="*/ 87 w 126"/>
                <a:gd name="T23" fmla="*/ 190 h 197"/>
                <a:gd name="T24" fmla="*/ 79 w 126"/>
                <a:gd name="T25" fmla="*/ 193 h 197"/>
                <a:gd name="T26" fmla="*/ 70 w 126"/>
                <a:gd name="T27" fmla="*/ 195 h 197"/>
                <a:gd name="T28" fmla="*/ 63 w 126"/>
                <a:gd name="T29" fmla="*/ 197 h 197"/>
                <a:gd name="T30" fmla="*/ 56 w 126"/>
                <a:gd name="T31" fmla="*/ 197 h 197"/>
                <a:gd name="T32" fmla="*/ 50 w 126"/>
                <a:gd name="T33" fmla="*/ 197 h 197"/>
                <a:gd name="T34" fmla="*/ 47 w 126"/>
                <a:gd name="T35" fmla="*/ 197 h 197"/>
                <a:gd name="T36" fmla="*/ 45 w 126"/>
                <a:gd name="T37" fmla="*/ 197 h 197"/>
                <a:gd name="T38" fmla="*/ 25 w 126"/>
                <a:gd name="T39" fmla="*/ 178 h 197"/>
                <a:gd name="T40" fmla="*/ 10 w 126"/>
                <a:gd name="T41" fmla="*/ 159 h 197"/>
                <a:gd name="T42" fmla="*/ 3 w 126"/>
                <a:gd name="T43" fmla="*/ 140 h 197"/>
                <a:gd name="T44" fmla="*/ 0 w 126"/>
                <a:gd name="T45" fmla="*/ 122 h 197"/>
                <a:gd name="T46" fmla="*/ 3 w 126"/>
                <a:gd name="T47" fmla="*/ 104 h 197"/>
                <a:gd name="T48" fmla="*/ 10 w 126"/>
                <a:gd name="T49" fmla="*/ 87 h 197"/>
                <a:gd name="T50" fmla="*/ 19 w 126"/>
                <a:gd name="T51" fmla="*/ 71 h 197"/>
                <a:gd name="T52" fmla="*/ 30 w 126"/>
                <a:gd name="T53" fmla="*/ 56 h 197"/>
                <a:gd name="T54" fmla="*/ 43 w 126"/>
                <a:gd name="T55" fmla="*/ 42 h 197"/>
                <a:gd name="T56" fmla="*/ 56 w 126"/>
                <a:gd name="T57" fmla="*/ 30 h 197"/>
                <a:gd name="T58" fmla="*/ 69 w 126"/>
                <a:gd name="T59" fmla="*/ 20 h 197"/>
                <a:gd name="T60" fmla="*/ 80 w 126"/>
                <a:gd name="T61" fmla="*/ 12 h 197"/>
                <a:gd name="T62" fmla="*/ 89 w 126"/>
                <a:gd name="T63" fmla="*/ 5 h 197"/>
                <a:gd name="T64" fmla="*/ 95 w 126"/>
                <a:gd name="T65" fmla="*/ 2 h 197"/>
                <a:gd name="T66" fmla="*/ 97 w 126"/>
                <a:gd name="T6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97">
                  <a:moveTo>
                    <a:pt x="97" y="0"/>
                  </a:moveTo>
                  <a:lnTo>
                    <a:pt x="110" y="34"/>
                  </a:lnTo>
                  <a:lnTo>
                    <a:pt x="119" y="63"/>
                  </a:lnTo>
                  <a:lnTo>
                    <a:pt x="124" y="89"/>
                  </a:lnTo>
                  <a:lnTo>
                    <a:pt x="126" y="111"/>
                  </a:lnTo>
                  <a:lnTo>
                    <a:pt x="126" y="130"/>
                  </a:lnTo>
                  <a:lnTo>
                    <a:pt x="124" y="146"/>
                  </a:lnTo>
                  <a:lnTo>
                    <a:pt x="118" y="160"/>
                  </a:lnTo>
                  <a:lnTo>
                    <a:pt x="112" y="170"/>
                  </a:lnTo>
                  <a:lnTo>
                    <a:pt x="104" y="178"/>
                  </a:lnTo>
                  <a:lnTo>
                    <a:pt x="96" y="185"/>
                  </a:lnTo>
                  <a:lnTo>
                    <a:pt x="87" y="190"/>
                  </a:lnTo>
                  <a:lnTo>
                    <a:pt x="79" y="193"/>
                  </a:lnTo>
                  <a:lnTo>
                    <a:pt x="70" y="195"/>
                  </a:lnTo>
                  <a:lnTo>
                    <a:pt x="63" y="197"/>
                  </a:lnTo>
                  <a:lnTo>
                    <a:pt x="56" y="197"/>
                  </a:lnTo>
                  <a:lnTo>
                    <a:pt x="50" y="197"/>
                  </a:lnTo>
                  <a:lnTo>
                    <a:pt x="47" y="197"/>
                  </a:lnTo>
                  <a:lnTo>
                    <a:pt x="45" y="197"/>
                  </a:lnTo>
                  <a:lnTo>
                    <a:pt x="25" y="178"/>
                  </a:lnTo>
                  <a:lnTo>
                    <a:pt x="10" y="159"/>
                  </a:lnTo>
                  <a:lnTo>
                    <a:pt x="3" y="140"/>
                  </a:lnTo>
                  <a:lnTo>
                    <a:pt x="0" y="122"/>
                  </a:lnTo>
                  <a:lnTo>
                    <a:pt x="3" y="104"/>
                  </a:lnTo>
                  <a:lnTo>
                    <a:pt x="10" y="87"/>
                  </a:lnTo>
                  <a:lnTo>
                    <a:pt x="19" y="71"/>
                  </a:lnTo>
                  <a:lnTo>
                    <a:pt x="30" y="56"/>
                  </a:lnTo>
                  <a:lnTo>
                    <a:pt x="43" y="42"/>
                  </a:lnTo>
                  <a:lnTo>
                    <a:pt x="56" y="30"/>
                  </a:lnTo>
                  <a:lnTo>
                    <a:pt x="69" y="20"/>
                  </a:lnTo>
                  <a:lnTo>
                    <a:pt x="80" y="12"/>
                  </a:lnTo>
                  <a:lnTo>
                    <a:pt x="89" y="5"/>
                  </a:lnTo>
                  <a:lnTo>
                    <a:pt x="95" y="2"/>
                  </a:lnTo>
                  <a:lnTo>
                    <a:pt x="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39" name="Freeform 67">
              <a:extLst>
                <a:ext uri="{FF2B5EF4-FFF2-40B4-BE49-F238E27FC236}">
                  <a16:creationId xmlns:a16="http://schemas.microsoft.com/office/drawing/2014/main" id="{35EB6D76-A9EB-4336-9D6F-32F03A92CD69}"/>
                </a:ext>
              </a:extLst>
            </p:cNvPr>
            <p:cNvSpPr>
              <a:spLocks/>
            </p:cNvSpPr>
            <p:nvPr/>
          </p:nvSpPr>
          <p:spPr bwMode="auto">
            <a:xfrm>
              <a:off x="6115834" y="2172735"/>
              <a:ext cx="127550" cy="313969"/>
            </a:xfrm>
            <a:custGeom>
              <a:avLst/>
              <a:gdLst>
                <a:gd name="T0" fmla="*/ 50 w 78"/>
                <a:gd name="T1" fmla="*/ 0 h 192"/>
                <a:gd name="T2" fmla="*/ 62 w 78"/>
                <a:gd name="T3" fmla="*/ 33 h 192"/>
                <a:gd name="T4" fmla="*/ 71 w 78"/>
                <a:gd name="T5" fmla="*/ 63 h 192"/>
                <a:gd name="T6" fmla="*/ 76 w 78"/>
                <a:gd name="T7" fmla="*/ 89 h 192"/>
                <a:gd name="T8" fmla="*/ 78 w 78"/>
                <a:gd name="T9" fmla="*/ 111 h 192"/>
                <a:gd name="T10" fmla="*/ 78 w 78"/>
                <a:gd name="T11" fmla="*/ 129 h 192"/>
                <a:gd name="T12" fmla="*/ 75 w 78"/>
                <a:gd name="T13" fmla="*/ 145 h 192"/>
                <a:gd name="T14" fmla="*/ 70 w 78"/>
                <a:gd name="T15" fmla="*/ 158 h 192"/>
                <a:gd name="T16" fmla="*/ 63 w 78"/>
                <a:gd name="T17" fmla="*/ 167 h 192"/>
                <a:gd name="T18" fmla="*/ 55 w 78"/>
                <a:gd name="T19" fmla="*/ 175 h 192"/>
                <a:gd name="T20" fmla="*/ 47 w 78"/>
                <a:gd name="T21" fmla="*/ 181 h 192"/>
                <a:gd name="T22" fmla="*/ 38 w 78"/>
                <a:gd name="T23" fmla="*/ 186 h 192"/>
                <a:gd name="T24" fmla="*/ 29 w 78"/>
                <a:gd name="T25" fmla="*/ 189 h 192"/>
                <a:gd name="T26" fmla="*/ 21 w 78"/>
                <a:gd name="T27" fmla="*/ 190 h 192"/>
                <a:gd name="T28" fmla="*/ 13 w 78"/>
                <a:gd name="T29" fmla="*/ 191 h 192"/>
                <a:gd name="T30" fmla="*/ 6 w 78"/>
                <a:gd name="T31" fmla="*/ 192 h 192"/>
                <a:gd name="T32" fmla="*/ 0 w 78"/>
                <a:gd name="T33" fmla="*/ 192 h 192"/>
                <a:gd name="T34" fmla="*/ 50 w 78"/>
                <a:gd name="T3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92">
                  <a:moveTo>
                    <a:pt x="50" y="0"/>
                  </a:moveTo>
                  <a:lnTo>
                    <a:pt x="62" y="33"/>
                  </a:lnTo>
                  <a:lnTo>
                    <a:pt x="71" y="63"/>
                  </a:lnTo>
                  <a:lnTo>
                    <a:pt x="76" y="89"/>
                  </a:lnTo>
                  <a:lnTo>
                    <a:pt x="78" y="111"/>
                  </a:lnTo>
                  <a:lnTo>
                    <a:pt x="78" y="129"/>
                  </a:lnTo>
                  <a:lnTo>
                    <a:pt x="75" y="145"/>
                  </a:lnTo>
                  <a:lnTo>
                    <a:pt x="70" y="158"/>
                  </a:lnTo>
                  <a:lnTo>
                    <a:pt x="63" y="167"/>
                  </a:lnTo>
                  <a:lnTo>
                    <a:pt x="55" y="175"/>
                  </a:lnTo>
                  <a:lnTo>
                    <a:pt x="47" y="181"/>
                  </a:lnTo>
                  <a:lnTo>
                    <a:pt x="38" y="186"/>
                  </a:lnTo>
                  <a:lnTo>
                    <a:pt x="29" y="189"/>
                  </a:lnTo>
                  <a:lnTo>
                    <a:pt x="21" y="190"/>
                  </a:lnTo>
                  <a:lnTo>
                    <a:pt x="13" y="191"/>
                  </a:lnTo>
                  <a:lnTo>
                    <a:pt x="6" y="192"/>
                  </a:lnTo>
                  <a:lnTo>
                    <a:pt x="0" y="192"/>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40" name="Freeform 68">
              <a:extLst>
                <a:ext uri="{FF2B5EF4-FFF2-40B4-BE49-F238E27FC236}">
                  <a16:creationId xmlns:a16="http://schemas.microsoft.com/office/drawing/2014/main" id="{A2C7158C-4BF4-4B7E-9A5C-20AF2ABB7C6C}"/>
                </a:ext>
              </a:extLst>
            </p:cNvPr>
            <p:cNvSpPr>
              <a:spLocks/>
            </p:cNvSpPr>
            <p:nvPr/>
          </p:nvSpPr>
          <p:spPr bwMode="auto">
            <a:xfrm>
              <a:off x="4773292" y="3994407"/>
              <a:ext cx="217489" cy="134091"/>
            </a:xfrm>
            <a:custGeom>
              <a:avLst/>
              <a:gdLst>
                <a:gd name="T0" fmla="*/ 92 w 133"/>
                <a:gd name="T1" fmla="*/ 0 h 82"/>
                <a:gd name="T2" fmla="*/ 103 w 133"/>
                <a:gd name="T3" fmla="*/ 2 h 82"/>
                <a:gd name="T4" fmla="*/ 111 w 133"/>
                <a:gd name="T5" fmla="*/ 6 h 82"/>
                <a:gd name="T6" fmla="*/ 118 w 133"/>
                <a:gd name="T7" fmla="*/ 12 h 82"/>
                <a:gd name="T8" fmla="*/ 123 w 133"/>
                <a:gd name="T9" fmla="*/ 18 h 82"/>
                <a:gd name="T10" fmla="*/ 127 w 133"/>
                <a:gd name="T11" fmla="*/ 25 h 82"/>
                <a:gd name="T12" fmla="*/ 130 w 133"/>
                <a:gd name="T13" fmla="*/ 30 h 82"/>
                <a:gd name="T14" fmla="*/ 131 w 133"/>
                <a:gd name="T15" fmla="*/ 36 h 82"/>
                <a:gd name="T16" fmla="*/ 133 w 133"/>
                <a:gd name="T17" fmla="*/ 40 h 82"/>
                <a:gd name="T18" fmla="*/ 133 w 133"/>
                <a:gd name="T19" fmla="*/ 41 h 82"/>
                <a:gd name="T20" fmla="*/ 122 w 133"/>
                <a:gd name="T21" fmla="*/ 59 h 82"/>
                <a:gd name="T22" fmla="*/ 112 w 133"/>
                <a:gd name="T23" fmla="*/ 72 h 82"/>
                <a:gd name="T24" fmla="*/ 99 w 133"/>
                <a:gd name="T25" fmla="*/ 79 h 82"/>
                <a:gd name="T26" fmla="*/ 85 w 133"/>
                <a:gd name="T27" fmla="*/ 82 h 82"/>
                <a:gd name="T28" fmla="*/ 71 w 133"/>
                <a:gd name="T29" fmla="*/ 82 h 82"/>
                <a:gd name="T30" fmla="*/ 59 w 133"/>
                <a:gd name="T31" fmla="*/ 79 h 82"/>
                <a:gd name="T32" fmla="*/ 45 w 133"/>
                <a:gd name="T33" fmla="*/ 73 h 82"/>
                <a:gd name="T34" fmla="*/ 33 w 133"/>
                <a:gd name="T35" fmla="*/ 66 h 82"/>
                <a:gd name="T36" fmla="*/ 22 w 133"/>
                <a:gd name="T37" fmla="*/ 59 h 82"/>
                <a:gd name="T38" fmla="*/ 12 w 133"/>
                <a:gd name="T39" fmla="*/ 52 h 82"/>
                <a:gd name="T40" fmla="*/ 6 w 133"/>
                <a:gd name="T41" fmla="*/ 47 h 82"/>
                <a:gd name="T42" fmla="*/ 1 w 133"/>
                <a:gd name="T43" fmla="*/ 42 h 82"/>
                <a:gd name="T44" fmla="*/ 0 w 133"/>
                <a:gd name="T45" fmla="*/ 41 h 82"/>
                <a:gd name="T46" fmla="*/ 24 w 133"/>
                <a:gd name="T47" fmla="*/ 24 h 82"/>
                <a:gd name="T48" fmla="*/ 45 w 133"/>
                <a:gd name="T49" fmla="*/ 12 h 82"/>
                <a:gd name="T50" fmla="*/ 63 w 133"/>
                <a:gd name="T51" fmla="*/ 4 h 82"/>
                <a:gd name="T52" fmla="*/ 78 w 133"/>
                <a:gd name="T53" fmla="*/ 0 h 82"/>
                <a:gd name="T54" fmla="*/ 92 w 133"/>
                <a:gd name="T5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82">
                  <a:moveTo>
                    <a:pt x="92" y="0"/>
                  </a:moveTo>
                  <a:lnTo>
                    <a:pt x="103" y="2"/>
                  </a:lnTo>
                  <a:lnTo>
                    <a:pt x="111" y="6"/>
                  </a:lnTo>
                  <a:lnTo>
                    <a:pt x="118" y="12"/>
                  </a:lnTo>
                  <a:lnTo>
                    <a:pt x="123" y="18"/>
                  </a:lnTo>
                  <a:lnTo>
                    <a:pt x="127" y="25"/>
                  </a:lnTo>
                  <a:lnTo>
                    <a:pt x="130" y="30"/>
                  </a:lnTo>
                  <a:lnTo>
                    <a:pt x="131" y="36"/>
                  </a:lnTo>
                  <a:lnTo>
                    <a:pt x="133" y="40"/>
                  </a:lnTo>
                  <a:lnTo>
                    <a:pt x="133" y="41"/>
                  </a:lnTo>
                  <a:lnTo>
                    <a:pt x="122" y="59"/>
                  </a:lnTo>
                  <a:lnTo>
                    <a:pt x="112" y="72"/>
                  </a:lnTo>
                  <a:lnTo>
                    <a:pt x="99" y="79"/>
                  </a:lnTo>
                  <a:lnTo>
                    <a:pt x="85" y="82"/>
                  </a:lnTo>
                  <a:lnTo>
                    <a:pt x="71" y="82"/>
                  </a:lnTo>
                  <a:lnTo>
                    <a:pt x="59" y="79"/>
                  </a:lnTo>
                  <a:lnTo>
                    <a:pt x="45" y="73"/>
                  </a:lnTo>
                  <a:lnTo>
                    <a:pt x="33" y="66"/>
                  </a:lnTo>
                  <a:lnTo>
                    <a:pt x="22" y="59"/>
                  </a:lnTo>
                  <a:lnTo>
                    <a:pt x="12" y="52"/>
                  </a:lnTo>
                  <a:lnTo>
                    <a:pt x="6" y="47"/>
                  </a:lnTo>
                  <a:lnTo>
                    <a:pt x="1" y="42"/>
                  </a:lnTo>
                  <a:lnTo>
                    <a:pt x="0" y="41"/>
                  </a:lnTo>
                  <a:lnTo>
                    <a:pt x="24" y="24"/>
                  </a:lnTo>
                  <a:lnTo>
                    <a:pt x="45" y="12"/>
                  </a:lnTo>
                  <a:lnTo>
                    <a:pt x="63" y="4"/>
                  </a:lnTo>
                  <a:lnTo>
                    <a:pt x="78" y="0"/>
                  </a:lnTo>
                  <a:lnTo>
                    <a:pt x="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41" name="Freeform 69">
              <a:extLst>
                <a:ext uri="{FF2B5EF4-FFF2-40B4-BE49-F238E27FC236}">
                  <a16:creationId xmlns:a16="http://schemas.microsoft.com/office/drawing/2014/main" id="{D6E3ED15-2EC7-4F8B-840B-284366B64B40}"/>
                </a:ext>
              </a:extLst>
            </p:cNvPr>
            <p:cNvSpPr>
              <a:spLocks/>
            </p:cNvSpPr>
            <p:nvPr/>
          </p:nvSpPr>
          <p:spPr bwMode="auto">
            <a:xfrm>
              <a:off x="4774927" y="3992772"/>
              <a:ext cx="212583" cy="67046"/>
            </a:xfrm>
            <a:custGeom>
              <a:avLst/>
              <a:gdLst>
                <a:gd name="T0" fmla="*/ 89 w 130"/>
                <a:gd name="T1" fmla="*/ 0 h 41"/>
                <a:gd name="T2" fmla="*/ 99 w 130"/>
                <a:gd name="T3" fmla="*/ 1 h 41"/>
                <a:gd name="T4" fmla="*/ 107 w 130"/>
                <a:gd name="T5" fmla="*/ 6 h 41"/>
                <a:gd name="T6" fmla="*/ 114 w 130"/>
                <a:gd name="T7" fmla="*/ 11 h 41"/>
                <a:gd name="T8" fmla="*/ 120 w 130"/>
                <a:gd name="T9" fmla="*/ 16 h 41"/>
                <a:gd name="T10" fmla="*/ 123 w 130"/>
                <a:gd name="T11" fmla="*/ 23 h 41"/>
                <a:gd name="T12" fmla="*/ 127 w 130"/>
                <a:gd name="T13" fmla="*/ 29 h 41"/>
                <a:gd name="T14" fmla="*/ 129 w 130"/>
                <a:gd name="T15" fmla="*/ 35 h 41"/>
                <a:gd name="T16" fmla="*/ 130 w 130"/>
                <a:gd name="T17" fmla="*/ 40 h 41"/>
                <a:gd name="T18" fmla="*/ 0 w 130"/>
                <a:gd name="T19" fmla="*/ 41 h 41"/>
                <a:gd name="T20" fmla="*/ 23 w 130"/>
                <a:gd name="T21" fmla="*/ 25 h 41"/>
                <a:gd name="T22" fmla="*/ 44 w 130"/>
                <a:gd name="T23" fmla="*/ 12 h 41"/>
                <a:gd name="T24" fmla="*/ 61 w 130"/>
                <a:gd name="T25" fmla="*/ 5 h 41"/>
                <a:gd name="T26" fmla="*/ 76 w 130"/>
                <a:gd name="T27" fmla="*/ 1 h 41"/>
                <a:gd name="T28" fmla="*/ 89 w 130"/>
                <a:gd name="T2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41">
                  <a:moveTo>
                    <a:pt x="89" y="0"/>
                  </a:moveTo>
                  <a:lnTo>
                    <a:pt x="99" y="1"/>
                  </a:lnTo>
                  <a:lnTo>
                    <a:pt x="107" y="6"/>
                  </a:lnTo>
                  <a:lnTo>
                    <a:pt x="114" y="11"/>
                  </a:lnTo>
                  <a:lnTo>
                    <a:pt x="120" y="16"/>
                  </a:lnTo>
                  <a:lnTo>
                    <a:pt x="123" y="23"/>
                  </a:lnTo>
                  <a:lnTo>
                    <a:pt x="127" y="29"/>
                  </a:lnTo>
                  <a:lnTo>
                    <a:pt x="129" y="35"/>
                  </a:lnTo>
                  <a:lnTo>
                    <a:pt x="130" y="40"/>
                  </a:lnTo>
                  <a:lnTo>
                    <a:pt x="0" y="41"/>
                  </a:lnTo>
                  <a:lnTo>
                    <a:pt x="23" y="25"/>
                  </a:lnTo>
                  <a:lnTo>
                    <a:pt x="44" y="12"/>
                  </a:lnTo>
                  <a:lnTo>
                    <a:pt x="61" y="5"/>
                  </a:lnTo>
                  <a:lnTo>
                    <a:pt x="76" y="1"/>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42" name="Freeform 70">
              <a:extLst>
                <a:ext uri="{FF2B5EF4-FFF2-40B4-BE49-F238E27FC236}">
                  <a16:creationId xmlns:a16="http://schemas.microsoft.com/office/drawing/2014/main" id="{507D6FE7-F6ED-4C24-B8DE-A8B56A50C06E}"/>
                </a:ext>
              </a:extLst>
            </p:cNvPr>
            <p:cNvSpPr>
              <a:spLocks/>
            </p:cNvSpPr>
            <p:nvPr/>
          </p:nvSpPr>
          <p:spPr bwMode="auto">
            <a:xfrm>
              <a:off x="6869687" y="3304330"/>
              <a:ext cx="209312" cy="135726"/>
            </a:xfrm>
            <a:custGeom>
              <a:avLst/>
              <a:gdLst>
                <a:gd name="T0" fmla="*/ 46 w 128"/>
                <a:gd name="T1" fmla="*/ 0 h 83"/>
                <a:gd name="T2" fmla="*/ 61 w 128"/>
                <a:gd name="T3" fmla="*/ 2 h 83"/>
                <a:gd name="T4" fmla="*/ 75 w 128"/>
                <a:gd name="T5" fmla="*/ 8 h 83"/>
                <a:gd name="T6" fmla="*/ 87 w 128"/>
                <a:gd name="T7" fmla="*/ 16 h 83"/>
                <a:gd name="T8" fmla="*/ 98 w 128"/>
                <a:gd name="T9" fmla="*/ 27 h 83"/>
                <a:gd name="T10" fmla="*/ 108 w 128"/>
                <a:gd name="T11" fmla="*/ 37 h 83"/>
                <a:gd name="T12" fmla="*/ 116 w 128"/>
                <a:gd name="T13" fmla="*/ 47 h 83"/>
                <a:gd name="T14" fmla="*/ 122 w 128"/>
                <a:gd name="T15" fmla="*/ 57 h 83"/>
                <a:gd name="T16" fmla="*/ 127 w 128"/>
                <a:gd name="T17" fmla="*/ 62 h 83"/>
                <a:gd name="T18" fmla="*/ 128 w 128"/>
                <a:gd name="T19" fmla="*/ 65 h 83"/>
                <a:gd name="T20" fmla="*/ 100 w 128"/>
                <a:gd name="T21" fmla="*/ 75 h 83"/>
                <a:gd name="T22" fmla="*/ 76 w 128"/>
                <a:gd name="T23" fmla="*/ 81 h 83"/>
                <a:gd name="T24" fmla="*/ 57 w 128"/>
                <a:gd name="T25" fmla="*/ 83 h 83"/>
                <a:gd name="T26" fmla="*/ 41 w 128"/>
                <a:gd name="T27" fmla="*/ 82 h 83"/>
                <a:gd name="T28" fmla="*/ 29 w 128"/>
                <a:gd name="T29" fmla="*/ 80 h 83"/>
                <a:gd name="T30" fmla="*/ 18 w 128"/>
                <a:gd name="T31" fmla="*/ 74 h 83"/>
                <a:gd name="T32" fmla="*/ 11 w 128"/>
                <a:gd name="T33" fmla="*/ 68 h 83"/>
                <a:gd name="T34" fmla="*/ 5 w 128"/>
                <a:gd name="T35" fmla="*/ 61 h 83"/>
                <a:gd name="T36" fmla="*/ 2 w 128"/>
                <a:gd name="T37" fmla="*/ 53 h 83"/>
                <a:gd name="T38" fmla="*/ 1 w 128"/>
                <a:gd name="T39" fmla="*/ 46 h 83"/>
                <a:gd name="T40" fmla="*/ 0 w 128"/>
                <a:gd name="T41" fmla="*/ 39 h 83"/>
                <a:gd name="T42" fmla="*/ 0 w 128"/>
                <a:gd name="T43" fmla="*/ 35 h 83"/>
                <a:gd name="T44" fmla="*/ 0 w 128"/>
                <a:gd name="T45" fmla="*/ 31 h 83"/>
                <a:gd name="T46" fmla="*/ 0 w 128"/>
                <a:gd name="T47" fmla="*/ 29 h 83"/>
                <a:gd name="T48" fmla="*/ 15 w 128"/>
                <a:gd name="T49" fmla="*/ 13 h 83"/>
                <a:gd name="T50" fmla="*/ 31 w 128"/>
                <a:gd name="T51" fmla="*/ 4 h 83"/>
                <a:gd name="T52" fmla="*/ 46 w 128"/>
                <a:gd name="T5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83">
                  <a:moveTo>
                    <a:pt x="46" y="0"/>
                  </a:moveTo>
                  <a:lnTo>
                    <a:pt x="61" y="2"/>
                  </a:lnTo>
                  <a:lnTo>
                    <a:pt x="75" y="8"/>
                  </a:lnTo>
                  <a:lnTo>
                    <a:pt x="87" y="16"/>
                  </a:lnTo>
                  <a:lnTo>
                    <a:pt x="98" y="27"/>
                  </a:lnTo>
                  <a:lnTo>
                    <a:pt x="108" y="37"/>
                  </a:lnTo>
                  <a:lnTo>
                    <a:pt x="116" y="47"/>
                  </a:lnTo>
                  <a:lnTo>
                    <a:pt x="122" y="57"/>
                  </a:lnTo>
                  <a:lnTo>
                    <a:pt x="127" y="62"/>
                  </a:lnTo>
                  <a:lnTo>
                    <a:pt x="128" y="65"/>
                  </a:lnTo>
                  <a:lnTo>
                    <a:pt x="100" y="75"/>
                  </a:lnTo>
                  <a:lnTo>
                    <a:pt x="76" y="81"/>
                  </a:lnTo>
                  <a:lnTo>
                    <a:pt x="57" y="83"/>
                  </a:lnTo>
                  <a:lnTo>
                    <a:pt x="41" y="82"/>
                  </a:lnTo>
                  <a:lnTo>
                    <a:pt x="29" y="80"/>
                  </a:lnTo>
                  <a:lnTo>
                    <a:pt x="18" y="74"/>
                  </a:lnTo>
                  <a:lnTo>
                    <a:pt x="11" y="68"/>
                  </a:lnTo>
                  <a:lnTo>
                    <a:pt x="5" y="61"/>
                  </a:lnTo>
                  <a:lnTo>
                    <a:pt x="2" y="53"/>
                  </a:lnTo>
                  <a:lnTo>
                    <a:pt x="1" y="46"/>
                  </a:lnTo>
                  <a:lnTo>
                    <a:pt x="0" y="39"/>
                  </a:lnTo>
                  <a:lnTo>
                    <a:pt x="0" y="35"/>
                  </a:lnTo>
                  <a:lnTo>
                    <a:pt x="0" y="31"/>
                  </a:lnTo>
                  <a:lnTo>
                    <a:pt x="0" y="29"/>
                  </a:lnTo>
                  <a:lnTo>
                    <a:pt x="15" y="13"/>
                  </a:lnTo>
                  <a:lnTo>
                    <a:pt x="31" y="4"/>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43" name="Freeform 71">
              <a:extLst>
                <a:ext uri="{FF2B5EF4-FFF2-40B4-BE49-F238E27FC236}">
                  <a16:creationId xmlns:a16="http://schemas.microsoft.com/office/drawing/2014/main" id="{ED0FF38A-1F99-4D25-94D3-AAB9CD485262}"/>
                </a:ext>
              </a:extLst>
            </p:cNvPr>
            <p:cNvSpPr>
              <a:spLocks/>
            </p:cNvSpPr>
            <p:nvPr/>
          </p:nvSpPr>
          <p:spPr bwMode="auto">
            <a:xfrm>
              <a:off x="6869687" y="3356658"/>
              <a:ext cx="207678" cy="83398"/>
            </a:xfrm>
            <a:custGeom>
              <a:avLst/>
              <a:gdLst>
                <a:gd name="T0" fmla="*/ 0 w 127"/>
                <a:gd name="T1" fmla="*/ 0 h 51"/>
                <a:gd name="T2" fmla="*/ 127 w 127"/>
                <a:gd name="T3" fmla="*/ 33 h 51"/>
                <a:gd name="T4" fmla="*/ 99 w 127"/>
                <a:gd name="T5" fmla="*/ 43 h 51"/>
                <a:gd name="T6" fmla="*/ 76 w 127"/>
                <a:gd name="T7" fmla="*/ 49 h 51"/>
                <a:gd name="T8" fmla="*/ 57 w 127"/>
                <a:gd name="T9" fmla="*/ 51 h 51"/>
                <a:gd name="T10" fmla="*/ 42 w 127"/>
                <a:gd name="T11" fmla="*/ 51 h 51"/>
                <a:gd name="T12" fmla="*/ 30 w 127"/>
                <a:gd name="T13" fmla="*/ 49 h 51"/>
                <a:gd name="T14" fmla="*/ 20 w 127"/>
                <a:gd name="T15" fmla="*/ 44 h 51"/>
                <a:gd name="T16" fmla="*/ 14 w 127"/>
                <a:gd name="T17" fmla="*/ 39 h 51"/>
                <a:gd name="T18" fmla="*/ 8 w 127"/>
                <a:gd name="T19" fmla="*/ 32 h 51"/>
                <a:gd name="T20" fmla="*/ 4 w 127"/>
                <a:gd name="T21" fmla="*/ 25 h 51"/>
                <a:gd name="T22" fmla="*/ 2 w 127"/>
                <a:gd name="T23" fmla="*/ 17 h 51"/>
                <a:gd name="T24" fmla="*/ 1 w 127"/>
                <a:gd name="T25" fmla="*/ 11 h 51"/>
                <a:gd name="T26" fmla="*/ 1 w 127"/>
                <a:gd name="T27" fmla="*/ 4 h 51"/>
                <a:gd name="T28" fmla="*/ 0 w 127"/>
                <a:gd name="T2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51">
                  <a:moveTo>
                    <a:pt x="0" y="0"/>
                  </a:moveTo>
                  <a:lnTo>
                    <a:pt x="127" y="33"/>
                  </a:lnTo>
                  <a:lnTo>
                    <a:pt x="99" y="43"/>
                  </a:lnTo>
                  <a:lnTo>
                    <a:pt x="76" y="49"/>
                  </a:lnTo>
                  <a:lnTo>
                    <a:pt x="57" y="51"/>
                  </a:lnTo>
                  <a:lnTo>
                    <a:pt x="42" y="51"/>
                  </a:lnTo>
                  <a:lnTo>
                    <a:pt x="30" y="49"/>
                  </a:lnTo>
                  <a:lnTo>
                    <a:pt x="20" y="44"/>
                  </a:lnTo>
                  <a:lnTo>
                    <a:pt x="14" y="39"/>
                  </a:lnTo>
                  <a:lnTo>
                    <a:pt x="8" y="32"/>
                  </a:lnTo>
                  <a:lnTo>
                    <a:pt x="4" y="25"/>
                  </a:lnTo>
                  <a:lnTo>
                    <a:pt x="2" y="17"/>
                  </a:lnTo>
                  <a:lnTo>
                    <a:pt x="1" y="11"/>
                  </a:lnTo>
                  <a:lnTo>
                    <a:pt x="1"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44" name="Freeform 72">
              <a:extLst>
                <a:ext uri="{FF2B5EF4-FFF2-40B4-BE49-F238E27FC236}">
                  <a16:creationId xmlns:a16="http://schemas.microsoft.com/office/drawing/2014/main" id="{3002DBD5-D85F-4D06-B6E0-44C08358AC79}"/>
                </a:ext>
              </a:extLst>
            </p:cNvPr>
            <p:cNvSpPr>
              <a:spLocks/>
            </p:cNvSpPr>
            <p:nvPr/>
          </p:nvSpPr>
          <p:spPr bwMode="auto">
            <a:xfrm>
              <a:off x="6128916" y="2560291"/>
              <a:ext cx="340133" cy="328686"/>
            </a:xfrm>
            <a:custGeom>
              <a:avLst/>
              <a:gdLst>
                <a:gd name="T0" fmla="*/ 208 w 208"/>
                <a:gd name="T1" fmla="*/ 0 h 201"/>
                <a:gd name="T2" fmla="*/ 201 w 208"/>
                <a:gd name="T3" fmla="*/ 42 h 201"/>
                <a:gd name="T4" fmla="*/ 192 w 208"/>
                <a:gd name="T5" fmla="*/ 77 h 201"/>
                <a:gd name="T6" fmla="*/ 180 w 208"/>
                <a:gd name="T7" fmla="*/ 107 h 201"/>
                <a:gd name="T8" fmla="*/ 167 w 208"/>
                <a:gd name="T9" fmla="*/ 131 h 201"/>
                <a:gd name="T10" fmla="*/ 152 w 208"/>
                <a:gd name="T11" fmla="*/ 150 h 201"/>
                <a:gd name="T12" fmla="*/ 137 w 208"/>
                <a:gd name="T13" fmla="*/ 167 h 201"/>
                <a:gd name="T14" fmla="*/ 121 w 208"/>
                <a:gd name="T15" fmla="*/ 179 h 201"/>
                <a:gd name="T16" fmla="*/ 105 w 208"/>
                <a:gd name="T17" fmla="*/ 189 h 201"/>
                <a:gd name="T18" fmla="*/ 90 w 208"/>
                <a:gd name="T19" fmla="*/ 195 h 201"/>
                <a:gd name="T20" fmla="*/ 74 w 208"/>
                <a:gd name="T21" fmla="*/ 199 h 201"/>
                <a:gd name="T22" fmla="*/ 60 w 208"/>
                <a:gd name="T23" fmla="*/ 201 h 201"/>
                <a:gd name="T24" fmla="*/ 46 w 208"/>
                <a:gd name="T25" fmla="*/ 201 h 201"/>
                <a:gd name="T26" fmla="*/ 35 w 208"/>
                <a:gd name="T27" fmla="*/ 201 h 201"/>
                <a:gd name="T28" fmla="*/ 24 w 208"/>
                <a:gd name="T29" fmla="*/ 200 h 201"/>
                <a:gd name="T30" fmla="*/ 17 w 208"/>
                <a:gd name="T31" fmla="*/ 199 h 201"/>
                <a:gd name="T32" fmla="*/ 13 w 208"/>
                <a:gd name="T33" fmla="*/ 198 h 201"/>
                <a:gd name="T34" fmla="*/ 10 w 208"/>
                <a:gd name="T35" fmla="*/ 197 h 201"/>
                <a:gd name="T36" fmla="*/ 2 w 208"/>
                <a:gd name="T37" fmla="*/ 172 h 201"/>
                <a:gd name="T38" fmla="*/ 0 w 208"/>
                <a:gd name="T39" fmla="*/ 149 h 201"/>
                <a:gd name="T40" fmla="*/ 1 w 208"/>
                <a:gd name="T41" fmla="*/ 129 h 201"/>
                <a:gd name="T42" fmla="*/ 8 w 208"/>
                <a:gd name="T43" fmla="*/ 110 h 201"/>
                <a:gd name="T44" fmla="*/ 18 w 208"/>
                <a:gd name="T45" fmla="*/ 93 h 201"/>
                <a:gd name="T46" fmla="*/ 31 w 208"/>
                <a:gd name="T47" fmla="*/ 77 h 201"/>
                <a:gd name="T48" fmla="*/ 47 w 208"/>
                <a:gd name="T49" fmla="*/ 64 h 201"/>
                <a:gd name="T50" fmla="*/ 65 w 208"/>
                <a:gd name="T51" fmla="*/ 51 h 201"/>
                <a:gd name="T52" fmla="*/ 83 w 208"/>
                <a:gd name="T53" fmla="*/ 41 h 201"/>
                <a:gd name="T54" fmla="*/ 103 w 208"/>
                <a:gd name="T55" fmla="*/ 32 h 201"/>
                <a:gd name="T56" fmla="*/ 122 w 208"/>
                <a:gd name="T57" fmla="*/ 24 h 201"/>
                <a:gd name="T58" fmla="*/ 141 w 208"/>
                <a:gd name="T59" fmla="*/ 17 h 201"/>
                <a:gd name="T60" fmla="*/ 158 w 208"/>
                <a:gd name="T61" fmla="*/ 12 h 201"/>
                <a:gd name="T62" fmla="*/ 174 w 208"/>
                <a:gd name="T63" fmla="*/ 7 h 201"/>
                <a:gd name="T64" fmla="*/ 188 w 208"/>
                <a:gd name="T65" fmla="*/ 4 h 201"/>
                <a:gd name="T66" fmla="*/ 199 w 208"/>
                <a:gd name="T67" fmla="*/ 3 h 201"/>
                <a:gd name="T68" fmla="*/ 206 w 208"/>
                <a:gd name="T69" fmla="*/ 0 h 201"/>
                <a:gd name="T70" fmla="*/ 208 w 208"/>
                <a:gd name="T7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201">
                  <a:moveTo>
                    <a:pt x="208" y="0"/>
                  </a:moveTo>
                  <a:lnTo>
                    <a:pt x="201" y="42"/>
                  </a:lnTo>
                  <a:lnTo>
                    <a:pt x="192" y="77"/>
                  </a:lnTo>
                  <a:lnTo>
                    <a:pt x="180" y="107"/>
                  </a:lnTo>
                  <a:lnTo>
                    <a:pt x="167" y="131"/>
                  </a:lnTo>
                  <a:lnTo>
                    <a:pt x="152" y="150"/>
                  </a:lnTo>
                  <a:lnTo>
                    <a:pt x="137" y="167"/>
                  </a:lnTo>
                  <a:lnTo>
                    <a:pt x="121" y="179"/>
                  </a:lnTo>
                  <a:lnTo>
                    <a:pt x="105" y="189"/>
                  </a:lnTo>
                  <a:lnTo>
                    <a:pt x="90" y="195"/>
                  </a:lnTo>
                  <a:lnTo>
                    <a:pt x="74" y="199"/>
                  </a:lnTo>
                  <a:lnTo>
                    <a:pt x="60" y="201"/>
                  </a:lnTo>
                  <a:lnTo>
                    <a:pt x="46" y="201"/>
                  </a:lnTo>
                  <a:lnTo>
                    <a:pt x="35" y="201"/>
                  </a:lnTo>
                  <a:lnTo>
                    <a:pt x="24" y="200"/>
                  </a:lnTo>
                  <a:lnTo>
                    <a:pt x="17" y="199"/>
                  </a:lnTo>
                  <a:lnTo>
                    <a:pt x="13" y="198"/>
                  </a:lnTo>
                  <a:lnTo>
                    <a:pt x="10" y="197"/>
                  </a:lnTo>
                  <a:lnTo>
                    <a:pt x="2" y="172"/>
                  </a:lnTo>
                  <a:lnTo>
                    <a:pt x="0" y="149"/>
                  </a:lnTo>
                  <a:lnTo>
                    <a:pt x="1" y="129"/>
                  </a:lnTo>
                  <a:lnTo>
                    <a:pt x="8" y="110"/>
                  </a:lnTo>
                  <a:lnTo>
                    <a:pt x="18" y="93"/>
                  </a:lnTo>
                  <a:lnTo>
                    <a:pt x="31" y="77"/>
                  </a:lnTo>
                  <a:lnTo>
                    <a:pt x="47" y="64"/>
                  </a:lnTo>
                  <a:lnTo>
                    <a:pt x="65" y="51"/>
                  </a:lnTo>
                  <a:lnTo>
                    <a:pt x="83" y="41"/>
                  </a:lnTo>
                  <a:lnTo>
                    <a:pt x="103" y="32"/>
                  </a:lnTo>
                  <a:lnTo>
                    <a:pt x="122" y="24"/>
                  </a:lnTo>
                  <a:lnTo>
                    <a:pt x="141" y="17"/>
                  </a:lnTo>
                  <a:lnTo>
                    <a:pt x="158" y="12"/>
                  </a:lnTo>
                  <a:lnTo>
                    <a:pt x="174" y="7"/>
                  </a:lnTo>
                  <a:lnTo>
                    <a:pt x="188" y="4"/>
                  </a:lnTo>
                  <a:lnTo>
                    <a:pt x="199" y="3"/>
                  </a:lnTo>
                  <a:lnTo>
                    <a:pt x="206" y="0"/>
                  </a:lnTo>
                  <a:lnTo>
                    <a:pt x="2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45" name="Freeform 73">
              <a:extLst>
                <a:ext uri="{FF2B5EF4-FFF2-40B4-BE49-F238E27FC236}">
                  <a16:creationId xmlns:a16="http://schemas.microsoft.com/office/drawing/2014/main" id="{B5200D09-A312-45DF-BC32-13E0E0B9FA77}"/>
                </a:ext>
              </a:extLst>
            </p:cNvPr>
            <p:cNvSpPr>
              <a:spLocks/>
            </p:cNvSpPr>
            <p:nvPr/>
          </p:nvSpPr>
          <p:spPr bwMode="auto">
            <a:xfrm>
              <a:off x="6153446" y="2566832"/>
              <a:ext cx="313969" cy="327051"/>
            </a:xfrm>
            <a:custGeom>
              <a:avLst/>
              <a:gdLst>
                <a:gd name="T0" fmla="*/ 192 w 192"/>
                <a:gd name="T1" fmla="*/ 0 h 200"/>
                <a:gd name="T2" fmla="*/ 185 w 192"/>
                <a:gd name="T3" fmla="*/ 39 h 200"/>
                <a:gd name="T4" fmla="*/ 177 w 192"/>
                <a:gd name="T5" fmla="*/ 73 h 200"/>
                <a:gd name="T6" fmla="*/ 165 w 192"/>
                <a:gd name="T7" fmla="*/ 101 h 200"/>
                <a:gd name="T8" fmla="*/ 154 w 192"/>
                <a:gd name="T9" fmla="*/ 126 h 200"/>
                <a:gd name="T10" fmla="*/ 140 w 192"/>
                <a:gd name="T11" fmla="*/ 146 h 200"/>
                <a:gd name="T12" fmla="*/ 125 w 192"/>
                <a:gd name="T13" fmla="*/ 163 h 200"/>
                <a:gd name="T14" fmla="*/ 110 w 192"/>
                <a:gd name="T15" fmla="*/ 175 h 200"/>
                <a:gd name="T16" fmla="*/ 95 w 192"/>
                <a:gd name="T17" fmla="*/ 185 h 200"/>
                <a:gd name="T18" fmla="*/ 79 w 192"/>
                <a:gd name="T19" fmla="*/ 191 h 200"/>
                <a:gd name="T20" fmla="*/ 63 w 192"/>
                <a:gd name="T21" fmla="*/ 196 h 200"/>
                <a:gd name="T22" fmla="*/ 50 w 192"/>
                <a:gd name="T23" fmla="*/ 198 h 200"/>
                <a:gd name="T24" fmla="*/ 36 w 192"/>
                <a:gd name="T25" fmla="*/ 200 h 200"/>
                <a:gd name="T26" fmla="*/ 24 w 192"/>
                <a:gd name="T27" fmla="*/ 200 h 200"/>
                <a:gd name="T28" fmla="*/ 14 w 192"/>
                <a:gd name="T29" fmla="*/ 198 h 200"/>
                <a:gd name="T30" fmla="*/ 6 w 192"/>
                <a:gd name="T31" fmla="*/ 196 h 200"/>
                <a:gd name="T32" fmla="*/ 0 w 192"/>
                <a:gd name="T33" fmla="*/ 195 h 200"/>
                <a:gd name="T34" fmla="*/ 192 w 192"/>
                <a:gd name="T3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200">
                  <a:moveTo>
                    <a:pt x="192" y="0"/>
                  </a:moveTo>
                  <a:lnTo>
                    <a:pt x="185" y="39"/>
                  </a:lnTo>
                  <a:lnTo>
                    <a:pt x="177" y="73"/>
                  </a:lnTo>
                  <a:lnTo>
                    <a:pt x="165" y="101"/>
                  </a:lnTo>
                  <a:lnTo>
                    <a:pt x="154" y="126"/>
                  </a:lnTo>
                  <a:lnTo>
                    <a:pt x="140" y="146"/>
                  </a:lnTo>
                  <a:lnTo>
                    <a:pt x="125" y="163"/>
                  </a:lnTo>
                  <a:lnTo>
                    <a:pt x="110" y="175"/>
                  </a:lnTo>
                  <a:lnTo>
                    <a:pt x="95" y="185"/>
                  </a:lnTo>
                  <a:lnTo>
                    <a:pt x="79" y="191"/>
                  </a:lnTo>
                  <a:lnTo>
                    <a:pt x="63" y="196"/>
                  </a:lnTo>
                  <a:lnTo>
                    <a:pt x="50" y="198"/>
                  </a:lnTo>
                  <a:lnTo>
                    <a:pt x="36" y="200"/>
                  </a:lnTo>
                  <a:lnTo>
                    <a:pt x="24" y="200"/>
                  </a:lnTo>
                  <a:lnTo>
                    <a:pt x="14" y="198"/>
                  </a:lnTo>
                  <a:lnTo>
                    <a:pt x="6" y="196"/>
                  </a:lnTo>
                  <a:lnTo>
                    <a:pt x="0" y="195"/>
                  </a:lnTo>
                  <a:lnTo>
                    <a:pt x="1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46" name="Freeform 74">
              <a:extLst>
                <a:ext uri="{FF2B5EF4-FFF2-40B4-BE49-F238E27FC236}">
                  <a16:creationId xmlns:a16="http://schemas.microsoft.com/office/drawing/2014/main" id="{1BAA334B-8CF2-464A-B60E-AA94414267CD}"/>
                </a:ext>
              </a:extLst>
            </p:cNvPr>
            <p:cNvSpPr>
              <a:spLocks/>
            </p:cNvSpPr>
            <p:nvPr/>
          </p:nvSpPr>
          <p:spPr bwMode="auto">
            <a:xfrm>
              <a:off x="6639115" y="4076169"/>
              <a:ext cx="232206" cy="451330"/>
            </a:xfrm>
            <a:custGeom>
              <a:avLst/>
              <a:gdLst>
                <a:gd name="T0" fmla="*/ 91 w 142"/>
                <a:gd name="T1" fmla="*/ 0 h 276"/>
                <a:gd name="T2" fmla="*/ 111 w 142"/>
                <a:gd name="T3" fmla="*/ 35 h 276"/>
                <a:gd name="T4" fmla="*/ 125 w 142"/>
                <a:gd name="T5" fmla="*/ 66 h 276"/>
                <a:gd name="T6" fmla="*/ 134 w 142"/>
                <a:gd name="T7" fmla="*/ 95 h 276"/>
                <a:gd name="T8" fmla="*/ 140 w 142"/>
                <a:gd name="T9" fmla="*/ 121 h 276"/>
                <a:gd name="T10" fmla="*/ 142 w 142"/>
                <a:gd name="T11" fmla="*/ 145 h 276"/>
                <a:gd name="T12" fmla="*/ 141 w 142"/>
                <a:gd name="T13" fmla="*/ 166 h 276"/>
                <a:gd name="T14" fmla="*/ 137 w 142"/>
                <a:gd name="T15" fmla="*/ 186 h 276"/>
                <a:gd name="T16" fmla="*/ 130 w 142"/>
                <a:gd name="T17" fmla="*/ 203 h 276"/>
                <a:gd name="T18" fmla="*/ 123 w 142"/>
                <a:gd name="T19" fmla="*/ 218 h 276"/>
                <a:gd name="T20" fmla="*/ 115 w 142"/>
                <a:gd name="T21" fmla="*/ 231 h 276"/>
                <a:gd name="T22" fmla="*/ 105 w 142"/>
                <a:gd name="T23" fmla="*/ 242 h 276"/>
                <a:gd name="T24" fmla="*/ 96 w 142"/>
                <a:gd name="T25" fmla="*/ 252 h 276"/>
                <a:gd name="T26" fmla="*/ 86 w 142"/>
                <a:gd name="T27" fmla="*/ 260 h 276"/>
                <a:gd name="T28" fmla="*/ 77 w 142"/>
                <a:gd name="T29" fmla="*/ 265 h 276"/>
                <a:gd name="T30" fmla="*/ 70 w 142"/>
                <a:gd name="T31" fmla="*/ 270 h 276"/>
                <a:gd name="T32" fmla="*/ 63 w 142"/>
                <a:gd name="T33" fmla="*/ 274 h 276"/>
                <a:gd name="T34" fmla="*/ 60 w 142"/>
                <a:gd name="T35" fmla="*/ 275 h 276"/>
                <a:gd name="T36" fmla="*/ 59 w 142"/>
                <a:gd name="T37" fmla="*/ 276 h 276"/>
                <a:gd name="T38" fmla="*/ 37 w 142"/>
                <a:gd name="T39" fmla="*/ 261 h 276"/>
                <a:gd name="T40" fmla="*/ 19 w 142"/>
                <a:gd name="T41" fmla="*/ 246 h 276"/>
                <a:gd name="T42" fmla="*/ 9 w 142"/>
                <a:gd name="T43" fmla="*/ 227 h 276"/>
                <a:gd name="T44" fmla="*/ 2 w 142"/>
                <a:gd name="T45" fmla="*/ 209 h 276"/>
                <a:gd name="T46" fmla="*/ 0 w 142"/>
                <a:gd name="T47" fmla="*/ 189 h 276"/>
                <a:gd name="T48" fmla="*/ 0 w 142"/>
                <a:gd name="T49" fmla="*/ 169 h 276"/>
                <a:gd name="T50" fmla="*/ 4 w 142"/>
                <a:gd name="T51" fmla="*/ 149 h 276"/>
                <a:gd name="T52" fmla="*/ 10 w 142"/>
                <a:gd name="T53" fmla="*/ 128 h 276"/>
                <a:gd name="T54" fmla="*/ 18 w 142"/>
                <a:gd name="T55" fmla="*/ 109 h 276"/>
                <a:gd name="T56" fmla="*/ 28 w 142"/>
                <a:gd name="T57" fmla="*/ 89 h 276"/>
                <a:gd name="T58" fmla="*/ 38 w 142"/>
                <a:gd name="T59" fmla="*/ 70 h 276"/>
                <a:gd name="T60" fmla="*/ 49 w 142"/>
                <a:gd name="T61" fmla="*/ 54 h 276"/>
                <a:gd name="T62" fmla="*/ 60 w 142"/>
                <a:gd name="T63" fmla="*/ 38 h 276"/>
                <a:gd name="T64" fmla="*/ 70 w 142"/>
                <a:gd name="T65" fmla="*/ 25 h 276"/>
                <a:gd name="T66" fmla="*/ 78 w 142"/>
                <a:gd name="T67" fmla="*/ 15 h 276"/>
                <a:gd name="T68" fmla="*/ 85 w 142"/>
                <a:gd name="T69" fmla="*/ 7 h 276"/>
                <a:gd name="T70" fmla="*/ 90 w 142"/>
                <a:gd name="T71" fmla="*/ 1 h 276"/>
                <a:gd name="T72" fmla="*/ 91 w 142"/>
                <a:gd name="T73"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276">
                  <a:moveTo>
                    <a:pt x="91" y="0"/>
                  </a:moveTo>
                  <a:lnTo>
                    <a:pt x="111" y="35"/>
                  </a:lnTo>
                  <a:lnTo>
                    <a:pt x="125" y="66"/>
                  </a:lnTo>
                  <a:lnTo>
                    <a:pt x="134" y="95"/>
                  </a:lnTo>
                  <a:lnTo>
                    <a:pt x="140" y="121"/>
                  </a:lnTo>
                  <a:lnTo>
                    <a:pt x="142" y="145"/>
                  </a:lnTo>
                  <a:lnTo>
                    <a:pt x="141" y="166"/>
                  </a:lnTo>
                  <a:lnTo>
                    <a:pt x="137" y="186"/>
                  </a:lnTo>
                  <a:lnTo>
                    <a:pt x="130" y="203"/>
                  </a:lnTo>
                  <a:lnTo>
                    <a:pt x="123" y="218"/>
                  </a:lnTo>
                  <a:lnTo>
                    <a:pt x="115" y="231"/>
                  </a:lnTo>
                  <a:lnTo>
                    <a:pt x="105" y="242"/>
                  </a:lnTo>
                  <a:lnTo>
                    <a:pt x="96" y="252"/>
                  </a:lnTo>
                  <a:lnTo>
                    <a:pt x="86" y="260"/>
                  </a:lnTo>
                  <a:lnTo>
                    <a:pt x="77" y="265"/>
                  </a:lnTo>
                  <a:lnTo>
                    <a:pt x="70" y="270"/>
                  </a:lnTo>
                  <a:lnTo>
                    <a:pt x="63" y="274"/>
                  </a:lnTo>
                  <a:lnTo>
                    <a:pt x="60" y="275"/>
                  </a:lnTo>
                  <a:lnTo>
                    <a:pt x="59" y="276"/>
                  </a:lnTo>
                  <a:lnTo>
                    <a:pt x="37" y="261"/>
                  </a:lnTo>
                  <a:lnTo>
                    <a:pt x="19" y="246"/>
                  </a:lnTo>
                  <a:lnTo>
                    <a:pt x="9" y="227"/>
                  </a:lnTo>
                  <a:lnTo>
                    <a:pt x="2" y="209"/>
                  </a:lnTo>
                  <a:lnTo>
                    <a:pt x="0" y="189"/>
                  </a:lnTo>
                  <a:lnTo>
                    <a:pt x="0" y="169"/>
                  </a:lnTo>
                  <a:lnTo>
                    <a:pt x="4" y="149"/>
                  </a:lnTo>
                  <a:lnTo>
                    <a:pt x="10" y="128"/>
                  </a:lnTo>
                  <a:lnTo>
                    <a:pt x="18" y="109"/>
                  </a:lnTo>
                  <a:lnTo>
                    <a:pt x="28" y="89"/>
                  </a:lnTo>
                  <a:lnTo>
                    <a:pt x="38" y="70"/>
                  </a:lnTo>
                  <a:lnTo>
                    <a:pt x="49" y="54"/>
                  </a:lnTo>
                  <a:lnTo>
                    <a:pt x="60" y="38"/>
                  </a:lnTo>
                  <a:lnTo>
                    <a:pt x="70" y="25"/>
                  </a:lnTo>
                  <a:lnTo>
                    <a:pt x="78" y="15"/>
                  </a:lnTo>
                  <a:lnTo>
                    <a:pt x="85" y="7"/>
                  </a:lnTo>
                  <a:lnTo>
                    <a:pt x="90" y="1"/>
                  </a:lnTo>
                  <a:lnTo>
                    <a:pt x="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47" name="Freeform 75">
              <a:extLst>
                <a:ext uri="{FF2B5EF4-FFF2-40B4-BE49-F238E27FC236}">
                  <a16:creationId xmlns:a16="http://schemas.microsoft.com/office/drawing/2014/main" id="{D88414DD-B03C-43CA-86A8-A89C88E08B43}"/>
                </a:ext>
              </a:extLst>
            </p:cNvPr>
            <p:cNvSpPr>
              <a:spLocks/>
            </p:cNvSpPr>
            <p:nvPr/>
          </p:nvSpPr>
          <p:spPr bwMode="auto">
            <a:xfrm>
              <a:off x="6740501" y="4079440"/>
              <a:ext cx="130820" cy="446425"/>
            </a:xfrm>
            <a:custGeom>
              <a:avLst/>
              <a:gdLst>
                <a:gd name="T0" fmla="*/ 30 w 80"/>
                <a:gd name="T1" fmla="*/ 0 h 273"/>
                <a:gd name="T2" fmla="*/ 50 w 80"/>
                <a:gd name="T3" fmla="*/ 35 h 273"/>
                <a:gd name="T4" fmla="*/ 64 w 80"/>
                <a:gd name="T5" fmla="*/ 67 h 273"/>
                <a:gd name="T6" fmla="*/ 73 w 80"/>
                <a:gd name="T7" fmla="*/ 97 h 273"/>
                <a:gd name="T8" fmla="*/ 79 w 80"/>
                <a:gd name="T9" fmla="*/ 124 h 273"/>
                <a:gd name="T10" fmla="*/ 80 w 80"/>
                <a:gd name="T11" fmla="*/ 148 h 273"/>
                <a:gd name="T12" fmla="*/ 79 w 80"/>
                <a:gd name="T13" fmla="*/ 170 h 273"/>
                <a:gd name="T14" fmla="*/ 74 w 80"/>
                <a:gd name="T15" fmla="*/ 190 h 273"/>
                <a:gd name="T16" fmla="*/ 68 w 80"/>
                <a:gd name="T17" fmla="*/ 206 h 273"/>
                <a:gd name="T18" fmla="*/ 60 w 80"/>
                <a:gd name="T19" fmla="*/ 221 h 273"/>
                <a:gd name="T20" fmla="*/ 52 w 80"/>
                <a:gd name="T21" fmla="*/ 235 h 273"/>
                <a:gd name="T22" fmla="*/ 42 w 80"/>
                <a:gd name="T23" fmla="*/ 245 h 273"/>
                <a:gd name="T24" fmla="*/ 32 w 80"/>
                <a:gd name="T25" fmla="*/ 254 h 273"/>
                <a:gd name="T26" fmla="*/ 22 w 80"/>
                <a:gd name="T27" fmla="*/ 261 h 273"/>
                <a:gd name="T28" fmla="*/ 14 w 80"/>
                <a:gd name="T29" fmla="*/ 267 h 273"/>
                <a:gd name="T30" fmla="*/ 6 w 80"/>
                <a:gd name="T31" fmla="*/ 270 h 273"/>
                <a:gd name="T32" fmla="*/ 0 w 80"/>
                <a:gd name="T33" fmla="*/ 273 h 273"/>
                <a:gd name="T34" fmla="*/ 30 w 80"/>
                <a:gd name="T3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273">
                  <a:moveTo>
                    <a:pt x="30" y="0"/>
                  </a:moveTo>
                  <a:lnTo>
                    <a:pt x="50" y="35"/>
                  </a:lnTo>
                  <a:lnTo>
                    <a:pt x="64" y="67"/>
                  </a:lnTo>
                  <a:lnTo>
                    <a:pt x="73" y="97"/>
                  </a:lnTo>
                  <a:lnTo>
                    <a:pt x="79" y="124"/>
                  </a:lnTo>
                  <a:lnTo>
                    <a:pt x="80" y="148"/>
                  </a:lnTo>
                  <a:lnTo>
                    <a:pt x="79" y="170"/>
                  </a:lnTo>
                  <a:lnTo>
                    <a:pt x="74" y="190"/>
                  </a:lnTo>
                  <a:lnTo>
                    <a:pt x="68" y="206"/>
                  </a:lnTo>
                  <a:lnTo>
                    <a:pt x="60" y="221"/>
                  </a:lnTo>
                  <a:lnTo>
                    <a:pt x="52" y="235"/>
                  </a:lnTo>
                  <a:lnTo>
                    <a:pt x="42" y="245"/>
                  </a:lnTo>
                  <a:lnTo>
                    <a:pt x="32" y="254"/>
                  </a:lnTo>
                  <a:lnTo>
                    <a:pt x="22" y="261"/>
                  </a:lnTo>
                  <a:lnTo>
                    <a:pt x="14" y="267"/>
                  </a:lnTo>
                  <a:lnTo>
                    <a:pt x="6" y="270"/>
                  </a:lnTo>
                  <a:lnTo>
                    <a:pt x="0" y="273"/>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48" name="Freeform 76">
              <a:extLst>
                <a:ext uri="{FF2B5EF4-FFF2-40B4-BE49-F238E27FC236}">
                  <a16:creationId xmlns:a16="http://schemas.microsoft.com/office/drawing/2014/main" id="{C85E324E-4ABA-4F37-BC9D-03498DBDC748}"/>
                </a:ext>
              </a:extLst>
            </p:cNvPr>
            <p:cNvSpPr>
              <a:spLocks/>
            </p:cNvSpPr>
            <p:nvPr/>
          </p:nvSpPr>
          <p:spPr bwMode="auto">
            <a:xfrm>
              <a:off x="6356217" y="3096654"/>
              <a:ext cx="240383" cy="315604"/>
            </a:xfrm>
            <a:custGeom>
              <a:avLst/>
              <a:gdLst>
                <a:gd name="T0" fmla="*/ 99 w 147"/>
                <a:gd name="T1" fmla="*/ 0 h 193"/>
                <a:gd name="T2" fmla="*/ 117 w 147"/>
                <a:gd name="T3" fmla="*/ 33 h 193"/>
                <a:gd name="T4" fmla="*/ 130 w 147"/>
                <a:gd name="T5" fmla="*/ 61 h 193"/>
                <a:gd name="T6" fmla="*/ 139 w 147"/>
                <a:gd name="T7" fmla="*/ 86 h 193"/>
                <a:gd name="T8" fmla="*/ 145 w 147"/>
                <a:gd name="T9" fmla="*/ 108 h 193"/>
                <a:gd name="T10" fmla="*/ 147 w 147"/>
                <a:gd name="T11" fmla="*/ 126 h 193"/>
                <a:gd name="T12" fmla="*/ 146 w 147"/>
                <a:gd name="T13" fmla="*/ 141 h 193"/>
                <a:gd name="T14" fmla="*/ 143 w 147"/>
                <a:gd name="T15" fmla="*/ 154 h 193"/>
                <a:gd name="T16" fmla="*/ 137 w 147"/>
                <a:gd name="T17" fmla="*/ 165 h 193"/>
                <a:gd name="T18" fmla="*/ 130 w 147"/>
                <a:gd name="T19" fmla="*/ 173 h 193"/>
                <a:gd name="T20" fmla="*/ 122 w 147"/>
                <a:gd name="T21" fmla="*/ 180 h 193"/>
                <a:gd name="T22" fmla="*/ 112 w 147"/>
                <a:gd name="T23" fmla="*/ 185 h 193"/>
                <a:gd name="T24" fmla="*/ 102 w 147"/>
                <a:gd name="T25" fmla="*/ 188 h 193"/>
                <a:gd name="T26" fmla="*/ 92 w 147"/>
                <a:gd name="T27" fmla="*/ 191 h 193"/>
                <a:gd name="T28" fmla="*/ 83 w 147"/>
                <a:gd name="T29" fmla="*/ 193 h 193"/>
                <a:gd name="T30" fmla="*/ 75 w 147"/>
                <a:gd name="T31" fmla="*/ 193 h 193"/>
                <a:gd name="T32" fmla="*/ 67 w 147"/>
                <a:gd name="T33" fmla="*/ 193 h 193"/>
                <a:gd name="T34" fmla="*/ 61 w 147"/>
                <a:gd name="T35" fmla="*/ 193 h 193"/>
                <a:gd name="T36" fmla="*/ 57 w 147"/>
                <a:gd name="T37" fmla="*/ 193 h 193"/>
                <a:gd name="T38" fmla="*/ 56 w 147"/>
                <a:gd name="T39" fmla="*/ 193 h 193"/>
                <a:gd name="T40" fmla="*/ 32 w 147"/>
                <a:gd name="T41" fmla="*/ 177 h 193"/>
                <a:gd name="T42" fmla="*/ 15 w 147"/>
                <a:gd name="T43" fmla="*/ 162 h 193"/>
                <a:gd name="T44" fmla="*/ 4 w 147"/>
                <a:gd name="T45" fmla="*/ 146 h 193"/>
                <a:gd name="T46" fmla="*/ 0 w 147"/>
                <a:gd name="T47" fmla="*/ 129 h 193"/>
                <a:gd name="T48" fmla="*/ 0 w 147"/>
                <a:gd name="T49" fmla="*/ 113 h 193"/>
                <a:gd name="T50" fmla="*/ 3 w 147"/>
                <a:gd name="T51" fmla="*/ 97 h 193"/>
                <a:gd name="T52" fmla="*/ 11 w 147"/>
                <a:gd name="T53" fmla="*/ 82 h 193"/>
                <a:gd name="T54" fmla="*/ 20 w 147"/>
                <a:gd name="T55" fmla="*/ 67 h 193"/>
                <a:gd name="T56" fmla="*/ 33 w 147"/>
                <a:gd name="T57" fmla="*/ 53 h 193"/>
                <a:gd name="T58" fmla="*/ 46 w 147"/>
                <a:gd name="T59" fmla="*/ 41 h 193"/>
                <a:gd name="T60" fmla="*/ 58 w 147"/>
                <a:gd name="T61" fmla="*/ 29 h 193"/>
                <a:gd name="T62" fmla="*/ 71 w 147"/>
                <a:gd name="T63" fmla="*/ 20 h 193"/>
                <a:gd name="T64" fmla="*/ 82 w 147"/>
                <a:gd name="T65" fmla="*/ 12 h 193"/>
                <a:gd name="T66" fmla="*/ 91 w 147"/>
                <a:gd name="T67" fmla="*/ 6 h 193"/>
                <a:gd name="T68" fmla="*/ 97 w 147"/>
                <a:gd name="T69" fmla="*/ 3 h 193"/>
                <a:gd name="T70" fmla="*/ 99 w 147"/>
                <a:gd name="T7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93">
                  <a:moveTo>
                    <a:pt x="99" y="0"/>
                  </a:moveTo>
                  <a:lnTo>
                    <a:pt x="117" y="33"/>
                  </a:lnTo>
                  <a:lnTo>
                    <a:pt x="130" y="61"/>
                  </a:lnTo>
                  <a:lnTo>
                    <a:pt x="139" y="86"/>
                  </a:lnTo>
                  <a:lnTo>
                    <a:pt x="145" y="108"/>
                  </a:lnTo>
                  <a:lnTo>
                    <a:pt x="147" y="126"/>
                  </a:lnTo>
                  <a:lnTo>
                    <a:pt x="146" y="141"/>
                  </a:lnTo>
                  <a:lnTo>
                    <a:pt x="143" y="154"/>
                  </a:lnTo>
                  <a:lnTo>
                    <a:pt x="137" y="165"/>
                  </a:lnTo>
                  <a:lnTo>
                    <a:pt x="130" y="173"/>
                  </a:lnTo>
                  <a:lnTo>
                    <a:pt x="122" y="180"/>
                  </a:lnTo>
                  <a:lnTo>
                    <a:pt x="112" y="185"/>
                  </a:lnTo>
                  <a:lnTo>
                    <a:pt x="102" y="188"/>
                  </a:lnTo>
                  <a:lnTo>
                    <a:pt x="92" y="191"/>
                  </a:lnTo>
                  <a:lnTo>
                    <a:pt x="83" y="193"/>
                  </a:lnTo>
                  <a:lnTo>
                    <a:pt x="75" y="193"/>
                  </a:lnTo>
                  <a:lnTo>
                    <a:pt x="67" y="193"/>
                  </a:lnTo>
                  <a:lnTo>
                    <a:pt x="61" y="193"/>
                  </a:lnTo>
                  <a:lnTo>
                    <a:pt x="57" y="193"/>
                  </a:lnTo>
                  <a:lnTo>
                    <a:pt x="56" y="193"/>
                  </a:lnTo>
                  <a:lnTo>
                    <a:pt x="32" y="177"/>
                  </a:lnTo>
                  <a:lnTo>
                    <a:pt x="15" y="162"/>
                  </a:lnTo>
                  <a:lnTo>
                    <a:pt x="4" y="146"/>
                  </a:lnTo>
                  <a:lnTo>
                    <a:pt x="0" y="129"/>
                  </a:lnTo>
                  <a:lnTo>
                    <a:pt x="0" y="113"/>
                  </a:lnTo>
                  <a:lnTo>
                    <a:pt x="3" y="97"/>
                  </a:lnTo>
                  <a:lnTo>
                    <a:pt x="11" y="82"/>
                  </a:lnTo>
                  <a:lnTo>
                    <a:pt x="20" y="67"/>
                  </a:lnTo>
                  <a:lnTo>
                    <a:pt x="33" y="53"/>
                  </a:lnTo>
                  <a:lnTo>
                    <a:pt x="46" y="41"/>
                  </a:lnTo>
                  <a:lnTo>
                    <a:pt x="58" y="29"/>
                  </a:lnTo>
                  <a:lnTo>
                    <a:pt x="71" y="20"/>
                  </a:lnTo>
                  <a:lnTo>
                    <a:pt x="82" y="12"/>
                  </a:lnTo>
                  <a:lnTo>
                    <a:pt x="91" y="6"/>
                  </a:lnTo>
                  <a:lnTo>
                    <a:pt x="97"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49" name="Freeform 77">
              <a:extLst>
                <a:ext uri="{FF2B5EF4-FFF2-40B4-BE49-F238E27FC236}">
                  <a16:creationId xmlns:a16="http://schemas.microsoft.com/office/drawing/2014/main" id="{3A046DAC-5AF7-4730-ACFC-94A6D1D6237F}"/>
                </a:ext>
              </a:extLst>
            </p:cNvPr>
            <p:cNvSpPr>
              <a:spLocks/>
            </p:cNvSpPr>
            <p:nvPr/>
          </p:nvSpPr>
          <p:spPr bwMode="auto">
            <a:xfrm>
              <a:off x="6454332" y="3103195"/>
              <a:ext cx="142268" cy="307428"/>
            </a:xfrm>
            <a:custGeom>
              <a:avLst/>
              <a:gdLst>
                <a:gd name="T0" fmla="*/ 40 w 87"/>
                <a:gd name="T1" fmla="*/ 0 h 188"/>
                <a:gd name="T2" fmla="*/ 57 w 87"/>
                <a:gd name="T3" fmla="*/ 30 h 188"/>
                <a:gd name="T4" fmla="*/ 70 w 87"/>
                <a:gd name="T5" fmla="*/ 56 h 188"/>
                <a:gd name="T6" fmla="*/ 79 w 87"/>
                <a:gd name="T7" fmla="*/ 80 h 188"/>
                <a:gd name="T8" fmla="*/ 85 w 87"/>
                <a:gd name="T9" fmla="*/ 100 h 188"/>
                <a:gd name="T10" fmla="*/ 87 w 87"/>
                <a:gd name="T11" fmla="*/ 117 h 188"/>
                <a:gd name="T12" fmla="*/ 87 w 87"/>
                <a:gd name="T13" fmla="*/ 132 h 188"/>
                <a:gd name="T14" fmla="*/ 84 w 87"/>
                <a:gd name="T15" fmla="*/ 145 h 188"/>
                <a:gd name="T16" fmla="*/ 79 w 87"/>
                <a:gd name="T17" fmla="*/ 155 h 188"/>
                <a:gd name="T18" fmla="*/ 72 w 87"/>
                <a:gd name="T19" fmla="*/ 164 h 188"/>
                <a:gd name="T20" fmla="*/ 65 w 87"/>
                <a:gd name="T21" fmla="*/ 169 h 188"/>
                <a:gd name="T22" fmla="*/ 56 w 87"/>
                <a:gd name="T23" fmla="*/ 174 h 188"/>
                <a:gd name="T24" fmla="*/ 47 w 87"/>
                <a:gd name="T25" fmla="*/ 179 h 188"/>
                <a:gd name="T26" fmla="*/ 38 w 87"/>
                <a:gd name="T27" fmla="*/ 181 h 188"/>
                <a:gd name="T28" fmla="*/ 28 w 87"/>
                <a:gd name="T29" fmla="*/ 183 h 188"/>
                <a:gd name="T30" fmla="*/ 19 w 87"/>
                <a:gd name="T31" fmla="*/ 184 h 188"/>
                <a:gd name="T32" fmla="*/ 11 w 87"/>
                <a:gd name="T33" fmla="*/ 185 h 188"/>
                <a:gd name="T34" fmla="*/ 4 w 87"/>
                <a:gd name="T35" fmla="*/ 187 h 188"/>
                <a:gd name="T36" fmla="*/ 0 w 87"/>
                <a:gd name="T37" fmla="*/ 188 h 188"/>
                <a:gd name="T38" fmla="*/ 40 w 87"/>
                <a:gd name="T3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88">
                  <a:moveTo>
                    <a:pt x="40" y="0"/>
                  </a:moveTo>
                  <a:lnTo>
                    <a:pt x="57" y="30"/>
                  </a:lnTo>
                  <a:lnTo>
                    <a:pt x="70" y="56"/>
                  </a:lnTo>
                  <a:lnTo>
                    <a:pt x="79" y="80"/>
                  </a:lnTo>
                  <a:lnTo>
                    <a:pt x="85" y="100"/>
                  </a:lnTo>
                  <a:lnTo>
                    <a:pt x="87" y="117"/>
                  </a:lnTo>
                  <a:lnTo>
                    <a:pt x="87" y="132"/>
                  </a:lnTo>
                  <a:lnTo>
                    <a:pt x="84" y="145"/>
                  </a:lnTo>
                  <a:lnTo>
                    <a:pt x="79" y="155"/>
                  </a:lnTo>
                  <a:lnTo>
                    <a:pt x="72" y="164"/>
                  </a:lnTo>
                  <a:lnTo>
                    <a:pt x="65" y="169"/>
                  </a:lnTo>
                  <a:lnTo>
                    <a:pt x="56" y="174"/>
                  </a:lnTo>
                  <a:lnTo>
                    <a:pt x="47" y="179"/>
                  </a:lnTo>
                  <a:lnTo>
                    <a:pt x="38" y="181"/>
                  </a:lnTo>
                  <a:lnTo>
                    <a:pt x="28" y="183"/>
                  </a:lnTo>
                  <a:lnTo>
                    <a:pt x="19" y="184"/>
                  </a:lnTo>
                  <a:lnTo>
                    <a:pt x="11" y="185"/>
                  </a:lnTo>
                  <a:lnTo>
                    <a:pt x="4" y="187"/>
                  </a:lnTo>
                  <a:lnTo>
                    <a:pt x="0" y="188"/>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50" name="Freeform 78">
              <a:extLst>
                <a:ext uri="{FF2B5EF4-FFF2-40B4-BE49-F238E27FC236}">
                  <a16:creationId xmlns:a16="http://schemas.microsoft.com/office/drawing/2014/main" id="{F5425242-5809-436A-9583-5F2A8B20B093}"/>
                </a:ext>
              </a:extLst>
            </p:cNvPr>
            <p:cNvSpPr>
              <a:spLocks/>
            </p:cNvSpPr>
            <p:nvPr/>
          </p:nvSpPr>
          <p:spPr bwMode="auto">
            <a:xfrm>
              <a:off x="6892580" y="4491524"/>
              <a:ext cx="399002" cy="207678"/>
            </a:xfrm>
            <a:custGeom>
              <a:avLst/>
              <a:gdLst>
                <a:gd name="T0" fmla="*/ 83 w 244"/>
                <a:gd name="T1" fmla="*/ 0 h 127"/>
                <a:gd name="T2" fmla="*/ 102 w 244"/>
                <a:gd name="T3" fmla="*/ 2 h 127"/>
                <a:gd name="T4" fmla="*/ 122 w 244"/>
                <a:gd name="T5" fmla="*/ 8 h 127"/>
                <a:gd name="T6" fmla="*/ 140 w 244"/>
                <a:gd name="T7" fmla="*/ 15 h 127"/>
                <a:gd name="T8" fmla="*/ 159 w 244"/>
                <a:gd name="T9" fmla="*/ 24 h 127"/>
                <a:gd name="T10" fmla="*/ 176 w 244"/>
                <a:gd name="T11" fmla="*/ 33 h 127"/>
                <a:gd name="T12" fmla="*/ 192 w 244"/>
                <a:gd name="T13" fmla="*/ 45 h 127"/>
                <a:gd name="T14" fmla="*/ 206 w 244"/>
                <a:gd name="T15" fmla="*/ 55 h 127"/>
                <a:gd name="T16" fmla="*/ 219 w 244"/>
                <a:gd name="T17" fmla="*/ 65 h 127"/>
                <a:gd name="T18" fmla="*/ 229 w 244"/>
                <a:gd name="T19" fmla="*/ 74 h 127"/>
                <a:gd name="T20" fmla="*/ 237 w 244"/>
                <a:gd name="T21" fmla="*/ 81 h 127"/>
                <a:gd name="T22" fmla="*/ 242 w 244"/>
                <a:gd name="T23" fmla="*/ 85 h 127"/>
                <a:gd name="T24" fmla="*/ 244 w 244"/>
                <a:gd name="T25" fmla="*/ 86 h 127"/>
                <a:gd name="T26" fmla="*/ 211 w 244"/>
                <a:gd name="T27" fmla="*/ 104 h 127"/>
                <a:gd name="T28" fmla="*/ 181 w 244"/>
                <a:gd name="T29" fmla="*/ 115 h 127"/>
                <a:gd name="T30" fmla="*/ 154 w 244"/>
                <a:gd name="T31" fmla="*/ 123 h 127"/>
                <a:gd name="T32" fmla="*/ 129 w 244"/>
                <a:gd name="T33" fmla="*/ 127 h 127"/>
                <a:gd name="T34" fmla="*/ 107 w 244"/>
                <a:gd name="T35" fmla="*/ 127 h 127"/>
                <a:gd name="T36" fmla="*/ 87 w 244"/>
                <a:gd name="T37" fmla="*/ 125 h 127"/>
                <a:gd name="T38" fmla="*/ 70 w 244"/>
                <a:gd name="T39" fmla="*/ 120 h 127"/>
                <a:gd name="T40" fmla="*/ 55 w 244"/>
                <a:gd name="T41" fmla="*/ 113 h 127"/>
                <a:gd name="T42" fmla="*/ 42 w 244"/>
                <a:gd name="T43" fmla="*/ 105 h 127"/>
                <a:gd name="T44" fmla="*/ 32 w 244"/>
                <a:gd name="T45" fmla="*/ 97 h 127"/>
                <a:gd name="T46" fmla="*/ 23 w 244"/>
                <a:gd name="T47" fmla="*/ 88 h 127"/>
                <a:gd name="T48" fmla="*/ 15 w 244"/>
                <a:gd name="T49" fmla="*/ 78 h 127"/>
                <a:gd name="T50" fmla="*/ 9 w 244"/>
                <a:gd name="T51" fmla="*/ 69 h 127"/>
                <a:gd name="T52" fmla="*/ 4 w 244"/>
                <a:gd name="T53" fmla="*/ 61 h 127"/>
                <a:gd name="T54" fmla="*/ 2 w 244"/>
                <a:gd name="T55" fmla="*/ 55 h 127"/>
                <a:gd name="T56" fmla="*/ 0 w 244"/>
                <a:gd name="T57" fmla="*/ 52 h 127"/>
                <a:gd name="T58" fmla="*/ 0 w 244"/>
                <a:gd name="T59" fmla="*/ 50 h 127"/>
                <a:gd name="T60" fmla="*/ 13 w 244"/>
                <a:gd name="T61" fmla="*/ 30 h 127"/>
                <a:gd name="T62" fmla="*/ 30 w 244"/>
                <a:gd name="T63" fmla="*/ 15 h 127"/>
                <a:gd name="T64" fmla="*/ 46 w 244"/>
                <a:gd name="T65" fmla="*/ 6 h 127"/>
                <a:gd name="T66" fmla="*/ 64 w 244"/>
                <a:gd name="T67" fmla="*/ 1 h 127"/>
                <a:gd name="T68" fmla="*/ 83 w 244"/>
                <a:gd name="T6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4" h="127">
                  <a:moveTo>
                    <a:pt x="83" y="0"/>
                  </a:moveTo>
                  <a:lnTo>
                    <a:pt x="102" y="2"/>
                  </a:lnTo>
                  <a:lnTo>
                    <a:pt x="122" y="8"/>
                  </a:lnTo>
                  <a:lnTo>
                    <a:pt x="140" y="15"/>
                  </a:lnTo>
                  <a:lnTo>
                    <a:pt x="159" y="24"/>
                  </a:lnTo>
                  <a:lnTo>
                    <a:pt x="176" y="33"/>
                  </a:lnTo>
                  <a:lnTo>
                    <a:pt x="192" y="45"/>
                  </a:lnTo>
                  <a:lnTo>
                    <a:pt x="206" y="55"/>
                  </a:lnTo>
                  <a:lnTo>
                    <a:pt x="219" y="65"/>
                  </a:lnTo>
                  <a:lnTo>
                    <a:pt x="229" y="74"/>
                  </a:lnTo>
                  <a:lnTo>
                    <a:pt x="237" y="81"/>
                  </a:lnTo>
                  <a:lnTo>
                    <a:pt x="242" y="85"/>
                  </a:lnTo>
                  <a:lnTo>
                    <a:pt x="244" y="86"/>
                  </a:lnTo>
                  <a:lnTo>
                    <a:pt x="211" y="104"/>
                  </a:lnTo>
                  <a:lnTo>
                    <a:pt x="181" y="115"/>
                  </a:lnTo>
                  <a:lnTo>
                    <a:pt x="154" y="123"/>
                  </a:lnTo>
                  <a:lnTo>
                    <a:pt x="129" y="127"/>
                  </a:lnTo>
                  <a:lnTo>
                    <a:pt x="107" y="127"/>
                  </a:lnTo>
                  <a:lnTo>
                    <a:pt x="87" y="125"/>
                  </a:lnTo>
                  <a:lnTo>
                    <a:pt x="70" y="120"/>
                  </a:lnTo>
                  <a:lnTo>
                    <a:pt x="55" y="113"/>
                  </a:lnTo>
                  <a:lnTo>
                    <a:pt x="42" y="105"/>
                  </a:lnTo>
                  <a:lnTo>
                    <a:pt x="32" y="97"/>
                  </a:lnTo>
                  <a:lnTo>
                    <a:pt x="23" y="88"/>
                  </a:lnTo>
                  <a:lnTo>
                    <a:pt x="15" y="78"/>
                  </a:lnTo>
                  <a:lnTo>
                    <a:pt x="9" y="69"/>
                  </a:lnTo>
                  <a:lnTo>
                    <a:pt x="4" y="61"/>
                  </a:lnTo>
                  <a:lnTo>
                    <a:pt x="2" y="55"/>
                  </a:lnTo>
                  <a:lnTo>
                    <a:pt x="0" y="52"/>
                  </a:lnTo>
                  <a:lnTo>
                    <a:pt x="0" y="50"/>
                  </a:lnTo>
                  <a:lnTo>
                    <a:pt x="13" y="30"/>
                  </a:lnTo>
                  <a:lnTo>
                    <a:pt x="30" y="15"/>
                  </a:lnTo>
                  <a:lnTo>
                    <a:pt x="46" y="6"/>
                  </a:lnTo>
                  <a:lnTo>
                    <a:pt x="64" y="1"/>
                  </a:lnTo>
                  <a:lnTo>
                    <a:pt x="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51" name="Freeform 79">
              <a:extLst>
                <a:ext uri="{FF2B5EF4-FFF2-40B4-BE49-F238E27FC236}">
                  <a16:creationId xmlns:a16="http://schemas.microsoft.com/office/drawing/2014/main" id="{43771A9E-8D64-4117-A300-1C7581D9D095}"/>
                </a:ext>
              </a:extLst>
            </p:cNvPr>
            <p:cNvSpPr>
              <a:spLocks/>
            </p:cNvSpPr>
            <p:nvPr/>
          </p:nvSpPr>
          <p:spPr bwMode="auto">
            <a:xfrm>
              <a:off x="6892580" y="4579827"/>
              <a:ext cx="395731" cy="121009"/>
            </a:xfrm>
            <a:custGeom>
              <a:avLst/>
              <a:gdLst>
                <a:gd name="T0" fmla="*/ 0 w 242"/>
                <a:gd name="T1" fmla="*/ 0 h 74"/>
                <a:gd name="T2" fmla="*/ 242 w 242"/>
                <a:gd name="T3" fmla="*/ 34 h 74"/>
                <a:gd name="T4" fmla="*/ 209 w 242"/>
                <a:gd name="T5" fmla="*/ 51 h 74"/>
                <a:gd name="T6" fmla="*/ 177 w 242"/>
                <a:gd name="T7" fmla="*/ 62 h 74"/>
                <a:gd name="T8" fmla="*/ 150 w 242"/>
                <a:gd name="T9" fmla="*/ 71 h 74"/>
                <a:gd name="T10" fmla="*/ 124 w 242"/>
                <a:gd name="T11" fmla="*/ 74 h 74"/>
                <a:gd name="T12" fmla="*/ 102 w 242"/>
                <a:gd name="T13" fmla="*/ 74 h 74"/>
                <a:gd name="T14" fmla="*/ 83 w 242"/>
                <a:gd name="T15" fmla="*/ 71 h 74"/>
                <a:gd name="T16" fmla="*/ 65 w 242"/>
                <a:gd name="T17" fmla="*/ 66 h 74"/>
                <a:gd name="T18" fmla="*/ 50 w 242"/>
                <a:gd name="T19" fmla="*/ 58 h 74"/>
                <a:gd name="T20" fmla="*/ 38 w 242"/>
                <a:gd name="T21" fmla="*/ 50 h 74"/>
                <a:gd name="T22" fmla="*/ 26 w 242"/>
                <a:gd name="T23" fmla="*/ 41 h 74"/>
                <a:gd name="T24" fmla="*/ 18 w 242"/>
                <a:gd name="T25" fmla="*/ 31 h 74"/>
                <a:gd name="T26" fmla="*/ 11 w 242"/>
                <a:gd name="T27" fmla="*/ 21 h 74"/>
                <a:gd name="T28" fmla="*/ 5 w 242"/>
                <a:gd name="T29" fmla="*/ 13 h 74"/>
                <a:gd name="T30" fmla="*/ 2 w 242"/>
                <a:gd name="T31" fmla="*/ 5 h 74"/>
                <a:gd name="T32" fmla="*/ 0 w 242"/>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74">
                  <a:moveTo>
                    <a:pt x="0" y="0"/>
                  </a:moveTo>
                  <a:lnTo>
                    <a:pt x="242" y="34"/>
                  </a:lnTo>
                  <a:lnTo>
                    <a:pt x="209" y="51"/>
                  </a:lnTo>
                  <a:lnTo>
                    <a:pt x="177" y="62"/>
                  </a:lnTo>
                  <a:lnTo>
                    <a:pt x="150" y="71"/>
                  </a:lnTo>
                  <a:lnTo>
                    <a:pt x="124" y="74"/>
                  </a:lnTo>
                  <a:lnTo>
                    <a:pt x="102" y="74"/>
                  </a:lnTo>
                  <a:lnTo>
                    <a:pt x="83" y="71"/>
                  </a:lnTo>
                  <a:lnTo>
                    <a:pt x="65" y="66"/>
                  </a:lnTo>
                  <a:lnTo>
                    <a:pt x="50" y="58"/>
                  </a:lnTo>
                  <a:lnTo>
                    <a:pt x="38" y="50"/>
                  </a:lnTo>
                  <a:lnTo>
                    <a:pt x="26" y="41"/>
                  </a:lnTo>
                  <a:lnTo>
                    <a:pt x="18" y="31"/>
                  </a:lnTo>
                  <a:lnTo>
                    <a:pt x="11" y="21"/>
                  </a:lnTo>
                  <a:lnTo>
                    <a:pt x="5" y="13"/>
                  </a:lnTo>
                  <a:lnTo>
                    <a:pt x="2"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52" name="Freeform 80">
              <a:extLst>
                <a:ext uri="{FF2B5EF4-FFF2-40B4-BE49-F238E27FC236}">
                  <a16:creationId xmlns:a16="http://schemas.microsoft.com/office/drawing/2014/main" id="{9181CCF0-7A83-443B-A8EA-BA46A26D4BDB}"/>
                </a:ext>
              </a:extLst>
            </p:cNvPr>
            <p:cNvSpPr>
              <a:spLocks/>
            </p:cNvSpPr>
            <p:nvPr/>
          </p:nvSpPr>
          <p:spPr bwMode="auto">
            <a:xfrm>
              <a:off x="6634210" y="3395904"/>
              <a:ext cx="345039" cy="253465"/>
            </a:xfrm>
            <a:custGeom>
              <a:avLst/>
              <a:gdLst>
                <a:gd name="T0" fmla="*/ 70 w 211"/>
                <a:gd name="T1" fmla="*/ 0 h 155"/>
                <a:gd name="T2" fmla="*/ 91 w 211"/>
                <a:gd name="T3" fmla="*/ 5 h 155"/>
                <a:gd name="T4" fmla="*/ 109 w 211"/>
                <a:gd name="T5" fmla="*/ 15 h 155"/>
                <a:gd name="T6" fmla="*/ 128 w 211"/>
                <a:gd name="T7" fmla="*/ 28 h 155"/>
                <a:gd name="T8" fmla="*/ 144 w 211"/>
                <a:gd name="T9" fmla="*/ 45 h 155"/>
                <a:gd name="T10" fmla="*/ 159 w 211"/>
                <a:gd name="T11" fmla="*/ 62 h 155"/>
                <a:gd name="T12" fmla="*/ 171 w 211"/>
                <a:gd name="T13" fmla="*/ 80 h 155"/>
                <a:gd name="T14" fmla="*/ 183 w 211"/>
                <a:gd name="T15" fmla="*/ 99 h 155"/>
                <a:gd name="T16" fmla="*/ 192 w 211"/>
                <a:gd name="T17" fmla="*/ 116 h 155"/>
                <a:gd name="T18" fmla="*/ 200 w 211"/>
                <a:gd name="T19" fmla="*/ 131 h 155"/>
                <a:gd name="T20" fmla="*/ 206 w 211"/>
                <a:gd name="T21" fmla="*/ 143 h 155"/>
                <a:gd name="T22" fmla="*/ 210 w 211"/>
                <a:gd name="T23" fmla="*/ 151 h 155"/>
                <a:gd name="T24" fmla="*/ 211 w 211"/>
                <a:gd name="T25" fmla="*/ 153 h 155"/>
                <a:gd name="T26" fmla="*/ 174 w 211"/>
                <a:gd name="T27" fmla="*/ 155 h 155"/>
                <a:gd name="T28" fmla="*/ 141 w 211"/>
                <a:gd name="T29" fmla="*/ 154 h 155"/>
                <a:gd name="T30" fmla="*/ 113 w 211"/>
                <a:gd name="T31" fmla="*/ 150 h 155"/>
                <a:gd name="T32" fmla="*/ 89 w 211"/>
                <a:gd name="T33" fmla="*/ 144 h 155"/>
                <a:gd name="T34" fmla="*/ 69 w 211"/>
                <a:gd name="T35" fmla="*/ 135 h 155"/>
                <a:gd name="T36" fmla="*/ 51 w 211"/>
                <a:gd name="T37" fmla="*/ 125 h 155"/>
                <a:gd name="T38" fmla="*/ 37 w 211"/>
                <a:gd name="T39" fmla="*/ 114 h 155"/>
                <a:gd name="T40" fmla="*/ 27 w 211"/>
                <a:gd name="T41" fmla="*/ 101 h 155"/>
                <a:gd name="T42" fmla="*/ 18 w 211"/>
                <a:gd name="T43" fmla="*/ 88 h 155"/>
                <a:gd name="T44" fmla="*/ 12 w 211"/>
                <a:gd name="T45" fmla="*/ 76 h 155"/>
                <a:gd name="T46" fmla="*/ 7 w 211"/>
                <a:gd name="T47" fmla="*/ 64 h 155"/>
                <a:gd name="T48" fmla="*/ 4 w 211"/>
                <a:gd name="T49" fmla="*/ 53 h 155"/>
                <a:gd name="T50" fmla="*/ 2 w 211"/>
                <a:gd name="T51" fmla="*/ 42 h 155"/>
                <a:gd name="T52" fmla="*/ 2 w 211"/>
                <a:gd name="T53" fmla="*/ 33 h 155"/>
                <a:gd name="T54" fmla="*/ 0 w 211"/>
                <a:gd name="T55" fmla="*/ 26 h 155"/>
                <a:gd name="T56" fmla="*/ 0 w 211"/>
                <a:gd name="T57" fmla="*/ 23 h 155"/>
                <a:gd name="T58" fmla="*/ 2 w 211"/>
                <a:gd name="T59" fmla="*/ 20 h 155"/>
                <a:gd name="T60" fmla="*/ 25 w 211"/>
                <a:gd name="T61" fmla="*/ 6 h 155"/>
                <a:gd name="T62" fmla="*/ 48 w 211"/>
                <a:gd name="T63" fmla="*/ 0 h 155"/>
                <a:gd name="T64" fmla="*/ 70 w 211"/>
                <a:gd name="T6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155">
                  <a:moveTo>
                    <a:pt x="70" y="0"/>
                  </a:moveTo>
                  <a:lnTo>
                    <a:pt x="91" y="5"/>
                  </a:lnTo>
                  <a:lnTo>
                    <a:pt x="109" y="15"/>
                  </a:lnTo>
                  <a:lnTo>
                    <a:pt x="128" y="28"/>
                  </a:lnTo>
                  <a:lnTo>
                    <a:pt x="144" y="45"/>
                  </a:lnTo>
                  <a:lnTo>
                    <a:pt x="159" y="62"/>
                  </a:lnTo>
                  <a:lnTo>
                    <a:pt x="171" y="80"/>
                  </a:lnTo>
                  <a:lnTo>
                    <a:pt x="183" y="99"/>
                  </a:lnTo>
                  <a:lnTo>
                    <a:pt x="192" y="116"/>
                  </a:lnTo>
                  <a:lnTo>
                    <a:pt x="200" y="131"/>
                  </a:lnTo>
                  <a:lnTo>
                    <a:pt x="206" y="143"/>
                  </a:lnTo>
                  <a:lnTo>
                    <a:pt x="210" y="151"/>
                  </a:lnTo>
                  <a:lnTo>
                    <a:pt x="211" y="153"/>
                  </a:lnTo>
                  <a:lnTo>
                    <a:pt x="174" y="155"/>
                  </a:lnTo>
                  <a:lnTo>
                    <a:pt x="141" y="154"/>
                  </a:lnTo>
                  <a:lnTo>
                    <a:pt x="113" y="150"/>
                  </a:lnTo>
                  <a:lnTo>
                    <a:pt x="89" y="144"/>
                  </a:lnTo>
                  <a:lnTo>
                    <a:pt x="69" y="135"/>
                  </a:lnTo>
                  <a:lnTo>
                    <a:pt x="51" y="125"/>
                  </a:lnTo>
                  <a:lnTo>
                    <a:pt x="37" y="114"/>
                  </a:lnTo>
                  <a:lnTo>
                    <a:pt x="27" y="101"/>
                  </a:lnTo>
                  <a:lnTo>
                    <a:pt x="18" y="88"/>
                  </a:lnTo>
                  <a:lnTo>
                    <a:pt x="12" y="76"/>
                  </a:lnTo>
                  <a:lnTo>
                    <a:pt x="7" y="64"/>
                  </a:lnTo>
                  <a:lnTo>
                    <a:pt x="4" y="53"/>
                  </a:lnTo>
                  <a:lnTo>
                    <a:pt x="2" y="42"/>
                  </a:lnTo>
                  <a:lnTo>
                    <a:pt x="2" y="33"/>
                  </a:lnTo>
                  <a:lnTo>
                    <a:pt x="0" y="26"/>
                  </a:lnTo>
                  <a:lnTo>
                    <a:pt x="0" y="23"/>
                  </a:lnTo>
                  <a:lnTo>
                    <a:pt x="2" y="20"/>
                  </a:lnTo>
                  <a:lnTo>
                    <a:pt x="25" y="6"/>
                  </a:lnTo>
                  <a:lnTo>
                    <a:pt x="48" y="0"/>
                  </a:lnTo>
                  <a:lnTo>
                    <a:pt x="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53" name="Freeform 81">
              <a:extLst>
                <a:ext uri="{FF2B5EF4-FFF2-40B4-BE49-F238E27FC236}">
                  <a16:creationId xmlns:a16="http://schemas.microsoft.com/office/drawing/2014/main" id="{E71D6B5A-7B75-4DF2-B94A-26EF13C953BD}"/>
                </a:ext>
              </a:extLst>
            </p:cNvPr>
            <p:cNvSpPr>
              <a:spLocks/>
            </p:cNvSpPr>
            <p:nvPr/>
          </p:nvSpPr>
          <p:spPr bwMode="auto">
            <a:xfrm>
              <a:off x="6634210" y="3435150"/>
              <a:ext cx="338498" cy="214219"/>
            </a:xfrm>
            <a:custGeom>
              <a:avLst/>
              <a:gdLst>
                <a:gd name="T0" fmla="*/ 0 w 207"/>
                <a:gd name="T1" fmla="*/ 0 h 131"/>
                <a:gd name="T2" fmla="*/ 207 w 207"/>
                <a:gd name="T3" fmla="*/ 129 h 131"/>
                <a:gd name="T4" fmla="*/ 170 w 207"/>
                <a:gd name="T5" fmla="*/ 131 h 131"/>
                <a:gd name="T6" fmla="*/ 137 w 207"/>
                <a:gd name="T7" fmla="*/ 130 h 131"/>
                <a:gd name="T8" fmla="*/ 109 w 207"/>
                <a:gd name="T9" fmla="*/ 126 h 131"/>
                <a:gd name="T10" fmla="*/ 85 w 207"/>
                <a:gd name="T11" fmla="*/ 119 h 131"/>
                <a:gd name="T12" fmla="*/ 64 w 207"/>
                <a:gd name="T13" fmla="*/ 109 h 131"/>
                <a:gd name="T14" fmla="*/ 47 w 207"/>
                <a:gd name="T15" fmla="*/ 99 h 131"/>
                <a:gd name="T16" fmla="*/ 33 w 207"/>
                <a:gd name="T17" fmla="*/ 86 h 131"/>
                <a:gd name="T18" fmla="*/ 22 w 207"/>
                <a:gd name="T19" fmla="*/ 74 h 131"/>
                <a:gd name="T20" fmla="*/ 14 w 207"/>
                <a:gd name="T21" fmla="*/ 61 h 131"/>
                <a:gd name="T22" fmla="*/ 9 w 207"/>
                <a:gd name="T23" fmla="*/ 48 h 131"/>
                <a:gd name="T24" fmla="*/ 4 w 207"/>
                <a:gd name="T25" fmla="*/ 36 h 131"/>
                <a:gd name="T26" fmla="*/ 2 w 207"/>
                <a:gd name="T27" fmla="*/ 24 h 131"/>
                <a:gd name="T28" fmla="*/ 0 w 207"/>
                <a:gd name="T29" fmla="*/ 15 h 131"/>
                <a:gd name="T30" fmla="*/ 0 w 207"/>
                <a:gd name="T31" fmla="*/ 7 h 131"/>
                <a:gd name="T32" fmla="*/ 0 w 207"/>
                <a:gd name="T3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31">
                  <a:moveTo>
                    <a:pt x="0" y="0"/>
                  </a:moveTo>
                  <a:lnTo>
                    <a:pt x="207" y="129"/>
                  </a:lnTo>
                  <a:lnTo>
                    <a:pt x="170" y="131"/>
                  </a:lnTo>
                  <a:lnTo>
                    <a:pt x="137" y="130"/>
                  </a:lnTo>
                  <a:lnTo>
                    <a:pt x="109" y="126"/>
                  </a:lnTo>
                  <a:lnTo>
                    <a:pt x="85" y="119"/>
                  </a:lnTo>
                  <a:lnTo>
                    <a:pt x="64" y="109"/>
                  </a:lnTo>
                  <a:lnTo>
                    <a:pt x="47" y="99"/>
                  </a:lnTo>
                  <a:lnTo>
                    <a:pt x="33" y="86"/>
                  </a:lnTo>
                  <a:lnTo>
                    <a:pt x="22" y="74"/>
                  </a:lnTo>
                  <a:lnTo>
                    <a:pt x="14" y="61"/>
                  </a:lnTo>
                  <a:lnTo>
                    <a:pt x="9" y="48"/>
                  </a:lnTo>
                  <a:lnTo>
                    <a:pt x="4" y="36"/>
                  </a:lnTo>
                  <a:lnTo>
                    <a:pt x="2" y="24"/>
                  </a:lnTo>
                  <a:lnTo>
                    <a:pt x="0" y="15"/>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54" name="Freeform 82">
              <a:extLst>
                <a:ext uri="{FF2B5EF4-FFF2-40B4-BE49-F238E27FC236}">
                  <a16:creationId xmlns:a16="http://schemas.microsoft.com/office/drawing/2014/main" id="{CF51F71A-C596-4F94-8242-7D39E2EE498C}"/>
                </a:ext>
              </a:extLst>
            </p:cNvPr>
            <p:cNvSpPr>
              <a:spLocks/>
            </p:cNvSpPr>
            <p:nvPr/>
          </p:nvSpPr>
          <p:spPr bwMode="auto">
            <a:xfrm>
              <a:off x="6529554" y="4684483"/>
              <a:ext cx="457871" cy="313969"/>
            </a:xfrm>
            <a:custGeom>
              <a:avLst/>
              <a:gdLst>
                <a:gd name="T0" fmla="*/ 76 w 280"/>
                <a:gd name="T1" fmla="*/ 0 h 192"/>
                <a:gd name="T2" fmla="*/ 100 w 280"/>
                <a:gd name="T3" fmla="*/ 1 h 192"/>
                <a:gd name="T4" fmla="*/ 122 w 280"/>
                <a:gd name="T5" fmla="*/ 7 h 192"/>
                <a:gd name="T6" fmla="*/ 144 w 280"/>
                <a:gd name="T7" fmla="*/ 16 h 192"/>
                <a:gd name="T8" fmla="*/ 164 w 280"/>
                <a:gd name="T9" fmla="*/ 28 h 192"/>
                <a:gd name="T10" fmla="*/ 183 w 280"/>
                <a:gd name="T11" fmla="*/ 45 h 192"/>
                <a:gd name="T12" fmla="*/ 201 w 280"/>
                <a:gd name="T13" fmla="*/ 62 h 192"/>
                <a:gd name="T14" fmla="*/ 217 w 280"/>
                <a:gd name="T15" fmla="*/ 80 h 192"/>
                <a:gd name="T16" fmla="*/ 231 w 280"/>
                <a:gd name="T17" fmla="*/ 99 h 192"/>
                <a:gd name="T18" fmla="*/ 243 w 280"/>
                <a:gd name="T19" fmla="*/ 118 h 192"/>
                <a:gd name="T20" fmla="*/ 254 w 280"/>
                <a:gd name="T21" fmla="*/ 136 h 192"/>
                <a:gd name="T22" fmla="*/ 263 w 280"/>
                <a:gd name="T23" fmla="*/ 152 h 192"/>
                <a:gd name="T24" fmla="*/ 270 w 280"/>
                <a:gd name="T25" fmla="*/ 166 h 192"/>
                <a:gd name="T26" fmla="*/ 276 w 280"/>
                <a:gd name="T27" fmla="*/ 176 h 192"/>
                <a:gd name="T28" fmla="*/ 279 w 280"/>
                <a:gd name="T29" fmla="*/ 183 h 192"/>
                <a:gd name="T30" fmla="*/ 280 w 280"/>
                <a:gd name="T31" fmla="*/ 185 h 192"/>
                <a:gd name="T32" fmla="*/ 238 w 280"/>
                <a:gd name="T33" fmla="*/ 191 h 192"/>
                <a:gd name="T34" fmla="*/ 200 w 280"/>
                <a:gd name="T35" fmla="*/ 192 h 192"/>
                <a:gd name="T36" fmla="*/ 166 w 280"/>
                <a:gd name="T37" fmla="*/ 191 h 192"/>
                <a:gd name="T38" fmla="*/ 137 w 280"/>
                <a:gd name="T39" fmla="*/ 188 h 192"/>
                <a:gd name="T40" fmla="*/ 111 w 280"/>
                <a:gd name="T41" fmla="*/ 182 h 192"/>
                <a:gd name="T42" fmla="*/ 89 w 280"/>
                <a:gd name="T43" fmla="*/ 174 h 192"/>
                <a:gd name="T44" fmla="*/ 69 w 280"/>
                <a:gd name="T45" fmla="*/ 164 h 192"/>
                <a:gd name="T46" fmla="*/ 53 w 280"/>
                <a:gd name="T47" fmla="*/ 152 h 192"/>
                <a:gd name="T48" fmla="*/ 39 w 280"/>
                <a:gd name="T49" fmla="*/ 140 h 192"/>
                <a:gd name="T50" fmla="*/ 29 w 280"/>
                <a:gd name="T51" fmla="*/ 127 h 192"/>
                <a:gd name="T52" fmla="*/ 19 w 280"/>
                <a:gd name="T53" fmla="*/ 114 h 192"/>
                <a:gd name="T54" fmla="*/ 13 w 280"/>
                <a:gd name="T55" fmla="*/ 100 h 192"/>
                <a:gd name="T56" fmla="*/ 8 w 280"/>
                <a:gd name="T57" fmla="*/ 87 h 192"/>
                <a:gd name="T58" fmla="*/ 4 w 280"/>
                <a:gd name="T59" fmla="*/ 75 h 192"/>
                <a:gd name="T60" fmla="*/ 2 w 280"/>
                <a:gd name="T61" fmla="*/ 63 h 192"/>
                <a:gd name="T62" fmla="*/ 0 w 280"/>
                <a:gd name="T63" fmla="*/ 53 h 192"/>
                <a:gd name="T64" fmla="*/ 0 w 280"/>
                <a:gd name="T65" fmla="*/ 45 h 192"/>
                <a:gd name="T66" fmla="*/ 0 w 280"/>
                <a:gd name="T67" fmla="*/ 39 h 192"/>
                <a:gd name="T68" fmla="*/ 0 w 280"/>
                <a:gd name="T69" fmla="*/ 34 h 192"/>
                <a:gd name="T70" fmla="*/ 0 w 280"/>
                <a:gd name="T71" fmla="*/ 33 h 192"/>
                <a:gd name="T72" fmla="*/ 26 w 280"/>
                <a:gd name="T73" fmla="*/ 16 h 192"/>
                <a:gd name="T74" fmla="*/ 52 w 280"/>
                <a:gd name="T75" fmla="*/ 4 h 192"/>
                <a:gd name="T76" fmla="*/ 76 w 280"/>
                <a:gd name="T7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0" h="192">
                  <a:moveTo>
                    <a:pt x="76" y="0"/>
                  </a:moveTo>
                  <a:lnTo>
                    <a:pt x="100" y="1"/>
                  </a:lnTo>
                  <a:lnTo>
                    <a:pt x="122" y="7"/>
                  </a:lnTo>
                  <a:lnTo>
                    <a:pt x="144" y="16"/>
                  </a:lnTo>
                  <a:lnTo>
                    <a:pt x="164" y="28"/>
                  </a:lnTo>
                  <a:lnTo>
                    <a:pt x="183" y="45"/>
                  </a:lnTo>
                  <a:lnTo>
                    <a:pt x="201" y="62"/>
                  </a:lnTo>
                  <a:lnTo>
                    <a:pt x="217" y="80"/>
                  </a:lnTo>
                  <a:lnTo>
                    <a:pt x="231" y="99"/>
                  </a:lnTo>
                  <a:lnTo>
                    <a:pt x="243" y="118"/>
                  </a:lnTo>
                  <a:lnTo>
                    <a:pt x="254" y="136"/>
                  </a:lnTo>
                  <a:lnTo>
                    <a:pt x="263" y="152"/>
                  </a:lnTo>
                  <a:lnTo>
                    <a:pt x="270" y="166"/>
                  </a:lnTo>
                  <a:lnTo>
                    <a:pt x="276" y="176"/>
                  </a:lnTo>
                  <a:lnTo>
                    <a:pt x="279" y="183"/>
                  </a:lnTo>
                  <a:lnTo>
                    <a:pt x="280" y="185"/>
                  </a:lnTo>
                  <a:lnTo>
                    <a:pt x="238" y="191"/>
                  </a:lnTo>
                  <a:lnTo>
                    <a:pt x="200" y="192"/>
                  </a:lnTo>
                  <a:lnTo>
                    <a:pt x="166" y="191"/>
                  </a:lnTo>
                  <a:lnTo>
                    <a:pt x="137" y="188"/>
                  </a:lnTo>
                  <a:lnTo>
                    <a:pt x="111" y="182"/>
                  </a:lnTo>
                  <a:lnTo>
                    <a:pt x="89" y="174"/>
                  </a:lnTo>
                  <a:lnTo>
                    <a:pt x="69" y="164"/>
                  </a:lnTo>
                  <a:lnTo>
                    <a:pt x="53" y="152"/>
                  </a:lnTo>
                  <a:lnTo>
                    <a:pt x="39" y="140"/>
                  </a:lnTo>
                  <a:lnTo>
                    <a:pt x="29" y="127"/>
                  </a:lnTo>
                  <a:lnTo>
                    <a:pt x="19" y="114"/>
                  </a:lnTo>
                  <a:lnTo>
                    <a:pt x="13" y="100"/>
                  </a:lnTo>
                  <a:lnTo>
                    <a:pt x="8" y="87"/>
                  </a:lnTo>
                  <a:lnTo>
                    <a:pt x="4" y="75"/>
                  </a:lnTo>
                  <a:lnTo>
                    <a:pt x="2" y="63"/>
                  </a:lnTo>
                  <a:lnTo>
                    <a:pt x="0" y="53"/>
                  </a:lnTo>
                  <a:lnTo>
                    <a:pt x="0" y="45"/>
                  </a:lnTo>
                  <a:lnTo>
                    <a:pt x="0" y="39"/>
                  </a:lnTo>
                  <a:lnTo>
                    <a:pt x="0" y="34"/>
                  </a:lnTo>
                  <a:lnTo>
                    <a:pt x="0" y="33"/>
                  </a:lnTo>
                  <a:lnTo>
                    <a:pt x="26" y="16"/>
                  </a:lnTo>
                  <a:lnTo>
                    <a:pt x="52" y="4"/>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55" name="Freeform 83">
              <a:extLst>
                <a:ext uri="{FF2B5EF4-FFF2-40B4-BE49-F238E27FC236}">
                  <a16:creationId xmlns:a16="http://schemas.microsoft.com/office/drawing/2014/main" id="{2AD8DF4C-9825-4535-BD98-92E122CC5512}"/>
                </a:ext>
              </a:extLst>
            </p:cNvPr>
            <p:cNvSpPr>
              <a:spLocks/>
            </p:cNvSpPr>
            <p:nvPr/>
          </p:nvSpPr>
          <p:spPr bwMode="auto">
            <a:xfrm>
              <a:off x="6527918" y="4746623"/>
              <a:ext cx="454600" cy="251829"/>
            </a:xfrm>
            <a:custGeom>
              <a:avLst/>
              <a:gdLst>
                <a:gd name="T0" fmla="*/ 0 w 278"/>
                <a:gd name="T1" fmla="*/ 0 h 154"/>
                <a:gd name="T2" fmla="*/ 278 w 278"/>
                <a:gd name="T3" fmla="*/ 149 h 154"/>
                <a:gd name="T4" fmla="*/ 235 w 278"/>
                <a:gd name="T5" fmla="*/ 153 h 154"/>
                <a:gd name="T6" fmla="*/ 197 w 278"/>
                <a:gd name="T7" fmla="*/ 154 h 154"/>
                <a:gd name="T8" fmla="*/ 164 w 278"/>
                <a:gd name="T9" fmla="*/ 153 h 154"/>
                <a:gd name="T10" fmla="*/ 134 w 278"/>
                <a:gd name="T11" fmla="*/ 150 h 154"/>
                <a:gd name="T12" fmla="*/ 108 w 278"/>
                <a:gd name="T13" fmla="*/ 143 h 154"/>
                <a:gd name="T14" fmla="*/ 85 w 278"/>
                <a:gd name="T15" fmla="*/ 135 h 154"/>
                <a:gd name="T16" fmla="*/ 67 w 278"/>
                <a:gd name="T17" fmla="*/ 124 h 154"/>
                <a:gd name="T18" fmla="*/ 50 w 278"/>
                <a:gd name="T19" fmla="*/ 113 h 154"/>
                <a:gd name="T20" fmla="*/ 37 w 278"/>
                <a:gd name="T21" fmla="*/ 100 h 154"/>
                <a:gd name="T22" fmla="*/ 26 w 278"/>
                <a:gd name="T23" fmla="*/ 87 h 154"/>
                <a:gd name="T24" fmla="*/ 17 w 278"/>
                <a:gd name="T25" fmla="*/ 75 h 154"/>
                <a:gd name="T26" fmla="*/ 10 w 278"/>
                <a:gd name="T27" fmla="*/ 61 h 154"/>
                <a:gd name="T28" fmla="*/ 5 w 278"/>
                <a:gd name="T29" fmla="*/ 48 h 154"/>
                <a:gd name="T30" fmla="*/ 2 w 278"/>
                <a:gd name="T31" fmla="*/ 35 h 154"/>
                <a:gd name="T32" fmla="*/ 1 w 278"/>
                <a:gd name="T33" fmla="*/ 24 h 154"/>
                <a:gd name="T34" fmla="*/ 0 w 278"/>
                <a:gd name="T35" fmla="*/ 14 h 154"/>
                <a:gd name="T36" fmla="*/ 0 w 278"/>
                <a:gd name="T37" fmla="*/ 5 h 154"/>
                <a:gd name="T38" fmla="*/ 0 w 278"/>
                <a:gd name="T3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 h="154">
                  <a:moveTo>
                    <a:pt x="0" y="0"/>
                  </a:moveTo>
                  <a:lnTo>
                    <a:pt x="278" y="149"/>
                  </a:lnTo>
                  <a:lnTo>
                    <a:pt x="235" y="153"/>
                  </a:lnTo>
                  <a:lnTo>
                    <a:pt x="197" y="154"/>
                  </a:lnTo>
                  <a:lnTo>
                    <a:pt x="164" y="153"/>
                  </a:lnTo>
                  <a:lnTo>
                    <a:pt x="134" y="150"/>
                  </a:lnTo>
                  <a:lnTo>
                    <a:pt x="108" y="143"/>
                  </a:lnTo>
                  <a:lnTo>
                    <a:pt x="85" y="135"/>
                  </a:lnTo>
                  <a:lnTo>
                    <a:pt x="67" y="124"/>
                  </a:lnTo>
                  <a:lnTo>
                    <a:pt x="50" y="113"/>
                  </a:lnTo>
                  <a:lnTo>
                    <a:pt x="37" y="100"/>
                  </a:lnTo>
                  <a:lnTo>
                    <a:pt x="26" y="87"/>
                  </a:lnTo>
                  <a:lnTo>
                    <a:pt x="17" y="75"/>
                  </a:lnTo>
                  <a:lnTo>
                    <a:pt x="10" y="61"/>
                  </a:lnTo>
                  <a:lnTo>
                    <a:pt x="5" y="48"/>
                  </a:lnTo>
                  <a:lnTo>
                    <a:pt x="2" y="35"/>
                  </a:lnTo>
                  <a:lnTo>
                    <a:pt x="1" y="24"/>
                  </a:lnTo>
                  <a:lnTo>
                    <a:pt x="0" y="14"/>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56" name="Freeform 84">
              <a:extLst>
                <a:ext uri="{FF2B5EF4-FFF2-40B4-BE49-F238E27FC236}">
                  <a16:creationId xmlns:a16="http://schemas.microsoft.com/office/drawing/2014/main" id="{AD36EE99-7C4C-49D4-B4F9-A2FD2D58CD8D}"/>
                </a:ext>
              </a:extLst>
            </p:cNvPr>
            <p:cNvSpPr>
              <a:spLocks/>
            </p:cNvSpPr>
            <p:nvPr/>
          </p:nvSpPr>
          <p:spPr bwMode="auto">
            <a:xfrm>
              <a:off x="6315335" y="3521819"/>
              <a:ext cx="302522" cy="282899"/>
            </a:xfrm>
            <a:custGeom>
              <a:avLst/>
              <a:gdLst>
                <a:gd name="T0" fmla="*/ 117 w 185"/>
                <a:gd name="T1" fmla="*/ 0 h 173"/>
                <a:gd name="T2" fmla="*/ 131 w 185"/>
                <a:gd name="T3" fmla="*/ 2 h 173"/>
                <a:gd name="T4" fmla="*/ 142 w 185"/>
                <a:gd name="T5" fmla="*/ 8 h 173"/>
                <a:gd name="T6" fmla="*/ 153 w 185"/>
                <a:gd name="T7" fmla="*/ 16 h 173"/>
                <a:gd name="T8" fmla="*/ 161 w 185"/>
                <a:gd name="T9" fmla="*/ 26 h 173"/>
                <a:gd name="T10" fmla="*/ 168 w 185"/>
                <a:gd name="T11" fmla="*/ 39 h 173"/>
                <a:gd name="T12" fmla="*/ 172 w 185"/>
                <a:gd name="T13" fmla="*/ 53 h 173"/>
                <a:gd name="T14" fmla="*/ 177 w 185"/>
                <a:gd name="T15" fmla="*/ 68 h 173"/>
                <a:gd name="T16" fmla="*/ 180 w 185"/>
                <a:gd name="T17" fmla="*/ 83 h 173"/>
                <a:gd name="T18" fmla="*/ 183 w 185"/>
                <a:gd name="T19" fmla="*/ 99 h 173"/>
                <a:gd name="T20" fmla="*/ 184 w 185"/>
                <a:gd name="T21" fmla="*/ 114 h 173"/>
                <a:gd name="T22" fmla="*/ 185 w 185"/>
                <a:gd name="T23" fmla="*/ 128 h 173"/>
                <a:gd name="T24" fmla="*/ 185 w 185"/>
                <a:gd name="T25" fmla="*/ 141 h 173"/>
                <a:gd name="T26" fmla="*/ 185 w 185"/>
                <a:gd name="T27" fmla="*/ 151 h 173"/>
                <a:gd name="T28" fmla="*/ 185 w 185"/>
                <a:gd name="T29" fmla="*/ 159 h 173"/>
                <a:gd name="T30" fmla="*/ 185 w 185"/>
                <a:gd name="T31" fmla="*/ 164 h 173"/>
                <a:gd name="T32" fmla="*/ 185 w 185"/>
                <a:gd name="T33" fmla="*/ 166 h 173"/>
                <a:gd name="T34" fmla="*/ 145 w 185"/>
                <a:gd name="T35" fmla="*/ 171 h 173"/>
                <a:gd name="T36" fmla="*/ 111 w 185"/>
                <a:gd name="T37" fmla="*/ 173 h 173"/>
                <a:gd name="T38" fmla="*/ 83 w 185"/>
                <a:gd name="T39" fmla="*/ 173 h 173"/>
                <a:gd name="T40" fmla="*/ 59 w 185"/>
                <a:gd name="T41" fmla="*/ 171 h 173"/>
                <a:gd name="T42" fmla="*/ 41 w 185"/>
                <a:gd name="T43" fmla="*/ 167 h 173"/>
                <a:gd name="T44" fmla="*/ 26 w 185"/>
                <a:gd name="T45" fmla="*/ 160 h 173"/>
                <a:gd name="T46" fmla="*/ 15 w 185"/>
                <a:gd name="T47" fmla="*/ 153 h 173"/>
                <a:gd name="T48" fmla="*/ 7 w 185"/>
                <a:gd name="T49" fmla="*/ 144 h 173"/>
                <a:gd name="T50" fmla="*/ 3 w 185"/>
                <a:gd name="T51" fmla="*/ 134 h 173"/>
                <a:gd name="T52" fmla="*/ 0 w 185"/>
                <a:gd name="T53" fmla="*/ 123 h 173"/>
                <a:gd name="T54" fmla="*/ 1 w 185"/>
                <a:gd name="T55" fmla="*/ 113 h 173"/>
                <a:gd name="T56" fmla="*/ 4 w 185"/>
                <a:gd name="T57" fmla="*/ 101 h 173"/>
                <a:gd name="T58" fmla="*/ 7 w 185"/>
                <a:gd name="T59" fmla="*/ 90 h 173"/>
                <a:gd name="T60" fmla="*/ 12 w 185"/>
                <a:gd name="T61" fmla="*/ 79 h 173"/>
                <a:gd name="T62" fmla="*/ 16 w 185"/>
                <a:gd name="T63" fmla="*/ 69 h 173"/>
                <a:gd name="T64" fmla="*/ 22 w 185"/>
                <a:gd name="T65" fmla="*/ 60 h 173"/>
                <a:gd name="T66" fmla="*/ 28 w 185"/>
                <a:gd name="T67" fmla="*/ 52 h 173"/>
                <a:gd name="T68" fmla="*/ 33 w 185"/>
                <a:gd name="T69" fmla="*/ 45 h 173"/>
                <a:gd name="T70" fmla="*/ 36 w 185"/>
                <a:gd name="T71" fmla="*/ 40 h 173"/>
                <a:gd name="T72" fmla="*/ 38 w 185"/>
                <a:gd name="T73" fmla="*/ 37 h 173"/>
                <a:gd name="T74" fmla="*/ 40 w 185"/>
                <a:gd name="T75" fmla="*/ 36 h 173"/>
                <a:gd name="T76" fmla="*/ 63 w 185"/>
                <a:gd name="T77" fmla="*/ 19 h 173"/>
                <a:gd name="T78" fmla="*/ 83 w 185"/>
                <a:gd name="T79" fmla="*/ 8 h 173"/>
                <a:gd name="T80" fmla="*/ 101 w 185"/>
                <a:gd name="T81" fmla="*/ 2 h 173"/>
                <a:gd name="T82" fmla="*/ 117 w 185"/>
                <a:gd name="T8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73">
                  <a:moveTo>
                    <a:pt x="117" y="0"/>
                  </a:moveTo>
                  <a:lnTo>
                    <a:pt x="131" y="2"/>
                  </a:lnTo>
                  <a:lnTo>
                    <a:pt x="142" y="8"/>
                  </a:lnTo>
                  <a:lnTo>
                    <a:pt x="153" y="16"/>
                  </a:lnTo>
                  <a:lnTo>
                    <a:pt x="161" y="26"/>
                  </a:lnTo>
                  <a:lnTo>
                    <a:pt x="168" y="39"/>
                  </a:lnTo>
                  <a:lnTo>
                    <a:pt x="172" y="53"/>
                  </a:lnTo>
                  <a:lnTo>
                    <a:pt x="177" y="68"/>
                  </a:lnTo>
                  <a:lnTo>
                    <a:pt x="180" y="83"/>
                  </a:lnTo>
                  <a:lnTo>
                    <a:pt x="183" y="99"/>
                  </a:lnTo>
                  <a:lnTo>
                    <a:pt x="184" y="114"/>
                  </a:lnTo>
                  <a:lnTo>
                    <a:pt x="185" y="128"/>
                  </a:lnTo>
                  <a:lnTo>
                    <a:pt x="185" y="141"/>
                  </a:lnTo>
                  <a:lnTo>
                    <a:pt x="185" y="151"/>
                  </a:lnTo>
                  <a:lnTo>
                    <a:pt x="185" y="159"/>
                  </a:lnTo>
                  <a:lnTo>
                    <a:pt x="185" y="164"/>
                  </a:lnTo>
                  <a:lnTo>
                    <a:pt x="185" y="166"/>
                  </a:lnTo>
                  <a:lnTo>
                    <a:pt x="145" y="171"/>
                  </a:lnTo>
                  <a:lnTo>
                    <a:pt x="111" y="173"/>
                  </a:lnTo>
                  <a:lnTo>
                    <a:pt x="83" y="173"/>
                  </a:lnTo>
                  <a:lnTo>
                    <a:pt x="59" y="171"/>
                  </a:lnTo>
                  <a:lnTo>
                    <a:pt x="41" y="167"/>
                  </a:lnTo>
                  <a:lnTo>
                    <a:pt x="26" y="160"/>
                  </a:lnTo>
                  <a:lnTo>
                    <a:pt x="15" y="153"/>
                  </a:lnTo>
                  <a:lnTo>
                    <a:pt x="7" y="144"/>
                  </a:lnTo>
                  <a:lnTo>
                    <a:pt x="3" y="134"/>
                  </a:lnTo>
                  <a:lnTo>
                    <a:pt x="0" y="123"/>
                  </a:lnTo>
                  <a:lnTo>
                    <a:pt x="1" y="113"/>
                  </a:lnTo>
                  <a:lnTo>
                    <a:pt x="4" y="101"/>
                  </a:lnTo>
                  <a:lnTo>
                    <a:pt x="7" y="90"/>
                  </a:lnTo>
                  <a:lnTo>
                    <a:pt x="12" y="79"/>
                  </a:lnTo>
                  <a:lnTo>
                    <a:pt x="16" y="69"/>
                  </a:lnTo>
                  <a:lnTo>
                    <a:pt x="22" y="60"/>
                  </a:lnTo>
                  <a:lnTo>
                    <a:pt x="28" y="52"/>
                  </a:lnTo>
                  <a:lnTo>
                    <a:pt x="33" y="45"/>
                  </a:lnTo>
                  <a:lnTo>
                    <a:pt x="36" y="40"/>
                  </a:lnTo>
                  <a:lnTo>
                    <a:pt x="38" y="37"/>
                  </a:lnTo>
                  <a:lnTo>
                    <a:pt x="40" y="36"/>
                  </a:lnTo>
                  <a:lnTo>
                    <a:pt x="63" y="19"/>
                  </a:lnTo>
                  <a:lnTo>
                    <a:pt x="83" y="8"/>
                  </a:lnTo>
                  <a:lnTo>
                    <a:pt x="101" y="2"/>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57" name="Freeform 85">
              <a:extLst>
                <a:ext uri="{FF2B5EF4-FFF2-40B4-BE49-F238E27FC236}">
                  <a16:creationId xmlns:a16="http://schemas.microsoft.com/office/drawing/2014/main" id="{213C1561-A3A3-428F-8BE4-494C31951AE3}"/>
                </a:ext>
              </a:extLst>
            </p:cNvPr>
            <p:cNvSpPr>
              <a:spLocks/>
            </p:cNvSpPr>
            <p:nvPr/>
          </p:nvSpPr>
          <p:spPr bwMode="auto">
            <a:xfrm>
              <a:off x="6328417" y="3587229"/>
              <a:ext cx="284534" cy="219124"/>
            </a:xfrm>
            <a:custGeom>
              <a:avLst/>
              <a:gdLst>
                <a:gd name="T0" fmla="*/ 32 w 174"/>
                <a:gd name="T1" fmla="*/ 0 h 134"/>
                <a:gd name="T2" fmla="*/ 174 w 174"/>
                <a:gd name="T3" fmla="*/ 126 h 134"/>
                <a:gd name="T4" fmla="*/ 136 w 174"/>
                <a:gd name="T5" fmla="*/ 131 h 134"/>
                <a:gd name="T6" fmla="*/ 104 w 174"/>
                <a:gd name="T7" fmla="*/ 133 h 134"/>
                <a:gd name="T8" fmla="*/ 78 w 174"/>
                <a:gd name="T9" fmla="*/ 134 h 134"/>
                <a:gd name="T10" fmla="*/ 55 w 174"/>
                <a:gd name="T11" fmla="*/ 132 h 134"/>
                <a:gd name="T12" fmla="*/ 37 w 174"/>
                <a:gd name="T13" fmla="*/ 128 h 134"/>
                <a:gd name="T14" fmla="*/ 23 w 174"/>
                <a:gd name="T15" fmla="*/ 123 h 134"/>
                <a:gd name="T16" fmla="*/ 13 w 174"/>
                <a:gd name="T17" fmla="*/ 116 h 134"/>
                <a:gd name="T18" fmla="*/ 6 w 174"/>
                <a:gd name="T19" fmla="*/ 109 h 134"/>
                <a:gd name="T20" fmla="*/ 2 w 174"/>
                <a:gd name="T21" fmla="*/ 99 h 134"/>
                <a:gd name="T22" fmla="*/ 0 w 174"/>
                <a:gd name="T23" fmla="*/ 90 h 134"/>
                <a:gd name="T24" fmla="*/ 0 w 174"/>
                <a:gd name="T25" fmla="*/ 80 h 134"/>
                <a:gd name="T26" fmla="*/ 2 w 174"/>
                <a:gd name="T27" fmla="*/ 69 h 134"/>
                <a:gd name="T28" fmla="*/ 5 w 174"/>
                <a:gd name="T29" fmla="*/ 59 h 134"/>
                <a:gd name="T30" fmla="*/ 10 w 174"/>
                <a:gd name="T31" fmla="*/ 49 h 134"/>
                <a:gd name="T32" fmla="*/ 14 w 174"/>
                <a:gd name="T33" fmla="*/ 38 h 134"/>
                <a:gd name="T34" fmla="*/ 19 w 174"/>
                <a:gd name="T35" fmla="*/ 29 h 134"/>
                <a:gd name="T36" fmla="*/ 22 w 174"/>
                <a:gd name="T37" fmla="*/ 20 h 134"/>
                <a:gd name="T38" fmla="*/ 27 w 174"/>
                <a:gd name="T39" fmla="*/ 12 h 134"/>
                <a:gd name="T40" fmla="*/ 29 w 174"/>
                <a:gd name="T41" fmla="*/ 5 h 134"/>
                <a:gd name="T42" fmla="*/ 32 w 174"/>
                <a:gd name="T4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134">
                  <a:moveTo>
                    <a:pt x="32" y="0"/>
                  </a:moveTo>
                  <a:lnTo>
                    <a:pt x="174" y="126"/>
                  </a:lnTo>
                  <a:lnTo>
                    <a:pt x="136" y="131"/>
                  </a:lnTo>
                  <a:lnTo>
                    <a:pt x="104" y="133"/>
                  </a:lnTo>
                  <a:lnTo>
                    <a:pt x="78" y="134"/>
                  </a:lnTo>
                  <a:lnTo>
                    <a:pt x="55" y="132"/>
                  </a:lnTo>
                  <a:lnTo>
                    <a:pt x="37" y="128"/>
                  </a:lnTo>
                  <a:lnTo>
                    <a:pt x="23" y="123"/>
                  </a:lnTo>
                  <a:lnTo>
                    <a:pt x="13" y="116"/>
                  </a:lnTo>
                  <a:lnTo>
                    <a:pt x="6" y="109"/>
                  </a:lnTo>
                  <a:lnTo>
                    <a:pt x="2" y="99"/>
                  </a:lnTo>
                  <a:lnTo>
                    <a:pt x="0" y="90"/>
                  </a:lnTo>
                  <a:lnTo>
                    <a:pt x="0" y="80"/>
                  </a:lnTo>
                  <a:lnTo>
                    <a:pt x="2" y="69"/>
                  </a:lnTo>
                  <a:lnTo>
                    <a:pt x="5" y="59"/>
                  </a:lnTo>
                  <a:lnTo>
                    <a:pt x="10" y="49"/>
                  </a:lnTo>
                  <a:lnTo>
                    <a:pt x="14" y="38"/>
                  </a:lnTo>
                  <a:lnTo>
                    <a:pt x="19" y="29"/>
                  </a:lnTo>
                  <a:lnTo>
                    <a:pt x="22" y="20"/>
                  </a:lnTo>
                  <a:lnTo>
                    <a:pt x="27" y="12"/>
                  </a:lnTo>
                  <a:lnTo>
                    <a:pt x="29" y="5"/>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58" name="Freeform 86">
              <a:extLst>
                <a:ext uri="{FF2B5EF4-FFF2-40B4-BE49-F238E27FC236}">
                  <a16:creationId xmlns:a16="http://schemas.microsoft.com/office/drawing/2014/main" id="{2D6A45C4-3BF4-4854-91D4-99AC654275D3}"/>
                </a:ext>
              </a:extLst>
            </p:cNvPr>
            <p:cNvSpPr>
              <a:spLocks/>
            </p:cNvSpPr>
            <p:nvPr/>
          </p:nvSpPr>
          <p:spPr bwMode="auto">
            <a:xfrm>
              <a:off x="5805136" y="2436011"/>
              <a:ext cx="240383" cy="287804"/>
            </a:xfrm>
            <a:custGeom>
              <a:avLst/>
              <a:gdLst>
                <a:gd name="T0" fmla="*/ 3 w 147"/>
                <a:gd name="T1" fmla="*/ 0 h 176"/>
                <a:gd name="T2" fmla="*/ 40 w 147"/>
                <a:gd name="T3" fmla="*/ 21 h 176"/>
                <a:gd name="T4" fmla="*/ 71 w 147"/>
                <a:gd name="T5" fmla="*/ 41 h 176"/>
                <a:gd name="T6" fmla="*/ 96 w 147"/>
                <a:gd name="T7" fmla="*/ 59 h 176"/>
                <a:gd name="T8" fmla="*/ 115 w 147"/>
                <a:gd name="T9" fmla="*/ 78 h 176"/>
                <a:gd name="T10" fmla="*/ 129 w 147"/>
                <a:gd name="T11" fmla="*/ 94 h 176"/>
                <a:gd name="T12" fmla="*/ 138 w 147"/>
                <a:gd name="T13" fmla="*/ 109 h 176"/>
                <a:gd name="T14" fmla="*/ 144 w 147"/>
                <a:gd name="T15" fmla="*/ 121 h 176"/>
                <a:gd name="T16" fmla="*/ 147 w 147"/>
                <a:gd name="T17" fmla="*/ 134 h 176"/>
                <a:gd name="T18" fmla="*/ 147 w 147"/>
                <a:gd name="T19" fmla="*/ 145 h 176"/>
                <a:gd name="T20" fmla="*/ 145 w 147"/>
                <a:gd name="T21" fmla="*/ 154 h 176"/>
                <a:gd name="T22" fmla="*/ 143 w 147"/>
                <a:gd name="T23" fmla="*/ 162 h 176"/>
                <a:gd name="T24" fmla="*/ 139 w 147"/>
                <a:gd name="T25" fmla="*/ 168 h 176"/>
                <a:gd name="T26" fmla="*/ 136 w 147"/>
                <a:gd name="T27" fmla="*/ 172 h 176"/>
                <a:gd name="T28" fmla="*/ 133 w 147"/>
                <a:gd name="T29" fmla="*/ 175 h 176"/>
                <a:gd name="T30" fmla="*/ 133 w 147"/>
                <a:gd name="T31" fmla="*/ 176 h 176"/>
                <a:gd name="T32" fmla="*/ 106 w 147"/>
                <a:gd name="T33" fmla="*/ 176 h 176"/>
                <a:gd name="T34" fmla="*/ 81 w 147"/>
                <a:gd name="T35" fmla="*/ 171 h 176"/>
                <a:gd name="T36" fmla="*/ 62 w 147"/>
                <a:gd name="T37" fmla="*/ 163 h 176"/>
                <a:gd name="T38" fmla="*/ 46 w 147"/>
                <a:gd name="T39" fmla="*/ 153 h 176"/>
                <a:gd name="T40" fmla="*/ 33 w 147"/>
                <a:gd name="T41" fmla="*/ 140 h 176"/>
                <a:gd name="T42" fmla="*/ 22 w 147"/>
                <a:gd name="T43" fmla="*/ 125 h 176"/>
                <a:gd name="T44" fmla="*/ 14 w 147"/>
                <a:gd name="T45" fmla="*/ 109 h 176"/>
                <a:gd name="T46" fmla="*/ 9 w 147"/>
                <a:gd name="T47" fmla="*/ 91 h 176"/>
                <a:gd name="T48" fmla="*/ 4 w 147"/>
                <a:gd name="T49" fmla="*/ 75 h 176"/>
                <a:gd name="T50" fmla="*/ 2 w 147"/>
                <a:gd name="T51" fmla="*/ 58 h 176"/>
                <a:gd name="T52" fmla="*/ 0 w 147"/>
                <a:gd name="T53" fmla="*/ 43 h 176"/>
                <a:gd name="T54" fmla="*/ 0 w 147"/>
                <a:gd name="T55" fmla="*/ 29 h 176"/>
                <a:gd name="T56" fmla="*/ 0 w 147"/>
                <a:gd name="T57" fmla="*/ 18 h 176"/>
                <a:gd name="T58" fmla="*/ 2 w 147"/>
                <a:gd name="T59" fmla="*/ 8 h 176"/>
                <a:gd name="T60" fmla="*/ 2 w 147"/>
                <a:gd name="T61" fmla="*/ 3 h 176"/>
                <a:gd name="T62" fmla="*/ 3 w 147"/>
                <a:gd name="T6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76">
                  <a:moveTo>
                    <a:pt x="3" y="0"/>
                  </a:moveTo>
                  <a:lnTo>
                    <a:pt x="40" y="21"/>
                  </a:lnTo>
                  <a:lnTo>
                    <a:pt x="71" y="41"/>
                  </a:lnTo>
                  <a:lnTo>
                    <a:pt x="96" y="59"/>
                  </a:lnTo>
                  <a:lnTo>
                    <a:pt x="115" y="78"/>
                  </a:lnTo>
                  <a:lnTo>
                    <a:pt x="129" y="94"/>
                  </a:lnTo>
                  <a:lnTo>
                    <a:pt x="138" y="109"/>
                  </a:lnTo>
                  <a:lnTo>
                    <a:pt x="144" y="121"/>
                  </a:lnTo>
                  <a:lnTo>
                    <a:pt x="147" y="134"/>
                  </a:lnTo>
                  <a:lnTo>
                    <a:pt x="147" y="145"/>
                  </a:lnTo>
                  <a:lnTo>
                    <a:pt x="145" y="154"/>
                  </a:lnTo>
                  <a:lnTo>
                    <a:pt x="143" y="162"/>
                  </a:lnTo>
                  <a:lnTo>
                    <a:pt x="139" y="168"/>
                  </a:lnTo>
                  <a:lnTo>
                    <a:pt x="136" y="172"/>
                  </a:lnTo>
                  <a:lnTo>
                    <a:pt x="133" y="175"/>
                  </a:lnTo>
                  <a:lnTo>
                    <a:pt x="133" y="176"/>
                  </a:lnTo>
                  <a:lnTo>
                    <a:pt x="106" y="176"/>
                  </a:lnTo>
                  <a:lnTo>
                    <a:pt x="81" y="171"/>
                  </a:lnTo>
                  <a:lnTo>
                    <a:pt x="62" y="163"/>
                  </a:lnTo>
                  <a:lnTo>
                    <a:pt x="46" y="153"/>
                  </a:lnTo>
                  <a:lnTo>
                    <a:pt x="33" y="140"/>
                  </a:lnTo>
                  <a:lnTo>
                    <a:pt x="22" y="125"/>
                  </a:lnTo>
                  <a:lnTo>
                    <a:pt x="14" y="109"/>
                  </a:lnTo>
                  <a:lnTo>
                    <a:pt x="9" y="91"/>
                  </a:lnTo>
                  <a:lnTo>
                    <a:pt x="4" y="75"/>
                  </a:lnTo>
                  <a:lnTo>
                    <a:pt x="2" y="58"/>
                  </a:lnTo>
                  <a:lnTo>
                    <a:pt x="0" y="43"/>
                  </a:lnTo>
                  <a:lnTo>
                    <a:pt x="0" y="29"/>
                  </a:lnTo>
                  <a:lnTo>
                    <a:pt x="0" y="18"/>
                  </a:lnTo>
                  <a:lnTo>
                    <a:pt x="2" y="8"/>
                  </a:lnTo>
                  <a:lnTo>
                    <a:pt x="2"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59" name="Freeform 87">
              <a:extLst>
                <a:ext uri="{FF2B5EF4-FFF2-40B4-BE49-F238E27FC236}">
                  <a16:creationId xmlns:a16="http://schemas.microsoft.com/office/drawing/2014/main" id="{BDF0AB65-BCC6-4EC7-864E-F1BC7AE8ABEE}"/>
                </a:ext>
              </a:extLst>
            </p:cNvPr>
            <p:cNvSpPr>
              <a:spLocks/>
            </p:cNvSpPr>
            <p:nvPr/>
          </p:nvSpPr>
          <p:spPr bwMode="auto">
            <a:xfrm>
              <a:off x="5813313" y="2437646"/>
              <a:ext cx="238747" cy="281263"/>
            </a:xfrm>
            <a:custGeom>
              <a:avLst/>
              <a:gdLst>
                <a:gd name="T0" fmla="*/ 0 w 146"/>
                <a:gd name="T1" fmla="*/ 0 h 172"/>
                <a:gd name="T2" fmla="*/ 36 w 146"/>
                <a:gd name="T3" fmla="*/ 21 h 172"/>
                <a:gd name="T4" fmla="*/ 67 w 146"/>
                <a:gd name="T5" fmla="*/ 40 h 172"/>
                <a:gd name="T6" fmla="*/ 91 w 146"/>
                <a:gd name="T7" fmla="*/ 57 h 172"/>
                <a:gd name="T8" fmla="*/ 110 w 146"/>
                <a:gd name="T9" fmla="*/ 74 h 172"/>
                <a:gd name="T10" fmla="*/ 125 w 146"/>
                <a:gd name="T11" fmla="*/ 89 h 172"/>
                <a:gd name="T12" fmla="*/ 135 w 146"/>
                <a:gd name="T13" fmla="*/ 103 h 172"/>
                <a:gd name="T14" fmla="*/ 141 w 146"/>
                <a:gd name="T15" fmla="*/ 116 h 172"/>
                <a:gd name="T16" fmla="*/ 144 w 146"/>
                <a:gd name="T17" fmla="*/ 127 h 172"/>
                <a:gd name="T18" fmla="*/ 146 w 146"/>
                <a:gd name="T19" fmla="*/ 138 h 172"/>
                <a:gd name="T20" fmla="*/ 144 w 146"/>
                <a:gd name="T21" fmla="*/ 147 h 172"/>
                <a:gd name="T22" fmla="*/ 142 w 146"/>
                <a:gd name="T23" fmla="*/ 155 h 172"/>
                <a:gd name="T24" fmla="*/ 138 w 146"/>
                <a:gd name="T25" fmla="*/ 162 h 172"/>
                <a:gd name="T26" fmla="*/ 134 w 146"/>
                <a:gd name="T27" fmla="*/ 168 h 172"/>
                <a:gd name="T28" fmla="*/ 131 w 146"/>
                <a:gd name="T29" fmla="*/ 172 h 172"/>
                <a:gd name="T30" fmla="*/ 0 w 146"/>
                <a:gd name="T3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72">
                  <a:moveTo>
                    <a:pt x="0" y="0"/>
                  </a:moveTo>
                  <a:lnTo>
                    <a:pt x="36" y="21"/>
                  </a:lnTo>
                  <a:lnTo>
                    <a:pt x="67" y="40"/>
                  </a:lnTo>
                  <a:lnTo>
                    <a:pt x="91" y="57"/>
                  </a:lnTo>
                  <a:lnTo>
                    <a:pt x="110" y="74"/>
                  </a:lnTo>
                  <a:lnTo>
                    <a:pt x="125" y="89"/>
                  </a:lnTo>
                  <a:lnTo>
                    <a:pt x="135" y="103"/>
                  </a:lnTo>
                  <a:lnTo>
                    <a:pt x="141" y="116"/>
                  </a:lnTo>
                  <a:lnTo>
                    <a:pt x="144" y="127"/>
                  </a:lnTo>
                  <a:lnTo>
                    <a:pt x="146" y="138"/>
                  </a:lnTo>
                  <a:lnTo>
                    <a:pt x="144" y="147"/>
                  </a:lnTo>
                  <a:lnTo>
                    <a:pt x="142" y="155"/>
                  </a:lnTo>
                  <a:lnTo>
                    <a:pt x="138" y="162"/>
                  </a:lnTo>
                  <a:lnTo>
                    <a:pt x="134" y="168"/>
                  </a:lnTo>
                  <a:lnTo>
                    <a:pt x="131" y="17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grpSp>
          <p:nvGrpSpPr>
            <p:cNvPr id="60" name="Group 59">
              <a:extLst>
                <a:ext uri="{FF2B5EF4-FFF2-40B4-BE49-F238E27FC236}">
                  <a16:creationId xmlns:a16="http://schemas.microsoft.com/office/drawing/2014/main" id="{495E0493-1304-4BBB-B23F-02AC9539FEAA}"/>
                </a:ext>
              </a:extLst>
            </p:cNvPr>
            <p:cNvGrpSpPr/>
            <p:nvPr/>
          </p:nvGrpSpPr>
          <p:grpSpPr>
            <a:xfrm>
              <a:off x="4173200" y="5578967"/>
              <a:ext cx="3842424" cy="343036"/>
              <a:chOff x="4269679" y="5578967"/>
              <a:chExt cx="3842424" cy="343036"/>
            </a:xfrm>
            <a:grpFill/>
          </p:grpSpPr>
          <p:sp>
            <p:nvSpPr>
              <p:cNvPr id="61" name="Freeform 88">
                <a:extLst>
                  <a:ext uri="{FF2B5EF4-FFF2-40B4-BE49-F238E27FC236}">
                    <a16:creationId xmlns:a16="http://schemas.microsoft.com/office/drawing/2014/main" id="{6F9D5E29-5218-4BDB-A1CE-82AFF64CE265}"/>
                  </a:ext>
                </a:extLst>
              </p:cNvPr>
              <p:cNvSpPr>
                <a:spLocks/>
              </p:cNvSpPr>
              <p:nvPr/>
            </p:nvSpPr>
            <p:spPr bwMode="auto">
              <a:xfrm>
                <a:off x="5899816" y="5628025"/>
                <a:ext cx="327051" cy="163525"/>
              </a:xfrm>
              <a:custGeom>
                <a:avLst/>
                <a:gdLst>
                  <a:gd name="T0" fmla="*/ 99 w 200"/>
                  <a:gd name="T1" fmla="*/ 0 h 100"/>
                  <a:gd name="T2" fmla="*/ 126 w 200"/>
                  <a:gd name="T3" fmla="*/ 3 h 100"/>
                  <a:gd name="T4" fmla="*/ 150 w 200"/>
                  <a:gd name="T5" fmla="*/ 13 h 100"/>
                  <a:gd name="T6" fmla="*/ 171 w 200"/>
                  <a:gd name="T7" fmla="*/ 28 h 100"/>
                  <a:gd name="T8" fmla="*/ 186 w 200"/>
                  <a:gd name="T9" fmla="*/ 49 h 100"/>
                  <a:gd name="T10" fmla="*/ 196 w 200"/>
                  <a:gd name="T11" fmla="*/ 73 h 100"/>
                  <a:gd name="T12" fmla="*/ 200 w 200"/>
                  <a:gd name="T13" fmla="*/ 100 h 100"/>
                  <a:gd name="T14" fmla="*/ 0 w 200"/>
                  <a:gd name="T15" fmla="*/ 100 h 100"/>
                  <a:gd name="T16" fmla="*/ 4 w 200"/>
                  <a:gd name="T17" fmla="*/ 73 h 100"/>
                  <a:gd name="T18" fmla="*/ 14 w 200"/>
                  <a:gd name="T19" fmla="*/ 49 h 100"/>
                  <a:gd name="T20" fmla="*/ 29 w 200"/>
                  <a:gd name="T21" fmla="*/ 28 h 100"/>
                  <a:gd name="T22" fmla="*/ 50 w 200"/>
                  <a:gd name="T23" fmla="*/ 13 h 100"/>
                  <a:gd name="T24" fmla="*/ 73 w 200"/>
                  <a:gd name="T25" fmla="*/ 3 h 100"/>
                  <a:gd name="T26" fmla="*/ 99 w 200"/>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100">
                    <a:moveTo>
                      <a:pt x="99" y="0"/>
                    </a:moveTo>
                    <a:lnTo>
                      <a:pt x="126" y="3"/>
                    </a:lnTo>
                    <a:lnTo>
                      <a:pt x="150" y="13"/>
                    </a:lnTo>
                    <a:lnTo>
                      <a:pt x="171" y="28"/>
                    </a:lnTo>
                    <a:lnTo>
                      <a:pt x="186" y="49"/>
                    </a:lnTo>
                    <a:lnTo>
                      <a:pt x="196" y="73"/>
                    </a:lnTo>
                    <a:lnTo>
                      <a:pt x="200" y="100"/>
                    </a:lnTo>
                    <a:lnTo>
                      <a:pt x="0" y="100"/>
                    </a:lnTo>
                    <a:lnTo>
                      <a:pt x="4" y="73"/>
                    </a:lnTo>
                    <a:lnTo>
                      <a:pt x="14" y="49"/>
                    </a:lnTo>
                    <a:lnTo>
                      <a:pt x="29" y="28"/>
                    </a:lnTo>
                    <a:lnTo>
                      <a:pt x="50" y="13"/>
                    </a:lnTo>
                    <a:lnTo>
                      <a:pt x="73"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62" name="Freeform 89">
                <a:extLst>
                  <a:ext uri="{FF2B5EF4-FFF2-40B4-BE49-F238E27FC236}">
                    <a16:creationId xmlns:a16="http://schemas.microsoft.com/office/drawing/2014/main" id="{C128C46D-4AD3-4206-9545-590DABA28B74}"/>
                  </a:ext>
                </a:extLst>
              </p:cNvPr>
              <p:cNvSpPr>
                <a:spLocks/>
              </p:cNvSpPr>
              <p:nvPr/>
            </p:nvSpPr>
            <p:spPr bwMode="auto">
              <a:xfrm>
                <a:off x="5777173" y="5695070"/>
                <a:ext cx="191325" cy="96480"/>
              </a:xfrm>
              <a:custGeom>
                <a:avLst/>
                <a:gdLst>
                  <a:gd name="T0" fmla="*/ 59 w 117"/>
                  <a:gd name="T1" fmla="*/ 0 h 59"/>
                  <a:gd name="T2" fmla="*/ 77 w 117"/>
                  <a:gd name="T3" fmla="*/ 4 h 59"/>
                  <a:gd name="T4" fmla="*/ 92 w 117"/>
                  <a:gd name="T5" fmla="*/ 12 h 59"/>
                  <a:gd name="T6" fmla="*/ 105 w 117"/>
                  <a:gd name="T7" fmla="*/ 24 h 59"/>
                  <a:gd name="T8" fmla="*/ 114 w 117"/>
                  <a:gd name="T9" fmla="*/ 41 h 59"/>
                  <a:gd name="T10" fmla="*/ 117 w 117"/>
                  <a:gd name="T11" fmla="*/ 59 h 59"/>
                  <a:gd name="T12" fmla="*/ 0 w 117"/>
                  <a:gd name="T13" fmla="*/ 59 h 59"/>
                  <a:gd name="T14" fmla="*/ 4 w 117"/>
                  <a:gd name="T15" fmla="*/ 41 h 59"/>
                  <a:gd name="T16" fmla="*/ 12 w 117"/>
                  <a:gd name="T17" fmla="*/ 24 h 59"/>
                  <a:gd name="T18" fmla="*/ 24 w 117"/>
                  <a:gd name="T19" fmla="*/ 12 h 59"/>
                  <a:gd name="T20" fmla="*/ 40 w 117"/>
                  <a:gd name="T21" fmla="*/ 4 h 59"/>
                  <a:gd name="T22" fmla="*/ 59 w 117"/>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59">
                    <a:moveTo>
                      <a:pt x="59" y="0"/>
                    </a:moveTo>
                    <a:lnTo>
                      <a:pt x="77" y="4"/>
                    </a:lnTo>
                    <a:lnTo>
                      <a:pt x="92" y="12"/>
                    </a:lnTo>
                    <a:lnTo>
                      <a:pt x="105" y="24"/>
                    </a:lnTo>
                    <a:lnTo>
                      <a:pt x="114" y="41"/>
                    </a:lnTo>
                    <a:lnTo>
                      <a:pt x="117" y="59"/>
                    </a:lnTo>
                    <a:lnTo>
                      <a:pt x="0" y="59"/>
                    </a:lnTo>
                    <a:lnTo>
                      <a:pt x="4" y="41"/>
                    </a:lnTo>
                    <a:lnTo>
                      <a:pt x="12" y="24"/>
                    </a:lnTo>
                    <a:lnTo>
                      <a:pt x="24" y="12"/>
                    </a:lnTo>
                    <a:lnTo>
                      <a:pt x="40" y="4"/>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63" name="Freeform 90">
                <a:extLst>
                  <a:ext uri="{FF2B5EF4-FFF2-40B4-BE49-F238E27FC236}">
                    <a16:creationId xmlns:a16="http://schemas.microsoft.com/office/drawing/2014/main" id="{C80E4F8E-5166-4EF3-85CD-5E13D9A74966}"/>
                  </a:ext>
                </a:extLst>
              </p:cNvPr>
              <p:cNvSpPr>
                <a:spLocks/>
              </p:cNvSpPr>
              <p:nvPr/>
            </p:nvSpPr>
            <p:spPr bwMode="auto">
              <a:xfrm>
                <a:off x="6424733" y="5740857"/>
                <a:ext cx="98115" cy="50693"/>
              </a:xfrm>
              <a:custGeom>
                <a:avLst/>
                <a:gdLst>
                  <a:gd name="T0" fmla="*/ 30 w 60"/>
                  <a:gd name="T1" fmla="*/ 0 h 31"/>
                  <a:gd name="T2" fmla="*/ 42 w 60"/>
                  <a:gd name="T3" fmla="*/ 3 h 31"/>
                  <a:gd name="T4" fmla="*/ 51 w 60"/>
                  <a:gd name="T5" fmla="*/ 9 h 31"/>
                  <a:gd name="T6" fmla="*/ 58 w 60"/>
                  <a:gd name="T7" fmla="*/ 18 h 31"/>
                  <a:gd name="T8" fmla="*/ 60 w 60"/>
                  <a:gd name="T9" fmla="*/ 31 h 31"/>
                  <a:gd name="T10" fmla="*/ 0 w 60"/>
                  <a:gd name="T11" fmla="*/ 31 h 31"/>
                  <a:gd name="T12" fmla="*/ 2 w 60"/>
                  <a:gd name="T13" fmla="*/ 18 h 31"/>
                  <a:gd name="T14" fmla="*/ 8 w 60"/>
                  <a:gd name="T15" fmla="*/ 9 h 31"/>
                  <a:gd name="T16" fmla="*/ 19 w 60"/>
                  <a:gd name="T17" fmla="*/ 3 h 31"/>
                  <a:gd name="T18" fmla="*/ 30 w 60"/>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1">
                    <a:moveTo>
                      <a:pt x="30" y="0"/>
                    </a:moveTo>
                    <a:lnTo>
                      <a:pt x="42" y="3"/>
                    </a:lnTo>
                    <a:lnTo>
                      <a:pt x="51" y="9"/>
                    </a:lnTo>
                    <a:lnTo>
                      <a:pt x="58" y="18"/>
                    </a:lnTo>
                    <a:lnTo>
                      <a:pt x="60" y="31"/>
                    </a:lnTo>
                    <a:lnTo>
                      <a:pt x="0" y="31"/>
                    </a:lnTo>
                    <a:lnTo>
                      <a:pt x="2" y="18"/>
                    </a:lnTo>
                    <a:lnTo>
                      <a:pt x="8" y="9"/>
                    </a:lnTo>
                    <a:lnTo>
                      <a:pt x="19" y="3"/>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64" name="Freeform 91">
                <a:extLst>
                  <a:ext uri="{FF2B5EF4-FFF2-40B4-BE49-F238E27FC236}">
                    <a16:creationId xmlns:a16="http://schemas.microsoft.com/office/drawing/2014/main" id="{EB3F0211-9702-4702-82E5-2F1D2CC568F1}"/>
                  </a:ext>
                </a:extLst>
              </p:cNvPr>
              <p:cNvSpPr>
                <a:spLocks/>
              </p:cNvSpPr>
              <p:nvPr/>
            </p:nvSpPr>
            <p:spPr bwMode="auto">
              <a:xfrm>
                <a:off x="6110765" y="5628025"/>
                <a:ext cx="327051" cy="163525"/>
              </a:xfrm>
              <a:custGeom>
                <a:avLst/>
                <a:gdLst>
                  <a:gd name="T0" fmla="*/ 101 w 200"/>
                  <a:gd name="T1" fmla="*/ 0 h 100"/>
                  <a:gd name="T2" fmla="*/ 127 w 200"/>
                  <a:gd name="T3" fmla="*/ 3 h 100"/>
                  <a:gd name="T4" fmla="*/ 152 w 200"/>
                  <a:gd name="T5" fmla="*/ 13 h 100"/>
                  <a:gd name="T6" fmla="*/ 171 w 200"/>
                  <a:gd name="T7" fmla="*/ 28 h 100"/>
                  <a:gd name="T8" fmla="*/ 188 w 200"/>
                  <a:gd name="T9" fmla="*/ 49 h 100"/>
                  <a:gd name="T10" fmla="*/ 197 w 200"/>
                  <a:gd name="T11" fmla="*/ 73 h 100"/>
                  <a:gd name="T12" fmla="*/ 200 w 200"/>
                  <a:gd name="T13" fmla="*/ 100 h 100"/>
                  <a:gd name="T14" fmla="*/ 0 w 200"/>
                  <a:gd name="T15" fmla="*/ 100 h 100"/>
                  <a:gd name="T16" fmla="*/ 5 w 200"/>
                  <a:gd name="T17" fmla="*/ 73 h 100"/>
                  <a:gd name="T18" fmla="*/ 14 w 200"/>
                  <a:gd name="T19" fmla="*/ 49 h 100"/>
                  <a:gd name="T20" fmla="*/ 30 w 200"/>
                  <a:gd name="T21" fmla="*/ 28 h 100"/>
                  <a:gd name="T22" fmla="*/ 50 w 200"/>
                  <a:gd name="T23" fmla="*/ 13 h 100"/>
                  <a:gd name="T24" fmla="*/ 74 w 200"/>
                  <a:gd name="T25" fmla="*/ 3 h 100"/>
                  <a:gd name="T26" fmla="*/ 101 w 200"/>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100">
                    <a:moveTo>
                      <a:pt x="101" y="0"/>
                    </a:moveTo>
                    <a:lnTo>
                      <a:pt x="127" y="3"/>
                    </a:lnTo>
                    <a:lnTo>
                      <a:pt x="152" y="13"/>
                    </a:lnTo>
                    <a:lnTo>
                      <a:pt x="171" y="28"/>
                    </a:lnTo>
                    <a:lnTo>
                      <a:pt x="188" y="49"/>
                    </a:lnTo>
                    <a:lnTo>
                      <a:pt x="197" y="73"/>
                    </a:lnTo>
                    <a:lnTo>
                      <a:pt x="200" y="100"/>
                    </a:lnTo>
                    <a:lnTo>
                      <a:pt x="0" y="100"/>
                    </a:lnTo>
                    <a:lnTo>
                      <a:pt x="5" y="73"/>
                    </a:lnTo>
                    <a:lnTo>
                      <a:pt x="14" y="49"/>
                    </a:lnTo>
                    <a:lnTo>
                      <a:pt x="30" y="28"/>
                    </a:lnTo>
                    <a:lnTo>
                      <a:pt x="50" y="13"/>
                    </a:lnTo>
                    <a:lnTo>
                      <a:pt x="74" y="3"/>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65" name="Freeform 92">
                <a:extLst>
                  <a:ext uri="{FF2B5EF4-FFF2-40B4-BE49-F238E27FC236}">
                    <a16:creationId xmlns:a16="http://schemas.microsoft.com/office/drawing/2014/main" id="{104088FF-2313-4574-B495-1661CC104807}"/>
                  </a:ext>
                </a:extLst>
              </p:cNvPr>
              <p:cNvSpPr>
                <a:spLocks/>
              </p:cNvSpPr>
              <p:nvPr/>
            </p:nvSpPr>
            <p:spPr bwMode="auto">
              <a:xfrm>
                <a:off x="5984850" y="5578967"/>
                <a:ext cx="327051" cy="163525"/>
              </a:xfrm>
              <a:custGeom>
                <a:avLst/>
                <a:gdLst>
                  <a:gd name="T0" fmla="*/ 99 w 200"/>
                  <a:gd name="T1" fmla="*/ 0 h 100"/>
                  <a:gd name="T2" fmla="*/ 126 w 200"/>
                  <a:gd name="T3" fmla="*/ 3 h 100"/>
                  <a:gd name="T4" fmla="*/ 150 w 200"/>
                  <a:gd name="T5" fmla="*/ 13 h 100"/>
                  <a:gd name="T6" fmla="*/ 170 w 200"/>
                  <a:gd name="T7" fmla="*/ 28 h 100"/>
                  <a:gd name="T8" fmla="*/ 186 w 200"/>
                  <a:gd name="T9" fmla="*/ 49 h 100"/>
                  <a:gd name="T10" fmla="*/ 196 w 200"/>
                  <a:gd name="T11" fmla="*/ 73 h 100"/>
                  <a:gd name="T12" fmla="*/ 200 w 200"/>
                  <a:gd name="T13" fmla="*/ 100 h 100"/>
                  <a:gd name="T14" fmla="*/ 0 w 200"/>
                  <a:gd name="T15" fmla="*/ 100 h 100"/>
                  <a:gd name="T16" fmla="*/ 4 w 200"/>
                  <a:gd name="T17" fmla="*/ 73 h 100"/>
                  <a:gd name="T18" fmla="*/ 14 w 200"/>
                  <a:gd name="T19" fmla="*/ 49 h 100"/>
                  <a:gd name="T20" fmla="*/ 29 w 200"/>
                  <a:gd name="T21" fmla="*/ 28 h 100"/>
                  <a:gd name="T22" fmla="*/ 50 w 200"/>
                  <a:gd name="T23" fmla="*/ 13 h 100"/>
                  <a:gd name="T24" fmla="*/ 73 w 200"/>
                  <a:gd name="T25" fmla="*/ 3 h 100"/>
                  <a:gd name="T26" fmla="*/ 99 w 200"/>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100">
                    <a:moveTo>
                      <a:pt x="99" y="0"/>
                    </a:moveTo>
                    <a:lnTo>
                      <a:pt x="126" y="3"/>
                    </a:lnTo>
                    <a:lnTo>
                      <a:pt x="150" y="13"/>
                    </a:lnTo>
                    <a:lnTo>
                      <a:pt x="170" y="28"/>
                    </a:lnTo>
                    <a:lnTo>
                      <a:pt x="186" y="49"/>
                    </a:lnTo>
                    <a:lnTo>
                      <a:pt x="196" y="73"/>
                    </a:lnTo>
                    <a:lnTo>
                      <a:pt x="200" y="100"/>
                    </a:lnTo>
                    <a:lnTo>
                      <a:pt x="0" y="100"/>
                    </a:lnTo>
                    <a:lnTo>
                      <a:pt x="4" y="73"/>
                    </a:lnTo>
                    <a:lnTo>
                      <a:pt x="14" y="49"/>
                    </a:lnTo>
                    <a:lnTo>
                      <a:pt x="29" y="28"/>
                    </a:lnTo>
                    <a:lnTo>
                      <a:pt x="50" y="13"/>
                    </a:lnTo>
                    <a:lnTo>
                      <a:pt x="73"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66" name="Pie 50">
                <a:extLst>
                  <a:ext uri="{FF2B5EF4-FFF2-40B4-BE49-F238E27FC236}">
                    <a16:creationId xmlns:a16="http://schemas.microsoft.com/office/drawing/2014/main" id="{07930F65-F3D5-4A7B-ABAE-F6DB32204DFA}"/>
                  </a:ext>
                </a:extLst>
              </p:cNvPr>
              <p:cNvSpPr/>
              <p:nvPr/>
            </p:nvSpPr>
            <p:spPr>
              <a:xfrm rot="5400000">
                <a:off x="6118368" y="3928269"/>
                <a:ext cx="145045" cy="3842424"/>
              </a:xfrm>
              <a:prstGeom prst="pie">
                <a:avLst>
                  <a:gd name="adj1" fmla="val 5386083"/>
                  <a:gd name="adj2" fmla="val 162240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aseline="-25000">
                  <a:solidFill>
                    <a:schemeClr val="tx1"/>
                  </a:solidFill>
                </a:endParaRPr>
              </a:p>
            </p:txBody>
          </p:sp>
        </p:grpSp>
      </p:grpSp>
      <p:grpSp>
        <p:nvGrpSpPr>
          <p:cNvPr id="67" name="Group 66">
            <a:extLst>
              <a:ext uri="{FF2B5EF4-FFF2-40B4-BE49-F238E27FC236}">
                <a16:creationId xmlns:a16="http://schemas.microsoft.com/office/drawing/2014/main" id="{00AA7884-40C5-488E-BF16-5A2E772D8C7F}"/>
              </a:ext>
            </a:extLst>
          </p:cNvPr>
          <p:cNvGrpSpPr/>
          <p:nvPr/>
        </p:nvGrpSpPr>
        <p:grpSpPr>
          <a:xfrm flipH="1" flipV="1">
            <a:off x="4189207" y="3122023"/>
            <a:ext cx="1600604" cy="596078"/>
            <a:chOff x="6987425" y="4906626"/>
            <a:chExt cx="981152" cy="554225"/>
          </a:xfrm>
        </p:grpSpPr>
        <p:cxnSp>
          <p:nvCxnSpPr>
            <p:cNvPr id="68" name="Straight Connector 67">
              <a:extLst>
                <a:ext uri="{FF2B5EF4-FFF2-40B4-BE49-F238E27FC236}">
                  <a16:creationId xmlns:a16="http://schemas.microsoft.com/office/drawing/2014/main" id="{B44E9B5D-F6E3-4829-B82C-3F21D31BFCC9}"/>
                </a:ext>
              </a:extLst>
            </p:cNvPr>
            <p:cNvCxnSpPr/>
            <p:nvPr/>
          </p:nvCxnSpPr>
          <p:spPr>
            <a:xfrm flipH="1">
              <a:off x="6987425" y="4908401"/>
              <a:ext cx="981152"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2EF4F69-B9DC-44E3-9A39-99AA32B54FD1}"/>
                </a:ext>
              </a:extLst>
            </p:cNvPr>
            <p:cNvCxnSpPr/>
            <p:nvPr/>
          </p:nvCxnSpPr>
          <p:spPr>
            <a:xfrm rot="5400000" flipH="1">
              <a:off x="6710312" y="5183739"/>
              <a:ext cx="554225"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cxnSp>
        <p:nvCxnSpPr>
          <p:cNvPr id="70" name="Straight Connector 69">
            <a:extLst>
              <a:ext uri="{FF2B5EF4-FFF2-40B4-BE49-F238E27FC236}">
                <a16:creationId xmlns:a16="http://schemas.microsoft.com/office/drawing/2014/main" id="{29F234CA-58EB-4AD6-95E3-0D17CB6FA706}"/>
              </a:ext>
            </a:extLst>
          </p:cNvPr>
          <p:cNvCxnSpPr/>
          <p:nvPr/>
        </p:nvCxnSpPr>
        <p:spPr>
          <a:xfrm>
            <a:off x="4189208" y="2469823"/>
            <a:ext cx="1881051"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EA677EF8-F8CC-4F7E-ABEC-82700B5B802F}"/>
              </a:ext>
            </a:extLst>
          </p:cNvPr>
          <p:cNvGrpSpPr/>
          <p:nvPr/>
        </p:nvGrpSpPr>
        <p:grpSpPr>
          <a:xfrm>
            <a:off x="6722733" y="2450810"/>
            <a:ext cx="1278768" cy="906345"/>
            <a:chOff x="6987425" y="4906626"/>
            <a:chExt cx="981152" cy="554225"/>
          </a:xfrm>
        </p:grpSpPr>
        <p:cxnSp>
          <p:nvCxnSpPr>
            <p:cNvPr id="72" name="Straight Connector 71">
              <a:extLst>
                <a:ext uri="{FF2B5EF4-FFF2-40B4-BE49-F238E27FC236}">
                  <a16:creationId xmlns:a16="http://schemas.microsoft.com/office/drawing/2014/main" id="{660818D0-A57F-4F75-9172-A137335803B5}"/>
                </a:ext>
              </a:extLst>
            </p:cNvPr>
            <p:cNvCxnSpPr/>
            <p:nvPr/>
          </p:nvCxnSpPr>
          <p:spPr>
            <a:xfrm flipH="1">
              <a:off x="6987425" y="4908401"/>
              <a:ext cx="981152"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9E42C4B-F559-4C9E-9018-59879CCCECE2}"/>
                </a:ext>
              </a:extLst>
            </p:cNvPr>
            <p:cNvCxnSpPr/>
            <p:nvPr/>
          </p:nvCxnSpPr>
          <p:spPr>
            <a:xfrm rot="5400000" flipH="1">
              <a:off x="6710312" y="5183739"/>
              <a:ext cx="554225"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8AF90ED0-1EFB-4790-AA0B-1CC5B651569C}"/>
              </a:ext>
            </a:extLst>
          </p:cNvPr>
          <p:cNvGrpSpPr/>
          <p:nvPr/>
        </p:nvGrpSpPr>
        <p:grpSpPr>
          <a:xfrm>
            <a:off x="6088739" y="4906627"/>
            <a:ext cx="1914389" cy="554225"/>
            <a:chOff x="6054188" y="4906626"/>
            <a:chExt cx="1914389" cy="554225"/>
          </a:xfrm>
        </p:grpSpPr>
        <p:cxnSp>
          <p:nvCxnSpPr>
            <p:cNvPr id="75" name="Straight Connector 74">
              <a:extLst>
                <a:ext uri="{FF2B5EF4-FFF2-40B4-BE49-F238E27FC236}">
                  <a16:creationId xmlns:a16="http://schemas.microsoft.com/office/drawing/2014/main" id="{830D6A8E-EF6C-4CC2-A03E-B6F24830A5B8}"/>
                </a:ext>
              </a:extLst>
            </p:cNvPr>
            <p:cNvCxnSpPr/>
            <p:nvPr/>
          </p:nvCxnSpPr>
          <p:spPr>
            <a:xfrm flipH="1">
              <a:off x="6987425" y="4908401"/>
              <a:ext cx="981152"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B06E1A6-CBBB-4B6F-BF8A-8EB2A874D128}"/>
                </a:ext>
              </a:extLst>
            </p:cNvPr>
            <p:cNvCxnSpPr/>
            <p:nvPr/>
          </p:nvCxnSpPr>
          <p:spPr>
            <a:xfrm rot="5400000" flipH="1">
              <a:off x="6710312" y="5183739"/>
              <a:ext cx="554225"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E229920-D008-441D-BC43-4660D8FA908F}"/>
                </a:ext>
              </a:extLst>
            </p:cNvPr>
            <p:cNvCxnSpPr/>
            <p:nvPr/>
          </p:nvCxnSpPr>
          <p:spPr>
            <a:xfrm flipH="1">
              <a:off x="6054188" y="5460851"/>
              <a:ext cx="936159"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78" name="Rounded Rectangle 55">
            <a:extLst>
              <a:ext uri="{FF2B5EF4-FFF2-40B4-BE49-F238E27FC236}">
                <a16:creationId xmlns:a16="http://schemas.microsoft.com/office/drawing/2014/main" id="{B0226655-0DCE-4429-8D5D-14F11B8D4068}"/>
              </a:ext>
            </a:extLst>
          </p:cNvPr>
          <p:cNvSpPr/>
          <p:nvPr/>
        </p:nvSpPr>
        <p:spPr>
          <a:xfrm>
            <a:off x="830978" y="1979170"/>
            <a:ext cx="3376771" cy="976607"/>
          </a:xfrm>
          <a:prstGeom prst="snip2Diag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80" name="TextBox 79">
            <a:extLst>
              <a:ext uri="{FF2B5EF4-FFF2-40B4-BE49-F238E27FC236}">
                <a16:creationId xmlns:a16="http://schemas.microsoft.com/office/drawing/2014/main" id="{6BED5EB2-4626-4F24-B95B-05580EB7E173}"/>
              </a:ext>
            </a:extLst>
          </p:cNvPr>
          <p:cNvSpPr txBox="1"/>
          <p:nvPr/>
        </p:nvSpPr>
        <p:spPr>
          <a:xfrm>
            <a:off x="1747050" y="2099093"/>
            <a:ext cx="2378384" cy="646331"/>
          </a:xfrm>
          <a:prstGeom prst="rect">
            <a:avLst/>
          </a:prstGeom>
          <a:noFill/>
        </p:spPr>
        <p:txBody>
          <a:bodyPr wrap="square" rtlCol="0">
            <a:spAutoFit/>
          </a:bodyPr>
          <a:lstStyle/>
          <a:p>
            <a:r>
              <a:rPr lang="en-IN" dirty="0">
                <a:solidFill>
                  <a:schemeClr val="bg1"/>
                </a:solidFill>
                <a:latin typeface="Segoe UI" panose="020B0502040204020203" pitchFamily="34" charset="0"/>
                <a:cs typeface="Segoe UI" panose="020B0502040204020203" pitchFamily="34" charset="0"/>
              </a:rPr>
              <a:t>Evolving Revenue Models: Farmer pays?</a:t>
            </a:r>
          </a:p>
        </p:txBody>
      </p:sp>
      <p:sp>
        <p:nvSpPr>
          <p:cNvPr id="81" name="Rounded Rectangle 87">
            <a:extLst>
              <a:ext uri="{FF2B5EF4-FFF2-40B4-BE49-F238E27FC236}">
                <a16:creationId xmlns:a16="http://schemas.microsoft.com/office/drawing/2014/main" id="{46D1C15D-5560-4C1A-A6BF-047505C6AB50}"/>
              </a:ext>
            </a:extLst>
          </p:cNvPr>
          <p:cNvSpPr/>
          <p:nvPr/>
        </p:nvSpPr>
        <p:spPr>
          <a:xfrm>
            <a:off x="830978" y="3193607"/>
            <a:ext cx="3376771" cy="976607"/>
          </a:xfrm>
          <a:prstGeom prst="snip2Diag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83" name="TextBox 82">
            <a:extLst>
              <a:ext uri="{FF2B5EF4-FFF2-40B4-BE49-F238E27FC236}">
                <a16:creationId xmlns:a16="http://schemas.microsoft.com/office/drawing/2014/main" id="{F9713F13-4E9C-4CAD-A9ED-2E6B1F95800F}"/>
              </a:ext>
            </a:extLst>
          </p:cNvPr>
          <p:cNvSpPr txBox="1"/>
          <p:nvPr/>
        </p:nvSpPr>
        <p:spPr>
          <a:xfrm>
            <a:off x="1747050" y="3363248"/>
            <a:ext cx="2288000" cy="646331"/>
          </a:xfrm>
          <a:prstGeom prst="rect">
            <a:avLst/>
          </a:prstGeom>
          <a:noFill/>
        </p:spPr>
        <p:txBody>
          <a:bodyPr wrap="square" rtlCol="0">
            <a:spAutoFit/>
          </a:bodyPr>
          <a:lstStyle/>
          <a:p>
            <a:r>
              <a:rPr lang="en-IN" dirty="0">
                <a:solidFill>
                  <a:schemeClr val="bg1"/>
                </a:solidFill>
                <a:latin typeface="Segoe UI" panose="020B0502040204020203" pitchFamily="34" charset="0"/>
                <a:cs typeface="Segoe UI" panose="020B0502040204020203" pitchFamily="34" charset="0"/>
              </a:rPr>
              <a:t>Appropriate Infomediaries</a:t>
            </a:r>
          </a:p>
        </p:txBody>
      </p:sp>
      <p:sp>
        <p:nvSpPr>
          <p:cNvPr id="84" name="Rounded Rectangle 92">
            <a:extLst>
              <a:ext uri="{FF2B5EF4-FFF2-40B4-BE49-F238E27FC236}">
                <a16:creationId xmlns:a16="http://schemas.microsoft.com/office/drawing/2014/main" id="{F2EC5F84-AF5A-4301-9E73-BD94F2228325}"/>
              </a:ext>
            </a:extLst>
          </p:cNvPr>
          <p:cNvSpPr/>
          <p:nvPr/>
        </p:nvSpPr>
        <p:spPr>
          <a:xfrm>
            <a:off x="830977" y="4429670"/>
            <a:ext cx="3376771" cy="976607"/>
          </a:xfrm>
          <a:prstGeom prst="snip2Diag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bg1"/>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7A47CC5D-C5E5-4229-B189-AE5707D7B4E1}"/>
              </a:ext>
            </a:extLst>
          </p:cNvPr>
          <p:cNvSpPr txBox="1"/>
          <p:nvPr/>
        </p:nvSpPr>
        <p:spPr>
          <a:xfrm>
            <a:off x="1725987" y="4645215"/>
            <a:ext cx="2288000" cy="369332"/>
          </a:xfrm>
          <a:prstGeom prst="rect">
            <a:avLst/>
          </a:prstGeom>
          <a:noFill/>
        </p:spPr>
        <p:txBody>
          <a:bodyPr wrap="square" rtlCol="0">
            <a:spAutoFit/>
          </a:bodyPr>
          <a:lstStyle/>
          <a:p>
            <a:r>
              <a:rPr lang="en-US" kern="0" dirty="0">
                <a:solidFill>
                  <a:schemeClr val="bg1"/>
                </a:solidFill>
                <a:latin typeface="Segoe UI" panose="020B0502040204020203" pitchFamily="34" charset="0"/>
                <a:cs typeface="Segoe UI" panose="020B0502040204020203" pitchFamily="34" charset="0"/>
              </a:rPr>
              <a:t>Bundled Products</a:t>
            </a:r>
            <a:endParaRPr lang="en-US" dirty="0">
              <a:solidFill>
                <a:schemeClr val="bg1"/>
              </a:solidFill>
              <a:latin typeface="Segoe UI" panose="020B0502040204020203" pitchFamily="34" charset="0"/>
              <a:cs typeface="Segoe UI" panose="020B0502040204020203" pitchFamily="34" charset="0"/>
            </a:endParaRPr>
          </a:p>
        </p:txBody>
      </p:sp>
      <p:sp>
        <p:nvSpPr>
          <p:cNvPr id="87" name="Rounded Rectangle 96">
            <a:extLst>
              <a:ext uri="{FF2B5EF4-FFF2-40B4-BE49-F238E27FC236}">
                <a16:creationId xmlns:a16="http://schemas.microsoft.com/office/drawing/2014/main" id="{1DE90E0B-9EAD-46C0-85E4-9BA891998156}"/>
              </a:ext>
            </a:extLst>
          </p:cNvPr>
          <p:cNvSpPr/>
          <p:nvPr/>
        </p:nvSpPr>
        <p:spPr>
          <a:xfrm>
            <a:off x="7984253" y="1979170"/>
            <a:ext cx="3376771" cy="976607"/>
          </a:xfrm>
          <a:prstGeom prst="snip2Diag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89" name="TextBox 88">
            <a:extLst>
              <a:ext uri="{FF2B5EF4-FFF2-40B4-BE49-F238E27FC236}">
                <a16:creationId xmlns:a16="http://schemas.microsoft.com/office/drawing/2014/main" id="{FDB69AB6-B124-49AF-9A95-CB8ADE816A69}"/>
              </a:ext>
            </a:extLst>
          </p:cNvPr>
          <p:cNvSpPr txBox="1"/>
          <p:nvPr/>
        </p:nvSpPr>
        <p:spPr>
          <a:xfrm>
            <a:off x="8139087" y="2201189"/>
            <a:ext cx="2288000" cy="646331"/>
          </a:xfrm>
          <a:prstGeom prst="rect">
            <a:avLst/>
          </a:prstGeom>
          <a:noFill/>
        </p:spPr>
        <p:txBody>
          <a:bodyPr wrap="square" rtlCol="0">
            <a:spAutoFit/>
          </a:bodyPr>
          <a:lstStyle/>
          <a:p>
            <a:pPr algn="r"/>
            <a:r>
              <a:rPr lang="en-IN" dirty="0">
                <a:solidFill>
                  <a:schemeClr val="bg1"/>
                </a:solidFill>
                <a:latin typeface="Segoe UI" panose="020B0502040204020203" pitchFamily="34" charset="0"/>
                <a:cs typeface="Segoe UI" panose="020B0502040204020203" pitchFamily="34" charset="0"/>
              </a:rPr>
              <a:t>Building Data Platforms</a:t>
            </a:r>
          </a:p>
        </p:txBody>
      </p:sp>
      <p:sp>
        <p:nvSpPr>
          <p:cNvPr id="90" name="Rounded Rectangle 100">
            <a:extLst>
              <a:ext uri="{FF2B5EF4-FFF2-40B4-BE49-F238E27FC236}">
                <a16:creationId xmlns:a16="http://schemas.microsoft.com/office/drawing/2014/main" id="{9BFB806D-CD26-4EF1-9FAA-37B7BC92D0DC}"/>
              </a:ext>
            </a:extLst>
          </p:cNvPr>
          <p:cNvSpPr/>
          <p:nvPr/>
        </p:nvSpPr>
        <p:spPr>
          <a:xfrm>
            <a:off x="7984253" y="3193607"/>
            <a:ext cx="3376771" cy="976607"/>
          </a:xfrm>
          <a:prstGeom prst="snip2Diag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Segoe UI" panose="020B0502040204020203" pitchFamily="34" charset="0"/>
                <a:cs typeface="Segoe UI" panose="020B0502040204020203" pitchFamily="34" charset="0"/>
              </a:rPr>
              <a:t>Localisation </a:t>
            </a:r>
          </a:p>
        </p:txBody>
      </p:sp>
      <p:sp>
        <p:nvSpPr>
          <p:cNvPr id="92" name="Rounded Rectangle 104">
            <a:extLst>
              <a:ext uri="{FF2B5EF4-FFF2-40B4-BE49-F238E27FC236}">
                <a16:creationId xmlns:a16="http://schemas.microsoft.com/office/drawing/2014/main" id="{029D5B2A-0C58-4761-893B-3504072E4903}"/>
              </a:ext>
            </a:extLst>
          </p:cNvPr>
          <p:cNvSpPr/>
          <p:nvPr/>
        </p:nvSpPr>
        <p:spPr>
          <a:xfrm>
            <a:off x="8016205" y="4462743"/>
            <a:ext cx="3376771" cy="976607"/>
          </a:xfrm>
          <a:prstGeom prst="snip2Diag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94" name="TextBox 93">
            <a:extLst>
              <a:ext uri="{FF2B5EF4-FFF2-40B4-BE49-F238E27FC236}">
                <a16:creationId xmlns:a16="http://schemas.microsoft.com/office/drawing/2014/main" id="{BF875EBD-644B-4EDC-90A2-C606EB9E5B36}"/>
              </a:ext>
            </a:extLst>
          </p:cNvPr>
          <p:cNvSpPr txBox="1"/>
          <p:nvPr/>
        </p:nvSpPr>
        <p:spPr>
          <a:xfrm>
            <a:off x="8139087" y="4658658"/>
            <a:ext cx="2288000" cy="646331"/>
          </a:xfrm>
          <a:prstGeom prst="rect">
            <a:avLst/>
          </a:prstGeom>
          <a:noFill/>
        </p:spPr>
        <p:txBody>
          <a:bodyPr wrap="square" rtlCol="0">
            <a:spAutoFit/>
          </a:bodyPr>
          <a:lstStyle/>
          <a:p>
            <a:pPr algn="r"/>
            <a:r>
              <a:rPr lang="en-US" kern="0" dirty="0">
                <a:solidFill>
                  <a:schemeClr val="bg1"/>
                </a:solidFill>
                <a:latin typeface="Segoe UI" panose="020B0502040204020203" pitchFamily="34" charset="0"/>
                <a:cs typeface="Segoe UI" panose="020B0502040204020203" pitchFamily="34" charset="0"/>
              </a:rPr>
              <a:t>Multiple Channel Access Points </a:t>
            </a:r>
            <a:endParaRPr lang="en-US" dirty="0">
              <a:solidFill>
                <a:schemeClr val="bg1"/>
              </a:solidFill>
              <a:latin typeface="Segoe UI" panose="020B0502040204020203" pitchFamily="34" charset="0"/>
              <a:cs typeface="Segoe UI" panose="020B0502040204020203" pitchFamily="34" charset="0"/>
            </a:endParaRPr>
          </a:p>
        </p:txBody>
      </p:sp>
      <p:grpSp>
        <p:nvGrpSpPr>
          <p:cNvPr id="95" name="Group 94">
            <a:extLst>
              <a:ext uri="{FF2B5EF4-FFF2-40B4-BE49-F238E27FC236}">
                <a16:creationId xmlns:a16="http://schemas.microsoft.com/office/drawing/2014/main" id="{D3EE0BD9-545E-4C8D-A7C8-2DE2B656CF20}"/>
              </a:ext>
            </a:extLst>
          </p:cNvPr>
          <p:cNvGrpSpPr/>
          <p:nvPr/>
        </p:nvGrpSpPr>
        <p:grpSpPr>
          <a:xfrm>
            <a:off x="10648391" y="2209321"/>
            <a:ext cx="457200" cy="548640"/>
            <a:chOff x="6124575" y="2973388"/>
            <a:chExt cx="889000" cy="892176"/>
          </a:xfrm>
          <a:solidFill>
            <a:srgbClr val="FDCC41"/>
          </a:solidFill>
        </p:grpSpPr>
        <p:sp>
          <p:nvSpPr>
            <p:cNvPr id="96" name="Freeform 6">
              <a:extLst>
                <a:ext uri="{FF2B5EF4-FFF2-40B4-BE49-F238E27FC236}">
                  <a16:creationId xmlns:a16="http://schemas.microsoft.com/office/drawing/2014/main" id="{A5F84F28-C5A4-413F-812A-F58D941A881B}"/>
                </a:ext>
              </a:extLst>
            </p:cNvPr>
            <p:cNvSpPr>
              <a:spLocks/>
            </p:cNvSpPr>
            <p:nvPr/>
          </p:nvSpPr>
          <p:spPr bwMode="auto">
            <a:xfrm>
              <a:off x="6178550" y="3224213"/>
              <a:ext cx="750888" cy="279400"/>
            </a:xfrm>
            <a:custGeom>
              <a:avLst/>
              <a:gdLst>
                <a:gd name="T0" fmla="*/ 341 w 473"/>
                <a:gd name="T1" fmla="*/ 0 h 176"/>
                <a:gd name="T2" fmla="*/ 345 w 473"/>
                <a:gd name="T3" fmla="*/ 1 h 176"/>
                <a:gd name="T4" fmla="*/ 348 w 473"/>
                <a:gd name="T5" fmla="*/ 2 h 176"/>
                <a:gd name="T6" fmla="*/ 349 w 473"/>
                <a:gd name="T7" fmla="*/ 2 h 176"/>
                <a:gd name="T8" fmla="*/ 429 w 473"/>
                <a:gd name="T9" fmla="*/ 82 h 176"/>
                <a:gd name="T10" fmla="*/ 458 w 473"/>
                <a:gd name="T11" fmla="*/ 39 h 176"/>
                <a:gd name="T12" fmla="*/ 460 w 473"/>
                <a:gd name="T13" fmla="*/ 37 h 176"/>
                <a:gd name="T14" fmla="*/ 463 w 473"/>
                <a:gd name="T15" fmla="*/ 35 h 176"/>
                <a:gd name="T16" fmla="*/ 467 w 473"/>
                <a:gd name="T17" fmla="*/ 35 h 176"/>
                <a:gd name="T18" fmla="*/ 469 w 473"/>
                <a:gd name="T19" fmla="*/ 37 h 176"/>
                <a:gd name="T20" fmla="*/ 472 w 473"/>
                <a:gd name="T21" fmla="*/ 39 h 176"/>
                <a:gd name="T22" fmla="*/ 473 w 473"/>
                <a:gd name="T23" fmla="*/ 42 h 176"/>
                <a:gd name="T24" fmla="*/ 473 w 473"/>
                <a:gd name="T25" fmla="*/ 46 h 176"/>
                <a:gd name="T26" fmla="*/ 472 w 473"/>
                <a:gd name="T27" fmla="*/ 48 h 176"/>
                <a:gd name="T28" fmla="*/ 437 w 473"/>
                <a:gd name="T29" fmla="*/ 101 h 176"/>
                <a:gd name="T30" fmla="*/ 437 w 473"/>
                <a:gd name="T31" fmla="*/ 103 h 176"/>
                <a:gd name="T32" fmla="*/ 433 w 473"/>
                <a:gd name="T33" fmla="*/ 105 h 176"/>
                <a:gd name="T34" fmla="*/ 430 w 473"/>
                <a:gd name="T35" fmla="*/ 106 h 176"/>
                <a:gd name="T36" fmla="*/ 426 w 473"/>
                <a:gd name="T37" fmla="*/ 105 h 176"/>
                <a:gd name="T38" fmla="*/ 424 w 473"/>
                <a:gd name="T39" fmla="*/ 103 h 176"/>
                <a:gd name="T40" fmla="*/ 343 w 473"/>
                <a:gd name="T41" fmla="*/ 22 h 176"/>
                <a:gd name="T42" fmla="*/ 209 w 473"/>
                <a:gd name="T43" fmla="*/ 173 h 176"/>
                <a:gd name="T44" fmla="*/ 208 w 473"/>
                <a:gd name="T45" fmla="*/ 174 h 176"/>
                <a:gd name="T46" fmla="*/ 204 w 473"/>
                <a:gd name="T47" fmla="*/ 176 h 176"/>
                <a:gd name="T48" fmla="*/ 201 w 473"/>
                <a:gd name="T49" fmla="*/ 176 h 176"/>
                <a:gd name="T50" fmla="*/ 197 w 473"/>
                <a:gd name="T51" fmla="*/ 174 h 176"/>
                <a:gd name="T52" fmla="*/ 195 w 473"/>
                <a:gd name="T53" fmla="*/ 173 h 176"/>
                <a:gd name="T54" fmla="*/ 132 w 473"/>
                <a:gd name="T55" fmla="*/ 93 h 176"/>
                <a:gd name="T56" fmla="*/ 63 w 473"/>
                <a:gd name="T57" fmla="*/ 173 h 176"/>
                <a:gd name="T58" fmla="*/ 63 w 473"/>
                <a:gd name="T59" fmla="*/ 173 h 176"/>
                <a:gd name="T60" fmla="*/ 60 w 473"/>
                <a:gd name="T61" fmla="*/ 176 h 176"/>
                <a:gd name="T62" fmla="*/ 56 w 473"/>
                <a:gd name="T63" fmla="*/ 176 h 176"/>
                <a:gd name="T64" fmla="*/ 9 w 473"/>
                <a:gd name="T65" fmla="*/ 176 h 176"/>
                <a:gd name="T66" fmla="*/ 6 w 473"/>
                <a:gd name="T67" fmla="*/ 176 h 176"/>
                <a:gd name="T68" fmla="*/ 3 w 473"/>
                <a:gd name="T69" fmla="*/ 173 h 176"/>
                <a:gd name="T70" fmla="*/ 1 w 473"/>
                <a:gd name="T71" fmla="*/ 170 h 176"/>
                <a:gd name="T72" fmla="*/ 0 w 473"/>
                <a:gd name="T73" fmla="*/ 168 h 176"/>
                <a:gd name="T74" fmla="*/ 1 w 473"/>
                <a:gd name="T75" fmla="*/ 164 h 176"/>
                <a:gd name="T76" fmla="*/ 3 w 473"/>
                <a:gd name="T77" fmla="*/ 161 h 176"/>
                <a:gd name="T78" fmla="*/ 6 w 473"/>
                <a:gd name="T79" fmla="*/ 159 h 176"/>
                <a:gd name="T80" fmla="*/ 9 w 473"/>
                <a:gd name="T81" fmla="*/ 159 h 176"/>
                <a:gd name="T82" fmla="*/ 52 w 473"/>
                <a:gd name="T83" fmla="*/ 159 h 176"/>
                <a:gd name="T84" fmla="*/ 125 w 473"/>
                <a:gd name="T85" fmla="*/ 73 h 176"/>
                <a:gd name="T86" fmla="*/ 128 w 473"/>
                <a:gd name="T87" fmla="*/ 72 h 176"/>
                <a:gd name="T88" fmla="*/ 131 w 473"/>
                <a:gd name="T89" fmla="*/ 71 h 176"/>
                <a:gd name="T90" fmla="*/ 135 w 473"/>
                <a:gd name="T91" fmla="*/ 71 h 176"/>
                <a:gd name="T92" fmla="*/ 137 w 473"/>
                <a:gd name="T93" fmla="*/ 72 h 176"/>
                <a:gd name="T94" fmla="*/ 139 w 473"/>
                <a:gd name="T95" fmla="*/ 75 h 176"/>
                <a:gd name="T96" fmla="*/ 203 w 473"/>
                <a:gd name="T97" fmla="*/ 153 h 176"/>
                <a:gd name="T98" fmla="*/ 336 w 473"/>
                <a:gd name="T99" fmla="*/ 2 h 176"/>
                <a:gd name="T100" fmla="*/ 339 w 473"/>
                <a:gd name="T101" fmla="*/ 1 h 176"/>
                <a:gd name="T102" fmla="*/ 341 w 473"/>
                <a:gd name="T10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3" h="176">
                  <a:moveTo>
                    <a:pt x="341" y="0"/>
                  </a:moveTo>
                  <a:lnTo>
                    <a:pt x="345" y="1"/>
                  </a:lnTo>
                  <a:lnTo>
                    <a:pt x="348" y="2"/>
                  </a:lnTo>
                  <a:lnTo>
                    <a:pt x="349" y="2"/>
                  </a:lnTo>
                  <a:lnTo>
                    <a:pt x="429" y="82"/>
                  </a:lnTo>
                  <a:lnTo>
                    <a:pt x="458" y="39"/>
                  </a:lnTo>
                  <a:lnTo>
                    <a:pt x="460" y="37"/>
                  </a:lnTo>
                  <a:lnTo>
                    <a:pt x="463" y="35"/>
                  </a:lnTo>
                  <a:lnTo>
                    <a:pt x="467" y="35"/>
                  </a:lnTo>
                  <a:lnTo>
                    <a:pt x="469" y="37"/>
                  </a:lnTo>
                  <a:lnTo>
                    <a:pt x="472" y="39"/>
                  </a:lnTo>
                  <a:lnTo>
                    <a:pt x="473" y="42"/>
                  </a:lnTo>
                  <a:lnTo>
                    <a:pt x="473" y="46"/>
                  </a:lnTo>
                  <a:lnTo>
                    <a:pt x="472" y="48"/>
                  </a:lnTo>
                  <a:lnTo>
                    <a:pt x="437" y="101"/>
                  </a:lnTo>
                  <a:lnTo>
                    <a:pt x="437" y="103"/>
                  </a:lnTo>
                  <a:lnTo>
                    <a:pt x="433" y="105"/>
                  </a:lnTo>
                  <a:lnTo>
                    <a:pt x="430" y="106"/>
                  </a:lnTo>
                  <a:lnTo>
                    <a:pt x="426" y="105"/>
                  </a:lnTo>
                  <a:lnTo>
                    <a:pt x="424" y="103"/>
                  </a:lnTo>
                  <a:lnTo>
                    <a:pt x="343" y="22"/>
                  </a:lnTo>
                  <a:lnTo>
                    <a:pt x="209" y="173"/>
                  </a:lnTo>
                  <a:lnTo>
                    <a:pt x="208" y="174"/>
                  </a:lnTo>
                  <a:lnTo>
                    <a:pt x="204" y="176"/>
                  </a:lnTo>
                  <a:lnTo>
                    <a:pt x="201" y="176"/>
                  </a:lnTo>
                  <a:lnTo>
                    <a:pt x="197" y="174"/>
                  </a:lnTo>
                  <a:lnTo>
                    <a:pt x="195" y="173"/>
                  </a:lnTo>
                  <a:lnTo>
                    <a:pt x="132" y="93"/>
                  </a:lnTo>
                  <a:lnTo>
                    <a:pt x="63" y="173"/>
                  </a:lnTo>
                  <a:lnTo>
                    <a:pt x="63" y="173"/>
                  </a:lnTo>
                  <a:lnTo>
                    <a:pt x="60" y="176"/>
                  </a:lnTo>
                  <a:lnTo>
                    <a:pt x="56" y="176"/>
                  </a:lnTo>
                  <a:lnTo>
                    <a:pt x="9" y="176"/>
                  </a:lnTo>
                  <a:lnTo>
                    <a:pt x="6" y="176"/>
                  </a:lnTo>
                  <a:lnTo>
                    <a:pt x="3" y="173"/>
                  </a:lnTo>
                  <a:lnTo>
                    <a:pt x="1" y="170"/>
                  </a:lnTo>
                  <a:lnTo>
                    <a:pt x="0" y="168"/>
                  </a:lnTo>
                  <a:lnTo>
                    <a:pt x="1" y="164"/>
                  </a:lnTo>
                  <a:lnTo>
                    <a:pt x="3" y="161"/>
                  </a:lnTo>
                  <a:lnTo>
                    <a:pt x="6" y="159"/>
                  </a:lnTo>
                  <a:lnTo>
                    <a:pt x="9" y="159"/>
                  </a:lnTo>
                  <a:lnTo>
                    <a:pt x="52" y="159"/>
                  </a:lnTo>
                  <a:lnTo>
                    <a:pt x="125" y="73"/>
                  </a:lnTo>
                  <a:lnTo>
                    <a:pt x="128" y="72"/>
                  </a:lnTo>
                  <a:lnTo>
                    <a:pt x="131" y="71"/>
                  </a:lnTo>
                  <a:lnTo>
                    <a:pt x="135" y="71"/>
                  </a:lnTo>
                  <a:lnTo>
                    <a:pt x="137" y="72"/>
                  </a:lnTo>
                  <a:lnTo>
                    <a:pt x="139" y="75"/>
                  </a:lnTo>
                  <a:lnTo>
                    <a:pt x="203" y="153"/>
                  </a:lnTo>
                  <a:lnTo>
                    <a:pt x="336" y="2"/>
                  </a:lnTo>
                  <a:lnTo>
                    <a:pt x="339" y="1"/>
                  </a:lnTo>
                  <a:lnTo>
                    <a:pt x="341" y="0"/>
                  </a:lnTo>
                  <a:close/>
                </a:path>
              </a:pathLst>
            </a:custGeom>
            <a:grpFill/>
            <a:ln w="0">
              <a:solidFill>
                <a:srgbClr val="FDCC4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7" name="Freeform 7">
              <a:extLst>
                <a:ext uri="{FF2B5EF4-FFF2-40B4-BE49-F238E27FC236}">
                  <a16:creationId xmlns:a16="http://schemas.microsoft.com/office/drawing/2014/main" id="{23A80072-B137-45B4-951E-CF86065046B3}"/>
                </a:ext>
              </a:extLst>
            </p:cNvPr>
            <p:cNvSpPr>
              <a:spLocks/>
            </p:cNvSpPr>
            <p:nvPr/>
          </p:nvSpPr>
          <p:spPr bwMode="auto">
            <a:xfrm>
              <a:off x="6124575" y="3057526"/>
              <a:ext cx="889000" cy="557213"/>
            </a:xfrm>
            <a:custGeom>
              <a:avLst/>
              <a:gdLst>
                <a:gd name="T0" fmla="*/ 8 w 560"/>
                <a:gd name="T1" fmla="*/ 0 h 351"/>
                <a:gd name="T2" fmla="*/ 271 w 560"/>
                <a:gd name="T3" fmla="*/ 0 h 351"/>
                <a:gd name="T4" fmla="*/ 275 w 560"/>
                <a:gd name="T5" fmla="*/ 0 h 351"/>
                <a:gd name="T6" fmla="*/ 277 w 560"/>
                <a:gd name="T7" fmla="*/ 3 h 351"/>
                <a:gd name="T8" fmla="*/ 280 w 560"/>
                <a:gd name="T9" fmla="*/ 5 h 351"/>
                <a:gd name="T10" fmla="*/ 280 w 560"/>
                <a:gd name="T11" fmla="*/ 9 h 351"/>
                <a:gd name="T12" fmla="*/ 280 w 560"/>
                <a:gd name="T13" fmla="*/ 12 h 351"/>
                <a:gd name="T14" fmla="*/ 277 w 560"/>
                <a:gd name="T15" fmla="*/ 14 h 351"/>
                <a:gd name="T16" fmla="*/ 275 w 560"/>
                <a:gd name="T17" fmla="*/ 17 h 351"/>
                <a:gd name="T18" fmla="*/ 271 w 560"/>
                <a:gd name="T19" fmla="*/ 17 h 351"/>
                <a:gd name="T20" fmla="*/ 17 w 560"/>
                <a:gd name="T21" fmla="*/ 17 h 351"/>
                <a:gd name="T22" fmla="*/ 17 w 560"/>
                <a:gd name="T23" fmla="*/ 334 h 351"/>
                <a:gd name="T24" fmla="*/ 543 w 560"/>
                <a:gd name="T25" fmla="*/ 334 h 351"/>
                <a:gd name="T26" fmla="*/ 543 w 560"/>
                <a:gd name="T27" fmla="*/ 17 h 351"/>
                <a:gd name="T28" fmla="*/ 306 w 560"/>
                <a:gd name="T29" fmla="*/ 17 h 351"/>
                <a:gd name="T30" fmla="*/ 302 w 560"/>
                <a:gd name="T31" fmla="*/ 17 h 351"/>
                <a:gd name="T32" fmla="*/ 299 w 560"/>
                <a:gd name="T33" fmla="*/ 14 h 351"/>
                <a:gd name="T34" fmla="*/ 298 w 560"/>
                <a:gd name="T35" fmla="*/ 12 h 351"/>
                <a:gd name="T36" fmla="*/ 297 w 560"/>
                <a:gd name="T37" fmla="*/ 9 h 351"/>
                <a:gd name="T38" fmla="*/ 298 w 560"/>
                <a:gd name="T39" fmla="*/ 5 h 351"/>
                <a:gd name="T40" fmla="*/ 299 w 560"/>
                <a:gd name="T41" fmla="*/ 3 h 351"/>
                <a:gd name="T42" fmla="*/ 302 w 560"/>
                <a:gd name="T43" fmla="*/ 0 h 351"/>
                <a:gd name="T44" fmla="*/ 306 w 560"/>
                <a:gd name="T45" fmla="*/ 0 h 351"/>
                <a:gd name="T46" fmla="*/ 552 w 560"/>
                <a:gd name="T47" fmla="*/ 0 h 351"/>
                <a:gd name="T48" fmla="*/ 554 w 560"/>
                <a:gd name="T49" fmla="*/ 0 h 351"/>
                <a:gd name="T50" fmla="*/ 557 w 560"/>
                <a:gd name="T51" fmla="*/ 3 h 351"/>
                <a:gd name="T52" fmla="*/ 560 w 560"/>
                <a:gd name="T53" fmla="*/ 5 h 351"/>
                <a:gd name="T54" fmla="*/ 560 w 560"/>
                <a:gd name="T55" fmla="*/ 9 h 351"/>
                <a:gd name="T56" fmla="*/ 560 w 560"/>
                <a:gd name="T57" fmla="*/ 342 h 351"/>
                <a:gd name="T58" fmla="*/ 560 w 560"/>
                <a:gd name="T59" fmla="*/ 346 h 351"/>
                <a:gd name="T60" fmla="*/ 557 w 560"/>
                <a:gd name="T61" fmla="*/ 349 h 351"/>
                <a:gd name="T62" fmla="*/ 554 w 560"/>
                <a:gd name="T63" fmla="*/ 350 h 351"/>
                <a:gd name="T64" fmla="*/ 552 w 560"/>
                <a:gd name="T65" fmla="*/ 351 h 351"/>
                <a:gd name="T66" fmla="*/ 8 w 560"/>
                <a:gd name="T67" fmla="*/ 351 h 351"/>
                <a:gd name="T68" fmla="*/ 5 w 560"/>
                <a:gd name="T69" fmla="*/ 350 h 351"/>
                <a:gd name="T70" fmla="*/ 3 w 560"/>
                <a:gd name="T71" fmla="*/ 349 h 351"/>
                <a:gd name="T72" fmla="*/ 0 w 560"/>
                <a:gd name="T73" fmla="*/ 346 h 351"/>
                <a:gd name="T74" fmla="*/ 0 w 560"/>
                <a:gd name="T75" fmla="*/ 342 h 351"/>
                <a:gd name="T76" fmla="*/ 0 w 560"/>
                <a:gd name="T77" fmla="*/ 9 h 351"/>
                <a:gd name="T78" fmla="*/ 0 w 560"/>
                <a:gd name="T79" fmla="*/ 5 h 351"/>
                <a:gd name="T80" fmla="*/ 3 w 560"/>
                <a:gd name="T81" fmla="*/ 3 h 351"/>
                <a:gd name="T82" fmla="*/ 5 w 560"/>
                <a:gd name="T83" fmla="*/ 0 h 351"/>
                <a:gd name="T84" fmla="*/ 8 w 560"/>
                <a:gd name="T85"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0" h="351">
                  <a:moveTo>
                    <a:pt x="8" y="0"/>
                  </a:moveTo>
                  <a:lnTo>
                    <a:pt x="271" y="0"/>
                  </a:lnTo>
                  <a:lnTo>
                    <a:pt x="275" y="0"/>
                  </a:lnTo>
                  <a:lnTo>
                    <a:pt x="277" y="3"/>
                  </a:lnTo>
                  <a:lnTo>
                    <a:pt x="280" y="5"/>
                  </a:lnTo>
                  <a:lnTo>
                    <a:pt x="280" y="9"/>
                  </a:lnTo>
                  <a:lnTo>
                    <a:pt x="280" y="12"/>
                  </a:lnTo>
                  <a:lnTo>
                    <a:pt x="277" y="14"/>
                  </a:lnTo>
                  <a:lnTo>
                    <a:pt x="275" y="17"/>
                  </a:lnTo>
                  <a:lnTo>
                    <a:pt x="271" y="17"/>
                  </a:lnTo>
                  <a:lnTo>
                    <a:pt x="17" y="17"/>
                  </a:lnTo>
                  <a:lnTo>
                    <a:pt x="17" y="334"/>
                  </a:lnTo>
                  <a:lnTo>
                    <a:pt x="543" y="334"/>
                  </a:lnTo>
                  <a:lnTo>
                    <a:pt x="543" y="17"/>
                  </a:lnTo>
                  <a:lnTo>
                    <a:pt x="306" y="17"/>
                  </a:lnTo>
                  <a:lnTo>
                    <a:pt x="302" y="17"/>
                  </a:lnTo>
                  <a:lnTo>
                    <a:pt x="299" y="14"/>
                  </a:lnTo>
                  <a:lnTo>
                    <a:pt x="298" y="12"/>
                  </a:lnTo>
                  <a:lnTo>
                    <a:pt x="297" y="9"/>
                  </a:lnTo>
                  <a:lnTo>
                    <a:pt x="298" y="5"/>
                  </a:lnTo>
                  <a:lnTo>
                    <a:pt x="299" y="3"/>
                  </a:lnTo>
                  <a:lnTo>
                    <a:pt x="302" y="0"/>
                  </a:lnTo>
                  <a:lnTo>
                    <a:pt x="306" y="0"/>
                  </a:lnTo>
                  <a:lnTo>
                    <a:pt x="552" y="0"/>
                  </a:lnTo>
                  <a:lnTo>
                    <a:pt x="554" y="0"/>
                  </a:lnTo>
                  <a:lnTo>
                    <a:pt x="557" y="3"/>
                  </a:lnTo>
                  <a:lnTo>
                    <a:pt x="560" y="5"/>
                  </a:lnTo>
                  <a:lnTo>
                    <a:pt x="560" y="9"/>
                  </a:lnTo>
                  <a:lnTo>
                    <a:pt x="560" y="342"/>
                  </a:lnTo>
                  <a:lnTo>
                    <a:pt x="560" y="346"/>
                  </a:lnTo>
                  <a:lnTo>
                    <a:pt x="557" y="349"/>
                  </a:lnTo>
                  <a:lnTo>
                    <a:pt x="554" y="350"/>
                  </a:lnTo>
                  <a:lnTo>
                    <a:pt x="552" y="351"/>
                  </a:lnTo>
                  <a:lnTo>
                    <a:pt x="8" y="351"/>
                  </a:lnTo>
                  <a:lnTo>
                    <a:pt x="5" y="350"/>
                  </a:lnTo>
                  <a:lnTo>
                    <a:pt x="3" y="349"/>
                  </a:lnTo>
                  <a:lnTo>
                    <a:pt x="0" y="346"/>
                  </a:lnTo>
                  <a:lnTo>
                    <a:pt x="0" y="342"/>
                  </a:lnTo>
                  <a:lnTo>
                    <a:pt x="0" y="9"/>
                  </a:lnTo>
                  <a:lnTo>
                    <a:pt x="0" y="5"/>
                  </a:lnTo>
                  <a:lnTo>
                    <a:pt x="3" y="3"/>
                  </a:lnTo>
                  <a:lnTo>
                    <a:pt x="5" y="0"/>
                  </a:lnTo>
                  <a:lnTo>
                    <a:pt x="8" y="0"/>
                  </a:lnTo>
                  <a:close/>
                </a:path>
              </a:pathLst>
            </a:custGeom>
            <a:grpFill/>
            <a:ln w="0">
              <a:solidFill>
                <a:srgbClr val="FDCC4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8" name="Freeform 8">
              <a:extLst>
                <a:ext uri="{FF2B5EF4-FFF2-40B4-BE49-F238E27FC236}">
                  <a16:creationId xmlns:a16="http://schemas.microsoft.com/office/drawing/2014/main" id="{73929E85-D808-4E05-A227-0D848D32E215}"/>
                </a:ext>
              </a:extLst>
            </p:cNvPr>
            <p:cNvSpPr>
              <a:spLocks/>
            </p:cNvSpPr>
            <p:nvPr/>
          </p:nvSpPr>
          <p:spPr bwMode="auto">
            <a:xfrm>
              <a:off x="6542088" y="2973388"/>
              <a:ext cx="26988" cy="111125"/>
            </a:xfrm>
            <a:custGeom>
              <a:avLst/>
              <a:gdLst>
                <a:gd name="T0" fmla="*/ 8 w 17"/>
                <a:gd name="T1" fmla="*/ 0 h 70"/>
                <a:gd name="T2" fmla="*/ 12 w 17"/>
                <a:gd name="T3" fmla="*/ 0 h 70"/>
                <a:gd name="T4" fmla="*/ 14 w 17"/>
                <a:gd name="T5" fmla="*/ 3 h 70"/>
                <a:gd name="T6" fmla="*/ 15 w 17"/>
                <a:gd name="T7" fmla="*/ 6 h 70"/>
                <a:gd name="T8" fmla="*/ 17 w 17"/>
                <a:gd name="T9" fmla="*/ 8 h 70"/>
                <a:gd name="T10" fmla="*/ 17 w 17"/>
                <a:gd name="T11" fmla="*/ 62 h 70"/>
                <a:gd name="T12" fmla="*/ 15 w 17"/>
                <a:gd name="T13" fmla="*/ 65 h 70"/>
                <a:gd name="T14" fmla="*/ 14 w 17"/>
                <a:gd name="T15" fmla="*/ 67 h 70"/>
                <a:gd name="T16" fmla="*/ 12 w 17"/>
                <a:gd name="T17" fmla="*/ 70 h 70"/>
                <a:gd name="T18" fmla="*/ 8 w 17"/>
                <a:gd name="T19" fmla="*/ 70 h 70"/>
                <a:gd name="T20" fmla="*/ 5 w 17"/>
                <a:gd name="T21" fmla="*/ 70 h 70"/>
                <a:gd name="T22" fmla="*/ 2 w 17"/>
                <a:gd name="T23" fmla="*/ 67 h 70"/>
                <a:gd name="T24" fmla="*/ 0 w 17"/>
                <a:gd name="T25" fmla="*/ 65 h 70"/>
                <a:gd name="T26" fmla="*/ 0 w 17"/>
                <a:gd name="T27" fmla="*/ 62 h 70"/>
                <a:gd name="T28" fmla="*/ 0 w 17"/>
                <a:gd name="T29" fmla="*/ 8 h 70"/>
                <a:gd name="T30" fmla="*/ 0 w 17"/>
                <a:gd name="T31" fmla="*/ 6 h 70"/>
                <a:gd name="T32" fmla="*/ 2 w 17"/>
                <a:gd name="T33" fmla="*/ 3 h 70"/>
                <a:gd name="T34" fmla="*/ 5 w 17"/>
                <a:gd name="T35" fmla="*/ 0 h 70"/>
                <a:gd name="T36" fmla="*/ 8 w 17"/>
                <a:gd name="T3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70">
                  <a:moveTo>
                    <a:pt x="8" y="0"/>
                  </a:moveTo>
                  <a:lnTo>
                    <a:pt x="12" y="0"/>
                  </a:lnTo>
                  <a:lnTo>
                    <a:pt x="14" y="3"/>
                  </a:lnTo>
                  <a:lnTo>
                    <a:pt x="15" y="6"/>
                  </a:lnTo>
                  <a:lnTo>
                    <a:pt x="17" y="8"/>
                  </a:lnTo>
                  <a:lnTo>
                    <a:pt x="17" y="62"/>
                  </a:lnTo>
                  <a:lnTo>
                    <a:pt x="15" y="65"/>
                  </a:lnTo>
                  <a:lnTo>
                    <a:pt x="14" y="67"/>
                  </a:lnTo>
                  <a:lnTo>
                    <a:pt x="12" y="70"/>
                  </a:lnTo>
                  <a:lnTo>
                    <a:pt x="8" y="70"/>
                  </a:lnTo>
                  <a:lnTo>
                    <a:pt x="5" y="70"/>
                  </a:lnTo>
                  <a:lnTo>
                    <a:pt x="2" y="67"/>
                  </a:lnTo>
                  <a:lnTo>
                    <a:pt x="0" y="65"/>
                  </a:lnTo>
                  <a:lnTo>
                    <a:pt x="0" y="62"/>
                  </a:lnTo>
                  <a:lnTo>
                    <a:pt x="0" y="8"/>
                  </a:lnTo>
                  <a:lnTo>
                    <a:pt x="0" y="6"/>
                  </a:lnTo>
                  <a:lnTo>
                    <a:pt x="2" y="3"/>
                  </a:lnTo>
                  <a:lnTo>
                    <a:pt x="5" y="0"/>
                  </a:lnTo>
                  <a:lnTo>
                    <a:pt x="8" y="0"/>
                  </a:lnTo>
                  <a:close/>
                </a:path>
              </a:pathLst>
            </a:custGeom>
            <a:grpFill/>
            <a:ln w="0">
              <a:solidFill>
                <a:srgbClr val="FDCC4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9" name="Freeform 9">
              <a:extLst>
                <a:ext uri="{FF2B5EF4-FFF2-40B4-BE49-F238E27FC236}">
                  <a16:creationId xmlns:a16="http://schemas.microsoft.com/office/drawing/2014/main" id="{C633DCAF-DECD-491B-ACFB-8DB35C48CCFA}"/>
                </a:ext>
              </a:extLst>
            </p:cNvPr>
            <p:cNvSpPr>
              <a:spLocks/>
            </p:cNvSpPr>
            <p:nvPr/>
          </p:nvSpPr>
          <p:spPr bwMode="auto">
            <a:xfrm>
              <a:off x="6542088" y="3641726"/>
              <a:ext cx="26988" cy="169863"/>
            </a:xfrm>
            <a:custGeom>
              <a:avLst/>
              <a:gdLst>
                <a:gd name="T0" fmla="*/ 8 w 17"/>
                <a:gd name="T1" fmla="*/ 0 h 107"/>
                <a:gd name="T2" fmla="*/ 12 w 17"/>
                <a:gd name="T3" fmla="*/ 2 h 107"/>
                <a:gd name="T4" fmla="*/ 14 w 17"/>
                <a:gd name="T5" fmla="*/ 3 h 107"/>
                <a:gd name="T6" fmla="*/ 17 w 17"/>
                <a:gd name="T7" fmla="*/ 6 h 107"/>
                <a:gd name="T8" fmla="*/ 17 w 17"/>
                <a:gd name="T9" fmla="*/ 10 h 107"/>
                <a:gd name="T10" fmla="*/ 17 w 17"/>
                <a:gd name="T11" fmla="*/ 97 h 107"/>
                <a:gd name="T12" fmla="*/ 15 w 17"/>
                <a:gd name="T13" fmla="*/ 101 h 107"/>
                <a:gd name="T14" fmla="*/ 14 w 17"/>
                <a:gd name="T15" fmla="*/ 104 h 107"/>
                <a:gd name="T16" fmla="*/ 12 w 17"/>
                <a:gd name="T17" fmla="*/ 105 h 107"/>
                <a:gd name="T18" fmla="*/ 8 w 17"/>
                <a:gd name="T19" fmla="*/ 107 h 107"/>
                <a:gd name="T20" fmla="*/ 5 w 17"/>
                <a:gd name="T21" fmla="*/ 105 h 107"/>
                <a:gd name="T22" fmla="*/ 2 w 17"/>
                <a:gd name="T23" fmla="*/ 104 h 107"/>
                <a:gd name="T24" fmla="*/ 0 w 17"/>
                <a:gd name="T25" fmla="*/ 101 h 107"/>
                <a:gd name="T26" fmla="*/ 0 w 17"/>
                <a:gd name="T27" fmla="*/ 97 h 107"/>
                <a:gd name="T28" fmla="*/ 0 w 17"/>
                <a:gd name="T29" fmla="*/ 10 h 107"/>
                <a:gd name="T30" fmla="*/ 0 w 17"/>
                <a:gd name="T31" fmla="*/ 6 h 107"/>
                <a:gd name="T32" fmla="*/ 2 w 17"/>
                <a:gd name="T33" fmla="*/ 3 h 107"/>
                <a:gd name="T34" fmla="*/ 5 w 17"/>
                <a:gd name="T35" fmla="*/ 2 h 107"/>
                <a:gd name="T36" fmla="*/ 8 w 17"/>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07">
                  <a:moveTo>
                    <a:pt x="8" y="0"/>
                  </a:moveTo>
                  <a:lnTo>
                    <a:pt x="12" y="2"/>
                  </a:lnTo>
                  <a:lnTo>
                    <a:pt x="14" y="3"/>
                  </a:lnTo>
                  <a:lnTo>
                    <a:pt x="17" y="6"/>
                  </a:lnTo>
                  <a:lnTo>
                    <a:pt x="17" y="10"/>
                  </a:lnTo>
                  <a:lnTo>
                    <a:pt x="17" y="97"/>
                  </a:lnTo>
                  <a:lnTo>
                    <a:pt x="15" y="101"/>
                  </a:lnTo>
                  <a:lnTo>
                    <a:pt x="14" y="104"/>
                  </a:lnTo>
                  <a:lnTo>
                    <a:pt x="12" y="105"/>
                  </a:lnTo>
                  <a:lnTo>
                    <a:pt x="8" y="107"/>
                  </a:lnTo>
                  <a:lnTo>
                    <a:pt x="5" y="105"/>
                  </a:lnTo>
                  <a:lnTo>
                    <a:pt x="2" y="104"/>
                  </a:lnTo>
                  <a:lnTo>
                    <a:pt x="0" y="101"/>
                  </a:lnTo>
                  <a:lnTo>
                    <a:pt x="0" y="97"/>
                  </a:lnTo>
                  <a:lnTo>
                    <a:pt x="0" y="10"/>
                  </a:lnTo>
                  <a:lnTo>
                    <a:pt x="0" y="6"/>
                  </a:lnTo>
                  <a:lnTo>
                    <a:pt x="2" y="3"/>
                  </a:lnTo>
                  <a:lnTo>
                    <a:pt x="5" y="2"/>
                  </a:lnTo>
                  <a:lnTo>
                    <a:pt x="8" y="0"/>
                  </a:lnTo>
                  <a:close/>
                </a:path>
              </a:pathLst>
            </a:custGeom>
            <a:grpFill/>
            <a:ln w="0">
              <a:solidFill>
                <a:srgbClr val="FDCC4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0" name="Freeform 10">
              <a:extLst>
                <a:ext uri="{FF2B5EF4-FFF2-40B4-BE49-F238E27FC236}">
                  <a16:creationId xmlns:a16="http://schemas.microsoft.com/office/drawing/2014/main" id="{06BAB45C-501C-4927-987D-A9906EBD79D6}"/>
                </a:ext>
              </a:extLst>
            </p:cNvPr>
            <p:cNvSpPr>
              <a:spLocks/>
            </p:cNvSpPr>
            <p:nvPr/>
          </p:nvSpPr>
          <p:spPr bwMode="auto">
            <a:xfrm>
              <a:off x="6291263" y="3641726"/>
              <a:ext cx="82550" cy="223838"/>
            </a:xfrm>
            <a:custGeom>
              <a:avLst/>
              <a:gdLst>
                <a:gd name="T0" fmla="*/ 43 w 52"/>
                <a:gd name="T1" fmla="*/ 0 h 141"/>
                <a:gd name="T2" fmla="*/ 45 w 52"/>
                <a:gd name="T3" fmla="*/ 0 h 141"/>
                <a:gd name="T4" fmla="*/ 49 w 52"/>
                <a:gd name="T5" fmla="*/ 3 h 141"/>
                <a:gd name="T6" fmla="*/ 51 w 52"/>
                <a:gd name="T7" fmla="*/ 6 h 141"/>
                <a:gd name="T8" fmla="*/ 52 w 52"/>
                <a:gd name="T9" fmla="*/ 8 h 141"/>
                <a:gd name="T10" fmla="*/ 52 w 52"/>
                <a:gd name="T11" fmla="*/ 12 h 141"/>
                <a:gd name="T12" fmla="*/ 17 w 52"/>
                <a:gd name="T13" fmla="*/ 135 h 141"/>
                <a:gd name="T14" fmla="*/ 15 w 52"/>
                <a:gd name="T15" fmla="*/ 138 h 141"/>
                <a:gd name="T16" fmla="*/ 13 w 52"/>
                <a:gd name="T17" fmla="*/ 141 h 141"/>
                <a:gd name="T18" fmla="*/ 10 w 52"/>
                <a:gd name="T19" fmla="*/ 141 h 141"/>
                <a:gd name="T20" fmla="*/ 6 w 52"/>
                <a:gd name="T21" fmla="*/ 141 h 141"/>
                <a:gd name="T22" fmla="*/ 3 w 52"/>
                <a:gd name="T23" fmla="*/ 139 h 141"/>
                <a:gd name="T24" fmla="*/ 1 w 52"/>
                <a:gd name="T25" fmla="*/ 137 h 141"/>
                <a:gd name="T26" fmla="*/ 0 w 52"/>
                <a:gd name="T27" fmla="*/ 134 h 141"/>
                <a:gd name="T28" fmla="*/ 0 w 52"/>
                <a:gd name="T29" fmla="*/ 130 h 141"/>
                <a:gd name="T30" fmla="*/ 35 w 52"/>
                <a:gd name="T31" fmla="*/ 7 h 141"/>
                <a:gd name="T32" fmla="*/ 36 w 52"/>
                <a:gd name="T33" fmla="*/ 4 h 141"/>
                <a:gd name="T34" fmla="*/ 39 w 52"/>
                <a:gd name="T35" fmla="*/ 2 h 141"/>
                <a:gd name="T36" fmla="*/ 43 w 52"/>
                <a:gd name="T3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141">
                  <a:moveTo>
                    <a:pt x="43" y="0"/>
                  </a:moveTo>
                  <a:lnTo>
                    <a:pt x="45" y="0"/>
                  </a:lnTo>
                  <a:lnTo>
                    <a:pt x="49" y="3"/>
                  </a:lnTo>
                  <a:lnTo>
                    <a:pt x="51" y="6"/>
                  </a:lnTo>
                  <a:lnTo>
                    <a:pt x="52" y="8"/>
                  </a:lnTo>
                  <a:lnTo>
                    <a:pt x="52" y="12"/>
                  </a:lnTo>
                  <a:lnTo>
                    <a:pt x="17" y="135"/>
                  </a:lnTo>
                  <a:lnTo>
                    <a:pt x="15" y="138"/>
                  </a:lnTo>
                  <a:lnTo>
                    <a:pt x="13" y="141"/>
                  </a:lnTo>
                  <a:lnTo>
                    <a:pt x="10" y="141"/>
                  </a:lnTo>
                  <a:lnTo>
                    <a:pt x="6" y="141"/>
                  </a:lnTo>
                  <a:lnTo>
                    <a:pt x="3" y="139"/>
                  </a:lnTo>
                  <a:lnTo>
                    <a:pt x="1" y="137"/>
                  </a:lnTo>
                  <a:lnTo>
                    <a:pt x="0" y="134"/>
                  </a:lnTo>
                  <a:lnTo>
                    <a:pt x="0" y="130"/>
                  </a:lnTo>
                  <a:lnTo>
                    <a:pt x="35" y="7"/>
                  </a:lnTo>
                  <a:lnTo>
                    <a:pt x="36" y="4"/>
                  </a:lnTo>
                  <a:lnTo>
                    <a:pt x="39" y="2"/>
                  </a:lnTo>
                  <a:lnTo>
                    <a:pt x="43" y="0"/>
                  </a:lnTo>
                  <a:close/>
                </a:path>
              </a:pathLst>
            </a:custGeom>
            <a:grpFill/>
            <a:ln w="0">
              <a:solidFill>
                <a:srgbClr val="FDCC4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1" name="Freeform 11">
              <a:extLst>
                <a:ext uri="{FF2B5EF4-FFF2-40B4-BE49-F238E27FC236}">
                  <a16:creationId xmlns:a16="http://schemas.microsoft.com/office/drawing/2014/main" id="{E727B8FD-02BB-4D02-814E-23BE45FD3813}"/>
                </a:ext>
              </a:extLst>
            </p:cNvPr>
            <p:cNvSpPr>
              <a:spLocks/>
            </p:cNvSpPr>
            <p:nvPr/>
          </p:nvSpPr>
          <p:spPr bwMode="auto">
            <a:xfrm>
              <a:off x="6737350" y="3641726"/>
              <a:ext cx="82550" cy="223838"/>
            </a:xfrm>
            <a:custGeom>
              <a:avLst/>
              <a:gdLst>
                <a:gd name="T0" fmla="*/ 9 w 52"/>
                <a:gd name="T1" fmla="*/ 0 h 141"/>
                <a:gd name="T2" fmla="*/ 11 w 52"/>
                <a:gd name="T3" fmla="*/ 2 h 141"/>
                <a:gd name="T4" fmla="*/ 14 w 52"/>
                <a:gd name="T5" fmla="*/ 4 h 141"/>
                <a:gd name="T6" fmla="*/ 17 w 52"/>
                <a:gd name="T7" fmla="*/ 7 h 141"/>
                <a:gd name="T8" fmla="*/ 51 w 52"/>
                <a:gd name="T9" fmla="*/ 130 h 141"/>
                <a:gd name="T10" fmla="*/ 52 w 52"/>
                <a:gd name="T11" fmla="*/ 134 h 141"/>
                <a:gd name="T12" fmla="*/ 51 w 52"/>
                <a:gd name="T13" fmla="*/ 137 h 141"/>
                <a:gd name="T14" fmla="*/ 48 w 52"/>
                <a:gd name="T15" fmla="*/ 139 h 141"/>
                <a:gd name="T16" fmla="*/ 45 w 52"/>
                <a:gd name="T17" fmla="*/ 141 h 141"/>
                <a:gd name="T18" fmla="*/ 42 w 52"/>
                <a:gd name="T19" fmla="*/ 141 h 141"/>
                <a:gd name="T20" fmla="*/ 39 w 52"/>
                <a:gd name="T21" fmla="*/ 141 h 141"/>
                <a:gd name="T22" fmla="*/ 36 w 52"/>
                <a:gd name="T23" fmla="*/ 138 h 141"/>
                <a:gd name="T24" fmla="*/ 34 w 52"/>
                <a:gd name="T25" fmla="*/ 135 h 141"/>
                <a:gd name="T26" fmla="*/ 0 w 52"/>
                <a:gd name="T27" fmla="*/ 12 h 141"/>
                <a:gd name="T28" fmla="*/ 0 w 52"/>
                <a:gd name="T29" fmla="*/ 8 h 141"/>
                <a:gd name="T30" fmla="*/ 0 w 52"/>
                <a:gd name="T31" fmla="*/ 6 h 141"/>
                <a:gd name="T32" fmla="*/ 2 w 52"/>
                <a:gd name="T33" fmla="*/ 3 h 141"/>
                <a:gd name="T34" fmla="*/ 5 w 52"/>
                <a:gd name="T35" fmla="*/ 0 h 141"/>
                <a:gd name="T36" fmla="*/ 9 w 52"/>
                <a:gd name="T3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141">
                  <a:moveTo>
                    <a:pt x="9" y="0"/>
                  </a:moveTo>
                  <a:lnTo>
                    <a:pt x="11" y="2"/>
                  </a:lnTo>
                  <a:lnTo>
                    <a:pt x="14" y="4"/>
                  </a:lnTo>
                  <a:lnTo>
                    <a:pt x="17" y="7"/>
                  </a:lnTo>
                  <a:lnTo>
                    <a:pt x="51" y="130"/>
                  </a:lnTo>
                  <a:lnTo>
                    <a:pt x="52" y="134"/>
                  </a:lnTo>
                  <a:lnTo>
                    <a:pt x="51" y="137"/>
                  </a:lnTo>
                  <a:lnTo>
                    <a:pt x="48" y="139"/>
                  </a:lnTo>
                  <a:lnTo>
                    <a:pt x="45" y="141"/>
                  </a:lnTo>
                  <a:lnTo>
                    <a:pt x="42" y="141"/>
                  </a:lnTo>
                  <a:lnTo>
                    <a:pt x="39" y="141"/>
                  </a:lnTo>
                  <a:lnTo>
                    <a:pt x="36" y="138"/>
                  </a:lnTo>
                  <a:lnTo>
                    <a:pt x="34" y="135"/>
                  </a:lnTo>
                  <a:lnTo>
                    <a:pt x="0" y="12"/>
                  </a:lnTo>
                  <a:lnTo>
                    <a:pt x="0" y="8"/>
                  </a:lnTo>
                  <a:lnTo>
                    <a:pt x="0" y="6"/>
                  </a:lnTo>
                  <a:lnTo>
                    <a:pt x="2" y="3"/>
                  </a:lnTo>
                  <a:lnTo>
                    <a:pt x="5" y="0"/>
                  </a:lnTo>
                  <a:lnTo>
                    <a:pt x="9" y="0"/>
                  </a:lnTo>
                  <a:close/>
                </a:path>
              </a:pathLst>
            </a:custGeom>
            <a:grpFill/>
            <a:ln w="0">
              <a:solidFill>
                <a:srgbClr val="FDCC4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2" name="Freeform 12">
              <a:extLst>
                <a:ext uri="{FF2B5EF4-FFF2-40B4-BE49-F238E27FC236}">
                  <a16:creationId xmlns:a16="http://schemas.microsoft.com/office/drawing/2014/main" id="{87A54FCF-BA7D-4E17-8B91-62EE32ED8DBE}"/>
                </a:ext>
              </a:extLst>
            </p:cNvPr>
            <p:cNvSpPr>
              <a:spLocks/>
            </p:cNvSpPr>
            <p:nvPr/>
          </p:nvSpPr>
          <p:spPr bwMode="auto">
            <a:xfrm>
              <a:off x="6124575" y="3641726"/>
              <a:ext cx="889000" cy="30163"/>
            </a:xfrm>
            <a:custGeom>
              <a:avLst/>
              <a:gdLst>
                <a:gd name="T0" fmla="*/ 8 w 560"/>
                <a:gd name="T1" fmla="*/ 0 h 19"/>
                <a:gd name="T2" fmla="*/ 552 w 560"/>
                <a:gd name="T3" fmla="*/ 0 h 19"/>
                <a:gd name="T4" fmla="*/ 554 w 560"/>
                <a:gd name="T5" fmla="*/ 2 h 19"/>
                <a:gd name="T6" fmla="*/ 557 w 560"/>
                <a:gd name="T7" fmla="*/ 3 h 19"/>
                <a:gd name="T8" fmla="*/ 560 w 560"/>
                <a:gd name="T9" fmla="*/ 6 h 19"/>
                <a:gd name="T10" fmla="*/ 560 w 560"/>
                <a:gd name="T11" fmla="*/ 10 h 19"/>
                <a:gd name="T12" fmla="*/ 560 w 560"/>
                <a:gd name="T13" fmla="*/ 14 h 19"/>
                <a:gd name="T14" fmla="*/ 557 w 560"/>
                <a:gd name="T15" fmla="*/ 16 h 19"/>
                <a:gd name="T16" fmla="*/ 554 w 560"/>
                <a:gd name="T17" fmla="*/ 17 h 19"/>
                <a:gd name="T18" fmla="*/ 552 w 560"/>
                <a:gd name="T19" fmla="*/ 19 h 19"/>
                <a:gd name="T20" fmla="*/ 8 w 560"/>
                <a:gd name="T21" fmla="*/ 19 h 19"/>
                <a:gd name="T22" fmla="*/ 5 w 560"/>
                <a:gd name="T23" fmla="*/ 17 h 19"/>
                <a:gd name="T24" fmla="*/ 3 w 560"/>
                <a:gd name="T25" fmla="*/ 16 h 19"/>
                <a:gd name="T26" fmla="*/ 0 w 560"/>
                <a:gd name="T27" fmla="*/ 14 h 19"/>
                <a:gd name="T28" fmla="*/ 0 w 560"/>
                <a:gd name="T29" fmla="*/ 10 h 19"/>
                <a:gd name="T30" fmla="*/ 0 w 560"/>
                <a:gd name="T31" fmla="*/ 6 h 19"/>
                <a:gd name="T32" fmla="*/ 3 w 560"/>
                <a:gd name="T33" fmla="*/ 3 h 19"/>
                <a:gd name="T34" fmla="*/ 5 w 560"/>
                <a:gd name="T35" fmla="*/ 2 h 19"/>
                <a:gd name="T36" fmla="*/ 8 w 560"/>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0" h="19">
                  <a:moveTo>
                    <a:pt x="8" y="0"/>
                  </a:moveTo>
                  <a:lnTo>
                    <a:pt x="552" y="0"/>
                  </a:lnTo>
                  <a:lnTo>
                    <a:pt x="554" y="2"/>
                  </a:lnTo>
                  <a:lnTo>
                    <a:pt x="557" y="3"/>
                  </a:lnTo>
                  <a:lnTo>
                    <a:pt x="560" y="6"/>
                  </a:lnTo>
                  <a:lnTo>
                    <a:pt x="560" y="10"/>
                  </a:lnTo>
                  <a:lnTo>
                    <a:pt x="560" y="14"/>
                  </a:lnTo>
                  <a:lnTo>
                    <a:pt x="557" y="16"/>
                  </a:lnTo>
                  <a:lnTo>
                    <a:pt x="554" y="17"/>
                  </a:lnTo>
                  <a:lnTo>
                    <a:pt x="552" y="19"/>
                  </a:lnTo>
                  <a:lnTo>
                    <a:pt x="8" y="19"/>
                  </a:lnTo>
                  <a:lnTo>
                    <a:pt x="5" y="17"/>
                  </a:lnTo>
                  <a:lnTo>
                    <a:pt x="3" y="16"/>
                  </a:lnTo>
                  <a:lnTo>
                    <a:pt x="0" y="14"/>
                  </a:lnTo>
                  <a:lnTo>
                    <a:pt x="0" y="10"/>
                  </a:lnTo>
                  <a:lnTo>
                    <a:pt x="0" y="6"/>
                  </a:lnTo>
                  <a:lnTo>
                    <a:pt x="3" y="3"/>
                  </a:lnTo>
                  <a:lnTo>
                    <a:pt x="5" y="2"/>
                  </a:lnTo>
                  <a:lnTo>
                    <a:pt x="8" y="0"/>
                  </a:lnTo>
                  <a:close/>
                </a:path>
              </a:pathLst>
            </a:custGeom>
            <a:grpFill/>
            <a:ln w="0">
              <a:solidFill>
                <a:srgbClr val="FDCC4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03" name="Group 102">
            <a:extLst>
              <a:ext uri="{FF2B5EF4-FFF2-40B4-BE49-F238E27FC236}">
                <a16:creationId xmlns:a16="http://schemas.microsoft.com/office/drawing/2014/main" id="{BBFE4BF7-8948-4C25-8560-ACBAF4E7E266}"/>
              </a:ext>
            </a:extLst>
          </p:cNvPr>
          <p:cNvGrpSpPr/>
          <p:nvPr/>
        </p:nvGrpSpPr>
        <p:grpSpPr>
          <a:xfrm>
            <a:off x="1069868" y="2158785"/>
            <a:ext cx="548640" cy="548640"/>
            <a:chOff x="2670175" y="2957513"/>
            <a:chExt cx="930275" cy="935038"/>
          </a:xfrm>
          <a:solidFill>
            <a:srgbClr val="4472C4"/>
          </a:solidFill>
        </p:grpSpPr>
        <p:sp>
          <p:nvSpPr>
            <p:cNvPr id="104" name="Freeform 13">
              <a:extLst>
                <a:ext uri="{FF2B5EF4-FFF2-40B4-BE49-F238E27FC236}">
                  <a16:creationId xmlns:a16="http://schemas.microsoft.com/office/drawing/2014/main" id="{4689FD7D-1672-4724-B677-529075456CCB}"/>
                </a:ext>
              </a:extLst>
            </p:cNvPr>
            <p:cNvSpPr>
              <a:spLocks/>
            </p:cNvSpPr>
            <p:nvPr/>
          </p:nvSpPr>
          <p:spPr bwMode="auto">
            <a:xfrm>
              <a:off x="2670175" y="2957513"/>
              <a:ext cx="930275" cy="935038"/>
            </a:xfrm>
            <a:custGeom>
              <a:avLst/>
              <a:gdLst>
                <a:gd name="T0" fmla="*/ 337 w 586"/>
                <a:gd name="T1" fmla="*/ 4 h 589"/>
                <a:gd name="T2" fmla="*/ 420 w 586"/>
                <a:gd name="T3" fmla="*/ 29 h 589"/>
                <a:gd name="T4" fmla="*/ 489 w 586"/>
                <a:gd name="T5" fmla="*/ 76 h 589"/>
                <a:gd name="T6" fmla="*/ 543 w 586"/>
                <a:gd name="T7" fmla="*/ 139 h 589"/>
                <a:gd name="T8" fmla="*/ 586 w 586"/>
                <a:gd name="T9" fmla="*/ 68 h 589"/>
                <a:gd name="T10" fmla="*/ 432 w 586"/>
                <a:gd name="T11" fmla="*/ 160 h 589"/>
                <a:gd name="T12" fmla="*/ 527 w 586"/>
                <a:gd name="T13" fmla="*/ 160 h 589"/>
                <a:gd name="T14" fmla="*/ 477 w 586"/>
                <a:gd name="T15" fmla="*/ 97 h 589"/>
                <a:gd name="T16" fmla="*/ 412 w 586"/>
                <a:gd name="T17" fmla="*/ 52 h 589"/>
                <a:gd name="T18" fmla="*/ 335 w 586"/>
                <a:gd name="T19" fmla="*/ 28 h 589"/>
                <a:gd name="T20" fmla="*/ 250 w 586"/>
                <a:gd name="T21" fmla="*/ 28 h 589"/>
                <a:gd name="T22" fmla="*/ 170 w 586"/>
                <a:gd name="T23" fmla="*/ 55 h 589"/>
                <a:gd name="T24" fmla="*/ 103 w 586"/>
                <a:gd name="T25" fmla="*/ 104 h 589"/>
                <a:gd name="T26" fmla="*/ 54 w 586"/>
                <a:gd name="T27" fmla="*/ 170 h 589"/>
                <a:gd name="T28" fmla="*/ 27 w 586"/>
                <a:gd name="T29" fmla="*/ 250 h 589"/>
                <a:gd name="T30" fmla="*/ 27 w 586"/>
                <a:gd name="T31" fmla="*/ 338 h 589"/>
                <a:gd name="T32" fmla="*/ 54 w 586"/>
                <a:gd name="T33" fmla="*/ 418 h 589"/>
                <a:gd name="T34" fmla="*/ 103 w 586"/>
                <a:gd name="T35" fmla="*/ 485 h 589"/>
                <a:gd name="T36" fmla="*/ 170 w 586"/>
                <a:gd name="T37" fmla="*/ 534 h 589"/>
                <a:gd name="T38" fmla="*/ 250 w 586"/>
                <a:gd name="T39" fmla="*/ 561 h 589"/>
                <a:gd name="T40" fmla="*/ 335 w 586"/>
                <a:gd name="T41" fmla="*/ 561 h 589"/>
                <a:gd name="T42" fmla="*/ 412 w 586"/>
                <a:gd name="T43" fmla="*/ 536 h 589"/>
                <a:gd name="T44" fmla="*/ 476 w 586"/>
                <a:gd name="T45" fmla="*/ 492 h 589"/>
                <a:gd name="T46" fmla="*/ 526 w 586"/>
                <a:gd name="T47" fmla="*/ 431 h 589"/>
                <a:gd name="T48" fmla="*/ 522 w 586"/>
                <a:gd name="T49" fmla="*/ 479 h 589"/>
                <a:gd name="T50" fmla="*/ 459 w 586"/>
                <a:gd name="T51" fmla="*/ 536 h 589"/>
                <a:gd name="T52" fmla="*/ 382 w 586"/>
                <a:gd name="T53" fmla="*/ 574 h 589"/>
                <a:gd name="T54" fmla="*/ 293 w 586"/>
                <a:gd name="T55" fmla="*/ 589 h 589"/>
                <a:gd name="T56" fmla="*/ 200 w 586"/>
                <a:gd name="T57" fmla="*/ 573 h 589"/>
                <a:gd name="T58" fmla="*/ 120 w 586"/>
                <a:gd name="T59" fmla="*/ 531 h 589"/>
                <a:gd name="T60" fmla="*/ 56 w 586"/>
                <a:gd name="T61" fmla="*/ 468 h 589"/>
                <a:gd name="T62" fmla="*/ 14 w 586"/>
                <a:gd name="T63" fmla="*/ 387 h 589"/>
                <a:gd name="T64" fmla="*/ 0 w 586"/>
                <a:gd name="T65" fmla="*/ 294 h 589"/>
                <a:gd name="T66" fmla="*/ 14 w 586"/>
                <a:gd name="T67" fmla="*/ 202 h 589"/>
                <a:gd name="T68" fmla="*/ 56 w 586"/>
                <a:gd name="T69" fmla="*/ 121 h 589"/>
                <a:gd name="T70" fmla="*/ 120 w 586"/>
                <a:gd name="T71" fmla="*/ 56 h 589"/>
                <a:gd name="T72" fmla="*/ 200 w 586"/>
                <a:gd name="T73" fmla="*/ 16 h 589"/>
                <a:gd name="T74" fmla="*/ 293 w 586"/>
                <a:gd name="T75"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589">
                  <a:moveTo>
                    <a:pt x="293" y="0"/>
                  </a:moveTo>
                  <a:lnTo>
                    <a:pt x="337" y="4"/>
                  </a:lnTo>
                  <a:lnTo>
                    <a:pt x="379" y="13"/>
                  </a:lnTo>
                  <a:lnTo>
                    <a:pt x="420" y="29"/>
                  </a:lnTo>
                  <a:lnTo>
                    <a:pt x="456" y="50"/>
                  </a:lnTo>
                  <a:lnTo>
                    <a:pt x="489" y="76"/>
                  </a:lnTo>
                  <a:lnTo>
                    <a:pt x="518" y="106"/>
                  </a:lnTo>
                  <a:lnTo>
                    <a:pt x="543" y="139"/>
                  </a:lnTo>
                  <a:lnTo>
                    <a:pt x="562" y="63"/>
                  </a:lnTo>
                  <a:lnTo>
                    <a:pt x="586" y="68"/>
                  </a:lnTo>
                  <a:lnTo>
                    <a:pt x="556" y="193"/>
                  </a:lnTo>
                  <a:lnTo>
                    <a:pt x="432" y="160"/>
                  </a:lnTo>
                  <a:lnTo>
                    <a:pt x="438" y="136"/>
                  </a:lnTo>
                  <a:lnTo>
                    <a:pt x="527" y="160"/>
                  </a:lnTo>
                  <a:lnTo>
                    <a:pt x="505" y="127"/>
                  </a:lnTo>
                  <a:lnTo>
                    <a:pt x="477" y="97"/>
                  </a:lnTo>
                  <a:lnTo>
                    <a:pt x="447" y="72"/>
                  </a:lnTo>
                  <a:lnTo>
                    <a:pt x="412" y="52"/>
                  </a:lnTo>
                  <a:lnTo>
                    <a:pt x="375" y="37"/>
                  </a:lnTo>
                  <a:lnTo>
                    <a:pt x="335" y="28"/>
                  </a:lnTo>
                  <a:lnTo>
                    <a:pt x="293" y="25"/>
                  </a:lnTo>
                  <a:lnTo>
                    <a:pt x="250" y="28"/>
                  </a:lnTo>
                  <a:lnTo>
                    <a:pt x="208" y="38"/>
                  </a:lnTo>
                  <a:lnTo>
                    <a:pt x="170" y="55"/>
                  </a:lnTo>
                  <a:lnTo>
                    <a:pt x="135" y="76"/>
                  </a:lnTo>
                  <a:lnTo>
                    <a:pt x="103" y="104"/>
                  </a:lnTo>
                  <a:lnTo>
                    <a:pt x="76" y="135"/>
                  </a:lnTo>
                  <a:lnTo>
                    <a:pt x="54" y="170"/>
                  </a:lnTo>
                  <a:lnTo>
                    <a:pt x="38" y="208"/>
                  </a:lnTo>
                  <a:lnTo>
                    <a:pt x="27" y="250"/>
                  </a:lnTo>
                  <a:lnTo>
                    <a:pt x="24" y="294"/>
                  </a:lnTo>
                  <a:lnTo>
                    <a:pt x="27" y="338"/>
                  </a:lnTo>
                  <a:lnTo>
                    <a:pt x="38" y="380"/>
                  </a:lnTo>
                  <a:lnTo>
                    <a:pt x="54" y="418"/>
                  </a:lnTo>
                  <a:lnTo>
                    <a:pt x="76" y="454"/>
                  </a:lnTo>
                  <a:lnTo>
                    <a:pt x="103" y="485"/>
                  </a:lnTo>
                  <a:lnTo>
                    <a:pt x="135" y="513"/>
                  </a:lnTo>
                  <a:lnTo>
                    <a:pt x="170" y="534"/>
                  </a:lnTo>
                  <a:lnTo>
                    <a:pt x="208" y="551"/>
                  </a:lnTo>
                  <a:lnTo>
                    <a:pt x="250" y="561"/>
                  </a:lnTo>
                  <a:lnTo>
                    <a:pt x="293" y="564"/>
                  </a:lnTo>
                  <a:lnTo>
                    <a:pt x="335" y="561"/>
                  </a:lnTo>
                  <a:lnTo>
                    <a:pt x="374" y="552"/>
                  </a:lnTo>
                  <a:lnTo>
                    <a:pt x="412" y="536"/>
                  </a:lnTo>
                  <a:lnTo>
                    <a:pt x="446" y="517"/>
                  </a:lnTo>
                  <a:lnTo>
                    <a:pt x="476" y="492"/>
                  </a:lnTo>
                  <a:lnTo>
                    <a:pt x="503" y="463"/>
                  </a:lnTo>
                  <a:lnTo>
                    <a:pt x="526" y="431"/>
                  </a:lnTo>
                  <a:lnTo>
                    <a:pt x="547" y="443"/>
                  </a:lnTo>
                  <a:lnTo>
                    <a:pt x="522" y="479"/>
                  </a:lnTo>
                  <a:lnTo>
                    <a:pt x="493" y="510"/>
                  </a:lnTo>
                  <a:lnTo>
                    <a:pt x="459" y="536"/>
                  </a:lnTo>
                  <a:lnTo>
                    <a:pt x="422" y="559"/>
                  </a:lnTo>
                  <a:lnTo>
                    <a:pt x="382" y="574"/>
                  </a:lnTo>
                  <a:lnTo>
                    <a:pt x="339" y="585"/>
                  </a:lnTo>
                  <a:lnTo>
                    <a:pt x="293" y="589"/>
                  </a:lnTo>
                  <a:lnTo>
                    <a:pt x="246" y="585"/>
                  </a:lnTo>
                  <a:lnTo>
                    <a:pt x="200" y="573"/>
                  </a:lnTo>
                  <a:lnTo>
                    <a:pt x="158" y="556"/>
                  </a:lnTo>
                  <a:lnTo>
                    <a:pt x="120" y="531"/>
                  </a:lnTo>
                  <a:lnTo>
                    <a:pt x="86" y="502"/>
                  </a:lnTo>
                  <a:lnTo>
                    <a:pt x="56" y="468"/>
                  </a:lnTo>
                  <a:lnTo>
                    <a:pt x="33" y="430"/>
                  </a:lnTo>
                  <a:lnTo>
                    <a:pt x="14" y="387"/>
                  </a:lnTo>
                  <a:lnTo>
                    <a:pt x="4" y="342"/>
                  </a:lnTo>
                  <a:lnTo>
                    <a:pt x="0" y="294"/>
                  </a:lnTo>
                  <a:lnTo>
                    <a:pt x="4" y="247"/>
                  </a:lnTo>
                  <a:lnTo>
                    <a:pt x="14" y="202"/>
                  </a:lnTo>
                  <a:lnTo>
                    <a:pt x="33" y="159"/>
                  </a:lnTo>
                  <a:lnTo>
                    <a:pt x="56" y="121"/>
                  </a:lnTo>
                  <a:lnTo>
                    <a:pt x="86" y="87"/>
                  </a:lnTo>
                  <a:lnTo>
                    <a:pt x="120" y="56"/>
                  </a:lnTo>
                  <a:lnTo>
                    <a:pt x="158" y="33"/>
                  </a:lnTo>
                  <a:lnTo>
                    <a:pt x="200" y="16"/>
                  </a:lnTo>
                  <a:lnTo>
                    <a:pt x="246" y="4"/>
                  </a:lnTo>
                  <a:lnTo>
                    <a:pt x="293" y="0"/>
                  </a:lnTo>
                  <a:close/>
                </a:path>
              </a:pathLst>
            </a:custGeom>
            <a:grpFill/>
            <a:ln w="0">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5" name="Freeform 14">
              <a:extLst>
                <a:ext uri="{FF2B5EF4-FFF2-40B4-BE49-F238E27FC236}">
                  <a16:creationId xmlns:a16="http://schemas.microsoft.com/office/drawing/2014/main" id="{67B18A03-4E22-4787-84A8-9F943F6D35A7}"/>
                </a:ext>
              </a:extLst>
            </p:cNvPr>
            <p:cNvSpPr>
              <a:spLocks noEditPoints="1"/>
            </p:cNvSpPr>
            <p:nvPr/>
          </p:nvSpPr>
          <p:spPr bwMode="auto">
            <a:xfrm>
              <a:off x="3008313" y="3230563"/>
              <a:ext cx="255588" cy="401638"/>
            </a:xfrm>
            <a:custGeom>
              <a:avLst/>
              <a:gdLst>
                <a:gd name="T0" fmla="*/ 94 w 161"/>
                <a:gd name="T1" fmla="*/ 199 h 253"/>
                <a:gd name="T2" fmla="*/ 117 w 161"/>
                <a:gd name="T3" fmla="*/ 190 h 253"/>
                <a:gd name="T4" fmla="*/ 123 w 161"/>
                <a:gd name="T5" fmla="*/ 182 h 253"/>
                <a:gd name="T6" fmla="*/ 126 w 161"/>
                <a:gd name="T7" fmla="*/ 173 h 253"/>
                <a:gd name="T8" fmla="*/ 124 w 161"/>
                <a:gd name="T9" fmla="*/ 164 h 253"/>
                <a:gd name="T10" fmla="*/ 119 w 161"/>
                <a:gd name="T11" fmla="*/ 156 h 253"/>
                <a:gd name="T12" fmla="*/ 94 w 161"/>
                <a:gd name="T13" fmla="*/ 144 h 253"/>
                <a:gd name="T14" fmla="*/ 62 w 161"/>
                <a:gd name="T15" fmla="*/ 51 h 253"/>
                <a:gd name="T16" fmla="*/ 49 w 161"/>
                <a:gd name="T17" fmla="*/ 60 h 253"/>
                <a:gd name="T18" fmla="*/ 45 w 161"/>
                <a:gd name="T19" fmla="*/ 69 h 253"/>
                <a:gd name="T20" fmla="*/ 46 w 161"/>
                <a:gd name="T21" fmla="*/ 80 h 253"/>
                <a:gd name="T22" fmla="*/ 51 w 161"/>
                <a:gd name="T23" fmla="*/ 90 h 253"/>
                <a:gd name="T24" fmla="*/ 75 w 161"/>
                <a:gd name="T25" fmla="*/ 102 h 253"/>
                <a:gd name="T26" fmla="*/ 75 w 161"/>
                <a:gd name="T27" fmla="*/ 0 h 253"/>
                <a:gd name="T28" fmla="*/ 93 w 161"/>
                <a:gd name="T29" fmla="*/ 14 h 253"/>
                <a:gd name="T30" fmla="*/ 136 w 161"/>
                <a:gd name="T31" fmla="*/ 25 h 253"/>
                <a:gd name="T32" fmla="*/ 136 w 161"/>
                <a:gd name="T33" fmla="*/ 64 h 253"/>
                <a:gd name="T34" fmla="*/ 93 w 161"/>
                <a:gd name="T35" fmla="*/ 47 h 253"/>
                <a:gd name="T36" fmla="*/ 94 w 161"/>
                <a:gd name="T37" fmla="*/ 105 h 253"/>
                <a:gd name="T38" fmla="*/ 132 w 161"/>
                <a:gd name="T39" fmla="*/ 118 h 253"/>
                <a:gd name="T40" fmla="*/ 154 w 161"/>
                <a:gd name="T41" fmla="*/ 137 h 253"/>
                <a:gd name="T42" fmla="*/ 161 w 161"/>
                <a:gd name="T43" fmla="*/ 168 h 253"/>
                <a:gd name="T44" fmla="*/ 153 w 161"/>
                <a:gd name="T45" fmla="*/ 199 h 253"/>
                <a:gd name="T46" fmla="*/ 130 w 161"/>
                <a:gd name="T47" fmla="*/ 221 h 253"/>
                <a:gd name="T48" fmla="*/ 93 w 161"/>
                <a:gd name="T49" fmla="*/ 231 h 253"/>
                <a:gd name="T50" fmla="*/ 75 w 161"/>
                <a:gd name="T51" fmla="*/ 253 h 253"/>
                <a:gd name="T52" fmla="*/ 49 w 161"/>
                <a:gd name="T53" fmla="*/ 225 h 253"/>
                <a:gd name="T54" fmla="*/ 0 w 161"/>
                <a:gd name="T55" fmla="*/ 196 h 253"/>
                <a:gd name="T56" fmla="*/ 49 w 161"/>
                <a:gd name="T57" fmla="*/ 189 h 253"/>
                <a:gd name="T58" fmla="*/ 75 w 161"/>
                <a:gd name="T59" fmla="*/ 137 h 253"/>
                <a:gd name="T60" fmla="*/ 37 w 161"/>
                <a:gd name="T61" fmla="*/ 124 h 253"/>
                <a:gd name="T62" fmla="*/ 16 w 161"/>
                <a:gd name="T63" fmla="*/ 106 h 253"/>
                <a:gd name="T64" fmla="*/ 8 w 161"/>
                <a:gd name="T65" fmla="*/ 77 h 253"/>
                <a:gd name="T66" fmla="*/ 17 w 161"/>
                <a:gd name="T67" fmla="*/ 46 h 253"/>
                <a:gd name="T68" fmla="*/ 41 w 161"/>
                <a:gd name="T69" fmla="*/ 23 h 253"/>
                <a:gd name="T70" fmla="*/ 75 w 161"/>
                <a:gd name="T71" fmla="*/ 1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53">
                  <a:moveTo>
                    <a:pt x="94" y="144"/>
                  </a:moveTo>
                  <a:lnTo>
                    <a:pt x="94" y="199"/>
                  </a:lnTo>
                  <a:lnTo>
                    <a:pt x="106" y="196"/>
                  </a:lnTo>
                  <a:lnTo>
                    <a:pt x="117" y="190"/>
                  </a:lnTo>
                  <a:lnTo>
                    <a:pt x="120" y="186"/>
                  </a:lnTo>
                  <a:lnTo>
                    <a:pt x="123" y="182"/>
                  </a:lnTo>
                  <a:lnTo>
                    <a:pt x="124" y="178"/>
                  </a:lnTo>
                  <a:lnTo>
                    <a:pt x="126" y="173"/>
                  </a:lnTo>
                  <a:lnTo>
                    <a:pt x="124" y="168"/>
                  </a:lnTo>
                  <a:lnTo>
                    <a:pt x="124" y="164"/>
                  </a:lnTo>
                  <a:lnTo>
                    <a:pt x="122" y="160"/>
                  </a:lnTo>
                  <a:lnTo>
                    <a:pt x="119" y="156"/>
                  </a:lnTo>
                  <a:lnTo>
                    <a:pt x="110" y="149"/>
                  </a:lnTo>
                  <a:lnTo>
                    <a:pt x="94" y="144"/>
                  </a:lnTo>
                  <a:close/>
                  <a:moveTo>
                    <a:pt x="75" y="48"/>
                  </a:moveTo>
                  <a:lnTo>
                    <a:pt x="62" y="51"/>
                  </a:lnTo>
                  <a:lnTo>
                    <a:pt x="52" y="56"/>
                  </a:lnTo>
                  <a:lnTo>
                    <a:pt x="49" y="60"/>
                  </a:lnTo>
                  <a:lnTo>
                    <a:pt x="46" y="64"/>
                  </a:lnTo>
                  <a:lnTo>
                    <a:pt x="45" y="69"/>
                  </a:lnTo>
                  <a:lnTo>
                    <a:pt x="45" y="75"/>
                  </a:lnTo>
                  <a:lnTo>
                    <a:pt x="46" y="80"/>
                  </a:lnTo>
                  <a:lnTo>
                    <a:pt x="47" y="86"/>
                  </a:lnTo>
                  <a:lnTo>
                    <a:pt x="51" y="90"/>
                  </a:lnTo>
                  <a:lnTo>
                    <a:pt x="59" y="95"/>
                  </a:lnTo>
                  <a:lnTo>
                    <a:pt x="75" y="102"/>
                  </a:lnTo>
                  <a:lnTo>
                    <a:pt x="75" y="48"/>
                  </a:lnTo>
                  <a:close/>
                  <a:moveTo>
                    <a:pt x="75" y="0"/>
                  </a:moveTo>
                  <a:lnTo>
                    <a:pt x="93" y="0"/>
                  </a:lnTo>
                  <a:lnTo>
                    <a:pt x="93" y="14"/>
                  </a:lnTo>
                  <a:lnTo>
                    <a:pt x="115" y="18"/>
                  </a:lnTo>
                  <a:lnTo>
                    <a:pt x="136" y="25"/>
                  </a:lnTo>
                  <a:lnTo>
                    <a:pt x="157" y="36"/>
                  </a:lnTo>
                  <a:lnTo>
                    <a:pt x="136" y="64"/>
                  </a:lnTo>
                  <a:lnTo>
                    <a:pt x="117" y="52"/>
                  </a:lnTo>
                  <a:lnTo>
                    <a:pt x="93" y="47"/>
                  </a:lnTo>
                  <a:lnTo>
                    <a:pt x="93" y="105"/>
                  </a:lnTo>
                  <a:lnTo>
                    <a:pt x="94" y="105"/>
                  </a:lnTo>
                  <a:lnTo>
                    <a:pt x="115" y="110"/>
                  </a:lnTo>
                  <a:lnTo>
                    <a:pt x="132" y="118"/>
                  </a:lnTo>
                  <a:lnTo>
                    <a:pt x="145" y="127"/>
                  </a:lnTo>
                  <a:lnTo>
                    <a:pt x="154" y="137"/>
                  </a:lnTo>
                  <a:lnTo>
                    <a:pt x="160" y="151"/>
                  </a:lnTo>
                  <a:lnTo>
                    <a:pt x="161" y="168"/>
                  </a:lnTo>
                  <a:lnTo>
                    <a:pt x="160" y="185"/>
                  </a:lnTo>
                  <a:lnTo>
                    <a:pt x="153" y="199"/>
                  </a:lnTo>
                  <a:lnTo>
                    <a:pt x="143" y="212"/>
                  </a:lnTo>
                  <a:lnTo>
                    <a:pt x="130" y="221"/>
                  </a:lnTo>
                  <a:lnTo>
                    <a:pt x="113" y="228"/>
                  </a:lnTo>
                  <a:lnTo>
                    <a:pt x="93" y="231"/>
                  </a:lnTo>
                  <a:lnTo>
                    <a:pt x="93" y="253"/>
                  </a:lnTo>
                  <a:lnTo>
                    <a:pt x="75" y="253"/>
                  </a:lnTo>
                  <a:lnTo>
                    <a:pt x="75" y="231"/>
                  </a:lnTo>
                  <a:lnTo>
                    <a:pt x="49" y="225"/>
                  </a:lnTo>
                  <a:lnTo>
                    <a:pt x="22" y="214"/>
                  </a:lnTo>
                  <a:lnTo>
                    <a:pt x="0" y="196"/>
                  </a:lnTo>
                  <a:lnTo>
                    <a:pt x="22" y="170"/>
                  </a:lnTo>
                  <a:lnTo>
                    <a:pt x="49" y="189"/>
                  </a:lnTo>
                  <a:lnTo>
                    <a:pt x="75" y="196"/>
                  </a:lnTo>
                  <a:lnTo>
                    <a:pt x="75" y="137"/>
                  </a:lnTo>
                  <a:lnTo>
                    <a:pt x="54" y="132"/>
                  </a:lnTo>
                  <a:lnTo>
                    <a:pt x="37" y="124"/>
                  </a:lnTo>
                  <a:lnTo>
                    <a:pt x="25" y="116"/>
                  </a:lnTo>
                  <a:lnTo>
                    <a:pt x="16" y="106"/>
                  </a:lnTo>
                  <a:lnTo>
                    <a:pt x="11" y="93"/>
                  </a:lnTo>
                  <a:lnTo>
                    <a:pt x="8" y="77"/>
                  </a:lnTo>
                  <a:lnTo>
                    <a:pt x="11" y="60"/>
                  </a:lnTo>
                  <a:lnTo>
                    <a:pt x="17" y="46"/>
                  </a:lnTo>
                  <a:lnTo>
                    <a:pt x="28" y="33"/>
                  </a:lnTo>
                  <a:lnTo>
                    <a:pt x="41" y="23"/>
                  </a:lnTo>
                  <a:lnTo>
                    <a:pt x="56" y="17"/>
                  </a:lnTo>
                  <a:lnTo>
                    <a:pt x="75" y="14"/>
                  </a:lnTo>
                  <a:lnTo>
                    <a:pt x="75" y="0"/>
                  </a:lnTo>
                  <a:close/>
                </a:path>
              </a:pathLst>
            </a:custGeom>
            <a:grpFill/>
            <a:ln w="0">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06" name="Group 105">
            <a:extLst>
              <a:ext uri="{FF2B5EF4-FFF2-40B4-BE49-F238E27FC236}">
                <a16:creationId xmlns:a16="http://schemas.microsoft.com/office/drawing/2014/main" id="{0D5EBB71-2A3D-40B1-8776-B3256CAB8DDA}"/>
              </a:ext>
            </a:extLst>
          </p:cNvPr>
          <p:cNvGrpSpPr/>
          <p:nvPr/>
        </p:nvGrpSpPr>
        <p:grpSpPr>
          <a:xfrm>
            <a:off x="1069868" y="4634919"/>
            <a:ext cx="548640" cy="548640"/>
            <a:chOff x="5070475" y="2970213"/>
            <a:chExt cx="898525" cy="901701"/>
          </a:xfrm>
          <a:solidFill>
            <a:srgbClr val="A5A5A5"/>
          </a:solidFill>
        </p:grpSpPr>
        <p:sp>
          <p:nvSpPr>
            <p:cNvPr id="107" name="Freeform 15">
              <a:extLst>
                <a:ext uri="{FF2B5EF4-FFF2-40B4-BE49-F238E27FC236}">
                  <a16:creationId xmlns:a16="http://schemas.microsoft.com/office/drawing/2014/main" id="{9C170121-C8C8-4296-9F98-0E9C060B93D7}"/>
                </a:ext>
              </a:extLst>
            </p:cNvPr>
            <p:cNvSpPr>
              <a:spLocks noEditPoints="1"/>
            </p:cNvSpPr>
            <p:nvPr/>
          </p:nvSpPr>
          <p:spPr bwMode="auto">
            <a:xfrm>
              <a:off x="5070475" y="3067051"/>
              <a:ext cx="800100" cy="804863"/>
            </a:xfrm>
            <a:custGeom>
              <a:avLst/>
              <a:gdLst>
                <a:gd name="T0" fmla="*/ 202 w 504"/>
                <a:gd name="T1" fmla="*/ 21 h 507"/>
                <a:gd name="T2" fmla="*/ 128 w 504"/>
                <a:gd name="T3" fmla="*/ 50 h 507"/>
                <a:gd name="T4" fmla="*/ 69 w 504"/>
                <a:gd name="T5" fmla="*/ 103 h 507"/>
                <a:gd name="T6" fmla="*/ 28 w 504"/>
                <a:gd name="T7" fmla="*/ 172 h 507"/>
                <a:gd name="T8" fmla="*/ 14 w 504"/>
                <a:gd name="T9" fmla="*/ 254 h 507"/>
                <a:gd name="T10" fmla="*/ 30 w 504"/>
                <a:gd name="T11" fmla="*/ 336 h 507"/>
                <a:gd name="T12" fmla="*/ 70 w 504"/>
                <a:gd name="T13" fmla="*/ 407 h 507"/>
                <a:gd name="T14" fmla="*/ 132 w 504"/>
                <a:gd name="T15" fmla="*/ 459 h 507"/>
                <a:gd name="T16" fmla="*/ 209 w 504"/>
                <a:gd name="T17" fmla="*/ 488 h 507"/>
                <a:gd name="T18" fmla="*/ 294 w 504"/>
                <a:gd name="T19" fmla="*/ 488 h 507"/>
                <a:gd name="T20" fmla="*/ 370 w 504"/>
                <a:gd name="T21" fmla="*/ 461 h 507"/>
                <a:gd name="T22" fmla="*/ 431 w 504"/>
                <a:gd name="T23" fmla="*/ 410 h 507"/>
                <a:gd name="T24" fmla="*/ 473 w 504"/>
                <a:gd name="T25" fmla="*/ 341 h 507"/>
                <a:gd name="T26" fmla="*/ 489 w 504"/>
                <a:gd name="T27" fmla="*/ 261 h 507"/>
                <a:gd name="T28" fmla="*/ 249 w 504"/>
                <a:gd name="T29" fmla="*/ 261 h 507"/>
                <a:gd name="T30" fmla="*/ 246 w 504"/>
                <a:gd name="T31" fmla="*/ 256 h 507"/>
                <a:gd name="T32" fmla="*/ 244 w 504"/>
                <a:gd name="T33" fmla="*/ 16 h 507"/>
                <a:gd name="T34" fmla="*/ 255 w 504"/>
                <a:gd name="T35" fmla="*/ 0 h 507"/>
                <a:gd name="T36" fmla="*/ 259 w 504"/>
                <a:gd name="T37" fmla="*/ 4 h 507"/>
                <a:gd name="T38" fmla="*/ 260 w 504"/>
                <a:gd name="T39" fmla="*/ 246 h 507"/>
                <a:gd name="T40" fmla="*/ 501 w 504"/>
                <a:gd name="T41" fmla="*/ 247 h 507"/>
                <a:gd name="T42" fmla="*/ 504 w 504"/>
                <a:gd name="T43" fmla="*/ 251 h 507"/>
                <a:gd name="T44" fmla="*/ 501 w 504"/>
                <a:gd name="T45" fmla="*/ 299 h 507"/>
                <a:gd name="T46" fmla="*/ 470 w 504"/>
                <a:gd name="T47" fmla="*/ 382 h 507"/>
                <a:gd name="T48" fmla="*/ 414 w 504"/>
                <a:gd name="T49" fmla="*/ 448 h 507"/>
                <a:gd name="T50" fmla="*/ 340 w 504"/>
                <a:gd name="T51" fmla="*/ 491 h 507"/>
                <a:gd name="T52" fmla="*/ 252 w 504"/>
                <a:gd name="T53" fmla="*/ 507 h 507"/>
                <a:gd name="T54" fmla="*/ 164 w 504"/>
                <a:gd name="T55" fmla="*/ 491 h 507"/>
                <a:gd name="T56" fmla="*/ 90 w 504"/>
                <a:gd name="T57" fmla="*/ 448 h 507"/>
                <a:gd name="T58" fmla="*/ 34 w 504"/>
                <a:gd name="T59" fmla="*/ 382 h 507"/>
                <a:gd name="T60" fmla="*/ 4 w 504"/>
                <a:gd name="T61" fmla="*/ 299 h 507"/>
                <a:gd name="T62" fmla="*/ 4 w 504"/>
                <a:gd name="T63" fmla="*/ 208 h 507"/>
                <a:gd name="T64" fmla="*/ 34 w 504"/>
                <a:gd name="T65" fmla="*/ 126 h 507"/>
                <a:gd name="T66" fmla="*/ 90 w 504"/>
                <a:gd name="T67" fmla="*/ 60 h 507"/>
                <a:gd name="T68" fmla="*/ 164 w 504"/>
                <a:gd name="T69" fmla="*/ 16 h 507"/>
                <a:gd name="T70" fmla="*/ 252 w 504"/>
                <a:gd name="T71"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4" h="507">
                  <a:moveTo>
                    <a:pt x="244" y="16"/>
                  </a:moveTo>
                  <a:lnTo>
                    <a:pt x="202" y="21"/>
                  </a:lnTo>
                  <a:lnTo>
                    <a:pt x="164" y="33"/>
                  </a:lnTo>
                  <a:lnTo>
                    <a:pt x="128" y="50"/>
                  </a:lnTo>
                  <a:lnTo>
                    <a:pt x="96" y="74"/>
                  </a:lnTo>
                  <a:lnTo>
                    <a:pt x="69" y="103"/>
                  </a:lnTo>
                  <a:lnTo>
                    <a:pt x="45" y="136"/>
                  </a:lnTo>
                  <a:lnTo>
                    <a:pt x="28" y="172"/>
                  </a:lnTo>
                  <a:lnTo>
                    <a:pt x="18" y="212"/>
                  </a:lnTo>
                  <a:lnTo>
                    <a:pt x="14" y="254"/>
                  </a:lnTo>
                  <a:lnTo>
                    <a:pt x="18" y="297"/>
                  </a:lnTo>
                  <a:lnTo>
                    <a:pt x="30" y="336"/>
                  </a:lnTo>
                  <a:lnTo>
                    <a:pt x="47" y="374"/>
                  </a:lnTo>
                  <a:lnTo>
                    <a:pt x="70" y="407"/>
                  </a:lnTo>
                  <a:lnTo>
                    <a:pt x="99" y="436"/>
                  </a:lnTo>
                  <a:lnTo>
                    <a:pt x="132" y="459"/>
                  </a:lnTo>
                  <a:lnTo>
                    <a:pt x="170" y="476"/>
                  </a:lnTo>
                  <a:lnTo>
                    <a:pt x="209" y="488"/>
                  </a:lnTo>
                  <a:lnTo>
                    <a:pt x="252" y="492"/>
                  </a:lnTo>
                  <a:lnTo>
                    <a:pt x="294" y="488"/>
                  </a:lnTo>
                  <a:lnTo>
                    <a:pt x="333" y="478"/>
                  </a:lnTo>
                  <a:lnTo>
                    <a:pt x="370" y="461"/>
                  </a:lnTo>
                  <a:lnTo>
                    <a:pt x="402" y="437"/>
                  </a:lnTo>
                  <a:lnTo>
                    <a:pt x="431" y="410"/>
                  </a:lnTo>
                  <a:lnTo>
                    <a:pt x="455" y="378"/>
                  </a:lnTo>
                  <a:lnTo>
                    <a:pt x="473" y="341"/>
                  </a:lnTo>
                  <a:lnTo>
                    <a:pt x="485" y="303"/>
                  </a:lnTo>
                  <a:lnTo>
                    <a:pt x="489" y="261"/>
                  </a:lnTo>
                  <a:lnTo>
                    <a:pt x="252" y="261"/>
                  </a:lnTo>
                  <a:lnTo>
                    <a:pt x="249" y="261"/>
                  </a:lnTo>
                  <a:lnTo>
                    <a:pt x="247" y="259"/>
                  </a:lnTo>
                  <a:lnTo>
                    <a:pt x="246" y="256"/>
                  </a:lnTo>
                  <a:lnTo>
                    <a:pt x="244" y="254"/>
                  </a:lnTo>
                  <a:lnTo>
                    <a:pt x="244" y="16"/>
                  </a:lnTo>
                  <a:close/>
                  <a:moveTo>
                    <a:pt x="252" y="0"/>
                  </a:moveTo>
                  <a:lnTo>
                    <a:pt x="255" y="0"/>
                  </a:lnTo>
                  <a:lnTo>
                    <a:pt x="257" y="3"/>
                  </a:lnTo>
                  <a:lnTo>
                    <a:pt x="259" y="4"/>
                  </a:lnTo>
                  <a:lnTo>
                    <a:pt x="260" y="8"/>
                  </a:lnTo>
                  <a:lnTo>
                    <a:pt x="260" y="246"/>
                  </a:lnTo>
                  <a:lnTo>
                    <a:pt x="497" y="246"/>
                  </a:lnTo>
                  <a:lnTo>
                    <a:pt x="501" y="247"/>
                  </a:lnTo>
                  <a:lnTo>
                    <a:pt x="502" y="248"/>
                  </a:lnTo>
                  <a:lnTo>
                    <a:pt x="504" y="251"/>
                  </a:lnTo>
                  <a:lnTo>
                    <a:pt x="504" y="254"/>
                  </a:lnTo>
                  <a:lnTo>
                    <a:pt x="501" y="299"/>
                  </a:lnTo>
                  <a:lnTo>
                    <a:pt x="489" y="341"/>
                  </a:lnTo>
                  <a:lnTo>
                    <a:pt x="470" y="382"/>
                  </a:lnTo>
                  <a:lnTo>
                    <a:pt x="446" y="417"/>
                  </a:lnTo>
                  <a:lnTo>
                    <a:pt x="414" y="448"/>
                  </a:lnTo>
                  <a:lnTo>
                    <a:pt x="379" y="473"/>
                  </a:lnTo>
                  <a:lnTo>
                    <a:pt x="340" y="491"/>
                  </a:lnTo>
                  <a:lnTo>
                    <a:pt x="298" y="503"/>
                  </a:lnTo>
                  <a:lnTo>
                    <a:pt x="252" y="507"/>
                  </a:lnTo>
                  <a:lnTo>
                    <a:pt x="206" y="503"/>
                  </a:lnTo>
                  <a:lnTo>
                    <a:pt x="164" y="491"/>
                  </a:lnTo>
                  <a:lnTo>
                    <a:pt x="125" y="473"/>
                  </a:lnTo>
                  <a:lnTo>
                    <a:pt x="90" y="448"/>
                  </a:lnTo>
                  <a:lnTo>
                    <a:pt x="59" y="417"/>
                  </a:lnTo>
                  <a:lnTo>
                    <a:pt x="34" y="382"/>
                  </a:lnTo>
                  <a:lnTo>
                    <a:pt x="15" y="341"/>
                  </a:lnTo>
                  <a:lnTo>
                    <a:pt x="4" y="299"/>
                  </a:lnTo>
                  <a:lnTo>
                    <a:pt x="0" y="254"/>
                  </a:lnTo>
                  <a:lnTo>
                    <a:pt x="4" y="208"/>
                  </a:lnTo>
                  <a:lnTo>
                    <a:pt x="15" y="166"/>
                  </a:lnTo>
                  <a:lnTo>
                    <a:pt x="34" y="126"/>
                  </a:lnTo>
                  <a:lnTo>
                    <a:pt x="59" y="91"/>
                  </a:lnTo>
                  <a:lnTo>
                    <a:pt x="90" y="60"/>
                  </a:lnTo>
                  <a:lnTo>
                    <a:pt x="125" y="35"/>
                  </a:lnTo>
                  <a:lnTo>
                    <a:pt x="164" y="16"/>
                  </a:lnTo>
                  <a:lnTo>
                    <a:pt x="206" y="4"/>
                  </a:lnTo>
                  <a:lnTo>
                    <a:pt x="252" y="0"/>
                  </a:lnTo>
                  <a:close/>
                </a:path>
              </a:pathLst>
            </a:custGeom>
            <a:grpFill/>
            <a:ln w="0">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Freeform 16">
              <a:extLst>
                <a:ext uri="{FF2B5EF4-FFF2-40B4-BE49-F238E27FC236}">
                  <a16:creationId xmlns:a16="http://schemas.microsoft.com/office/drawing/2014/main" id="{3DBE19A1-2BF3-4786-84CC-EEDB1058C937}"/>
                </a:ext>
              </a:extLst>
            </p:cNvPr>
            <p:cNvSpPr>
              <a:spLocks noEditPoints="1"/>
            </p:cNvSpPr>
            <p:nvPr/>
          </p:nvSpPr>
          <p:spPr bwMode="auto">
            <a:xfrm>
              <a:off x="5556250" y="2970213"/>
              <a:ext cx="412750" cy="414338"/>
            </a:xfrm>
            <a:custGeom>
              <a:avLst/>
              <a:gdLst>
                <a:gd name="T0" fmla="*/ 15 w 260"/>
                <a:gd name="T1" fmla="*/ 16 h 261"/>
                <a:gd name="T2" fmla="*/ 15 w 260"/>
                <a:gd name="T3" fmla="*/ 245 h 261"/>
                <a:gd name="T4" fmla="*/ 244 w 260"/>
                <a:gd name="T5" fmla="*/ 245 h 261"/>
                <a:gd name="T6" fmla="*/ 239 w 260"/>
                <a:gd name="T7" fmla="*/ 204 h 261"/>
                <a:gd name="T8" fmla="*/ 229 w 260"/>
                <a:gd name="T9" fmla="*/ 166 h 261"/>
                <a:gd name="T10" fmla="*/ 212 w 260"/>
                <a:gd name="T11" fmla="*/ 131 h 261"/>
                <a:gd name="T12" fmla="*/ 188 w 260"/>
                <a:gd name="T13" fmla="*/ 100 h 261"/>
                <a:gd name="T14" fmla="*/ 161 w 260"/>
                <a:gd name="T15" fmla="*/ 72 h 261"/>
                <a:gd name="T16" fmla="*/ 129 w 260"/>
                <a:gd name="T17" fmla="*/ 50 h 261"/>
                <a:gd name="T18" fmla="*/ 94 w 260"/>
                <a:gd name="T19" fmla="*/ 31 h 261"/>
                <a:gd name="T20" fmla="*/ 56 w 260"/>
                <a:gd name="T21" fmla="*/ 21 h 261"/>
                <a:gd name="T22" fmla="*/ 15 w 260"/>
                <a:gd name="T23" fmla="*/ 16 h 261"/>
                <a:gd name="T24" fmla="*/ 8 w 260"/>
                <a:gd name="T25" fmla="*/ 0 h 261"/>
                <a:gd name="T26" fmla="*/ 52 w 260"/>
                <a:gd name="T27" fmla="*/ 4 h 261"/>
                <a:gd name="T28" fmla="*/ 95 w 260"/>
                <a:gd name="T29" fmla="*/ 16 h 261"/>
                <a:gd name="T30" fmla="*/ 134 w 260"/>
                <a:gd name="T31" fmla="*/ 34 h 261"/>
                <a:gd name="T32" fmla="*/ 170 w 260"/>
                <a:gd name="T33" fmla="*/ 60 h 261"/>
                <a:gd name="T34" fmla="*/ 201 w 260"/>
                <a:gd name="T35" fmla="*/ 90 h 261"/>
                <a:gd name="T36" fmla="*/ 226 w 260"/>
                <a:gd name="T37" fmla="*/ 126 h 261"/>
                <a:gd name="T38" fmla="*/ 244 w 260"/>
                <a:gd name="T39" fmla="*/ 165 h 261"/>
                <a:gd name="T40" fmla="*/ 256 w 260"/>
                <a:gd name="T41" fmla="*/ 208 h 261"/>
                <a:gd name="T42" fmla="*/ 260 w 260"/>
                <a:gd name="T43" fmla="*/ 253 h 261"/>
                <a:gd name="T44" fmla="*/ 260 w 260"/>
                <a:gd name="T45" fmla="*/ 257 h 261"/>
                <a:gd name="T46" fmla="*/ 257 w 260"/>
                <a:gd name="T47" fmla="*/ 258 h 261"/>
                <a:gd name="T48" fmla="*/ 255 w 260"/>
                <a:gd name="T49" fmla="*/ 261 h 261"/>
                <a:gd name="T50" fmla="*/ 252 w 260"/>
                <a:gd name="T51" fmla="*/ 261 h 261"/>
                <a:gd name="T52" fmla="*/ 8 w 260"/>
                <a:gd name="T53" fmla="*/ 261 h 261"/>
                <a:gd name="T54" fmla="*/ 5 w 260"/>
                <a:gd name="T55" fmla="*/ 261 h 261"/>
                <a:gd name="T56" fmla="*/ 2 w 260"/>
                <a:gd name="T57" fmla="*/ 258 h 261"/>
                <a:gd name="T58" fmla="*/ 0 w 260"/>
                <a:gd name="T59" fmla="*/ 257 h 261"/>
                <a:gd name="T60" fmla="*/ 0 w 260"/>
                <a:gd name="T61" fmla="*/ 253 h 261"/>
                <a:gd name="T62" fmla="*/ 0 w 260"/>
                <a:gd name="T63" fmla="*/ 8 h 261"/>
                <a:gd name="T64" fmla="*/ 0 w 260"/>
                <a:gd name="T65" fmla="*/ 5 h 261"/>
                <a:gd name="T66" fmla="*/ 2 w 260"/>
                <a:gd name="T67" fmla="*/ 2 h 261"/>
                <a:gd name="T68" fmla="*/ 5 w 260"/>
                <a:gd name="T69" fmla="*/ 1 h 261"/>
                <a:gd name="T70" fmla="*/ 8 w 260"/>
                <a:gd name="T7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0" h="261">
                  <a:moveTo>
                    <a:pt x="15" y="16"/>
                  </a:moveTo>
                  <a:lnTo>
                    <a:pt x="15" y="245"/>
                  </a:lnTo>
                  <a:lnTo>
                    <a:pt x="244" y="245"/>
                  </a:lnTo>
                  <a:lnTo>
                    <a:pt x="239" y="204"/>
                  </a:lnTo>
                  <a:lnTo>
                    <a:pt x="229" y="166"/>
                  </a:lnTo>
                  <a:lnTo>
                    <a:pt x="212" y="131"/>
                  </a:lnTo>
                  <a:lnTo>
                    <a:pt x="188" y="100"/>
                  </a:lnTo>
                  <a:lnTo>
                    <a:pt x="161" y="72"/>
                  </a:lnTo>
                  <a:lnTo>
                    <a:pt x="129" y="50"/>
                  </a:lnTo>
                  <a:lnTo>
                    <a:pt x="94" y="31"/>
                  </a:lnTo>
                  <a:lnTo>
                    <a:pt x="56" y="21"/>
                  </a:lnTo>
                  <a:lnTo>
                    <a:pt x="15" y="16"/>
                  </a:lnTo>
                  <a:close/>
                  <a:moveTo>
                    <a:pt x="8" y="0"/>
                  </a:moveTo>
                  <a:lnTo>
                    <a:pt x="52" y="4"/>
                  </a:lnTo>
                  <a:lnTo>
                    <a:pt x="95" y="16"/>
                  </a:lnTo>
                  <a:lnTo>
                    <a:pt x="134" y="34"/>
                  </a:lnTo>
                  <a:lnTo>
                    <a:pt x="170" y="60"/>
                  </a:lnTo>
                  <a:lnTo>
                    <a:pt x="201" y="90"/>
                  </a:lnTo>
                  <a:lnTo>
                    <a:pt x="226" y="126"/>
                  </a:lnTo>
                  <a:lnTo>
                    <a:pt x="244" y="165"/>
                  </a:lnTo>
                  <a:lnTo>
                    <a:pt x="256" y="208"/>
                  </a:lnTo>
                  <a:lnTo>
                    <a:pt x="260" y="253"/>
                  </a:lnTo>
                  <a:lnTo>
                    <a:pt x="260" y="257"/>
                  </a:lnTo>
                  <a:lnTo>
                    <a:pt x="257" y="258"/>
                  </a:lnTo>
                  <a:lnTo>
                    <a:pt x="255" y="261"/>
                  </a:lnTo>
                  <a:lnTo>
                    <a:pt x="252" y="261"/>
                  </a:lnTo>
                  <a:lnTo>
                    <a:pt x="8" y="261"/>
                  </a:lnTo>
                  <a:lnTo>
                    <a:pt x="5" y="261"/>
                  </a:lnTo>
                  <a:lnTo>
                    <a:pt x="2" y="258"/>
                  </a:lnTo>
                  <a:lnTo>
                    <a:pt x="0" y="257"/>
                  </a:lnTo>
                  <a:lnTo>
                    <a:pt x="0" y="253"/>
                  </a:lnTo>
                  <a:lnTo>
                    <a:pt x="0" y="8"/>
                  </a:lnTo>
                  <a:lnTo>
                    <a:pt x="0" y="5"/>
                  </a:lnTo>
                  <a:lnTo>
                    <a:pt x="2" y="2"/>
                  </a:lnTo>
                  <a:lnTo>
                    <a:pt x="5" y="1"/>
                  </a:lnTo>
                  <a:lnTo>
                    <a:pt x="8" y="0"/>
                  </a:lnTo>
                  <a:close/>
                </a:path>
              </a:pathLst>
            </a:custGeom>
            <a:grpFill/>
            <a:ln w="0">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09" name="Group 108">
            <a:extLst>
              <a:ext uri="{FF2B5EF4-FFF2-40B4-BE49-F238E27FC236}">
                <a16:creationId xmlns:a16="http://schemas.microsoft.com/office/drawing/2014/main" id="{7CC154CE-88CA-43DB-BF65-DB82C5BDE277}"/>
              </a:ext>
            </a:extLst>
          </p:cNvPr>
          <p:cNvGrpSpPr/>
          <p:nvPr/>
        </p:nvGrpSpPr>
        <p:grpSpPr>
          <a:xfrm>
            <a:off x="1069868" y="3398733"/>
            <a:ext cx="594360" cy="548640"/>
            <a:chOff x="8423275" y="2959101"/>
            <a:chExt cx="1089025" cy="941388"/>
          </a:xfrm>
          <a:solidFill>
            <a:schemeClr val="accent2"/>
          </a:solidFill>
        </p:grpSpPr>
        <p:sp>
          <p:nvSpPr>
            <p:cNvPr id="110" name="Freeform 17">
              <a:extLst>
                <a:ext uri="{FF2B5EF4-FFF2-40B4-BE49-F238E27FC236}">
                  <a16:creationId xmlns:a16="http://schemas.microsoft.com/office/drawing/2014/main" id="{8EBE9119-37FE-4BDA-83A0-3FC49E76EECA}"/>
                </a:ext>
              </a:extLst>
            </p:cNvPr>
            <p:cNvSpPr>
              <a:spLocks noEditPoints="1"/>
            </p:cNvSpPr>
            <p:nvPr/>
          </p:nvSpPr>
          <p:spPr bwMode="auto">
            <a:xfrm>
              <a:off x="8423275" y="2959101"/>
              <a:ext cx="1089025" cy="941388"/>
            </a:xfrm>
            <a:custGeom>
              <a:avLst/>
              <a:gdLst>
                <a:gd name="T0" fmla="*/ 44 w 686"/>
                <a:gd name="T1" fmla="*/ 25 h 593"/>
                <a:gd name="T2" fmla="*/ 24 w 686"/>
                <a:gd name="T3" fmla="*/ 45 h 593"/>
                <a:gd name="T4" fmla="*/ 22 w 686"/>
                <a:gd name="T5" fmla="*/ 571 h 593"/>
                <a:gd name="T6" fmla="*/ 664 w 686"/>
                <a:gd name="T7" fmla="*/ 166 h 593"/>
                <a:gd name="T8" fmla="*/ 653 w 686"/>
                <a:gd name="T9" fmla="*/ 139 h 593"/>
                <a:gd name="T10" fmla="*/ 627 w 686"/>
                <a:gd name="T11" fmla="*/ 129 h 593"/>
                <a:gd name="T12" fmla="*/ 338 w 686"/>
                <a:gd name="T13" fmla="*/ 128 h 593"/>
                <a:gd name="T14" fmla="*/ 333 w 686"/>
                <a:gd name="T15" fmla="*/ 122 h 593"/>
                <a:gd name="T16" fmla="*/ 332 w 686"/>
                <a:gd name="T17" fmla="*/ 59 h 593"/>
                <a:gd name="T18" fmla="*/ 321 w 686"/>
                <a:gd name="T19" fmla="*/ 33 h 593"/>
                <a:gd name="T20" fmla="*/ 295 w 686"/>
                <a:gd name="T21" fmla="*/ 23 h 593"/>
                <a:gd name="T22" fmla="*/ 58 w 686"/>
                <a:gd name="T23" fmla="*/ 0 h 593"/>
                <a:gd name="T24" fmla="*/ 313 w 686"/>
                <a:gd name="T25" fmla="*/ 4 h 593"/>
                <a:gd name="T26" fmla="*/ 342 w 686"/>
                <a:gd name="T27" fmla="*/ 25 h 593"/>
                <a:gd name="T28" fmla="*/ 354 w 686"/>
                <a:gd name="T29" fmla="*/ 59 h 593"/>
                <a:gd name="T30" fmla="*/ 627 w 686"/>
                <a:gd name="T31" fmla="*/ 107 h 593"/>
                <a:gd name="T32" fmla="*/ 664 w 686"/>
                <a:gd name="T33" fmla="*/ 120 h 593"/>
                <a:gd name="T34" fmla="*/ 661 w 686"/>
                <a:gd name="T35" fmla="*/ 93 h 593"/>
                <a:gd name="T36" fmla="*/ 642 w 686"/>
                <a:gd name="T37" fmla="*/ 74 h 593"/>
                <a:gd name="T38" fmla="*/ 387 w 686"/>
                <a:gd name="T39" fmla="*/ 70 h 593"/>
                <a:gd name="T40" fmla="*/ 379 w 686"/>
                <a:gd name="T41" fmla="*/ 67 h 593"/>
                <a:gd name="T42" fmla="*/ 376 w 686"/>
                <a:gd name="T43" fmla="*/ 59 h 593"/>
                <a:gd name="T44" fmla="*/ 379 w 686"/>
                <a:gd name="T45" fmla="*/ 51 h 593"/>
                <a:gd name="T46" fmla="*/ 387 w 686"/>
                <a:gd name="T47" fmla="*/ 49 h 593"/>
                <a:gd name="T48" fmla="*/ 647 w 686"/>
                <a:gd name="T49" fmla="*/ 51 h 593"/>
                <a:gd name="T50" fmla="*/ 674 w 686"/>
                <a:gd name="T51" fmla="*/ 72 h 593"/>
                <a:gd name="T52" fmla="*/ 686 w 686"/>
                <a:gd name="T53" fmla="*/ 107 h 593"/>
                <a:gd name="T54" fmla="*/ 685 w 686"/>
                <a:gd name="T55" fmla="*/ 585 h 593"/>
                <a:gd name="T56" fmla="*/ 680 w 686"/>
                <a:gd name="T57" fmla="*/ 592 h 593"/>
                <a:gd name="T58" fmla="*/ 11 w 686"/>
                <a:gd name="T59" fmla="*/ 593 h 593"/>
                <a:gd name="T60" fmla="*/ 3 w 686"/>
                <a:gd name="T61" fmla="*/ 589 h 593"/>
                <a:gd name="T62" fmla="*/ 0 w 686"/>
                <a:gd name="T63" fmla="*/ 581 h 593"/>
                <a:gd name="T64" fmla="*/ 2 w 686"/>
                <a:gd name="T65" fmla="*/ 41 h 593"/>
                <a:gd name="T66" fmla="*/ 24 w 686"/>
                <a:gd name="T67" fmla="*/ 12 h 593"/>
                <a:gd name="T68" fmla="*/ 58 w 686"/>
                <a:gd name="T69"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6" h="593">
                  <a:moveTo>
                    <a:pt x="58" y="23"/>
                  </a:moveTo>
                  <a:lnTo>
                    <a:pt x="44" y="25"/>
                  </a:lnTo>
                  <a:lnTo>
                    <a:pt x="32" y="33"/>
                  </a:lnTo>
                  <a:lnTo>
                    <a:pt x="24" y="45"/>
                  </a:lnTo>
                  <a:lnTo>
                    <a:pt x="22" y="59"/>
                  </a:lnTo>
                  <a:lnTo>
                    <a:pt x="22" y="571"/>
                  </a:lnTo>
                  <a:lnTo>
                    <a:pt x="664" y="571"/>
                  </a:lnTo>
                  <a:lnTo>
                    <a:pt x="664" y="166"/>
                  </a:lnTo>
                  <a:lnTo>
                    <a:pt x="661" y="151"/>
                  </a:lnTo>
                  <a:lnTo>
                    <a:pt x="653" y="139"/>
                  </a:lnTo>
                  <a:lnTo>
                    <a:pt x="642" y="131"/>
                  </a:lnTo>
                  <a:lnTo>
                    <a:pt x="627" y="129"/>
                  </a:lnTo>
                  <a:lnTo>
                    <a:pt x="343" y="129"/>
                  </a:lnTo>
                  <a:lnTo>
                    <a:pt x="338" y="128"/>
                  </a:lnTo>
                  <a:lnTo>
                    <a:pt x="336" y="126"/>
                  </a:lnTo>
                  <a:lnTo>
                    <a:pt x="333" y="122"/>
                  </a:lnTo>
                  <a:lnTo>
                    <a:pt x="332" y="118"/>
                  </a:lnTo>
                  <a:lnTo>
                    <a:pt x="332" y="59"/>
                  </a:lnTo>
                  <a:lnTo>
                    <a:pt x="329" y="45"/>
                  </a:lnTo>
                  <a:lnTo>
                    <a:pt x="321" y="33"/>
                  </a:lnTo>
                  <a:lnTo>
                    <a:pt x="309" y="25"/>
                  </a:lnTo>
                  <a:lnTo>
                    <a:pt x="295" y="23"/>
                  </a:lnTo>
                  <a:lnTo>
                    <a:pt x="58" y="23"/>
                  </a:lnTo>
                  <a:close/>
                  <a:moveTo>
                    <a:pt x="58" y="0"/>
                  </a:moveTo>
                  <a:lnTo>
                    <a:pt x="295" y="0"/>
                  </a:lnTo>
                  <a:lnTo>
                    <a:pt x="313" y="4"/>
                  </a:lnTo>
                  <a:lnTo>
                    <a:pt x="330" y="12"/>
                  </a:lnTo>
                  <a:lnTo>
                    <a:pt x="342" y="25"/>
                  </a:lnTo>
                  <a:lnTo>
                    <a:pt x="351" y="41"/>
                  </a:lnTo>
                  <a:lnTo>
                    <a:pt x="354" y="59"/>
                  </a:lnTo>
                  <a:lnTo>
                    <a:pt x="354" y="107"/>
                  </a:lnTo>
                  <a:lnTo>
                    <a:pt x="627" y="107"/>
                  </a:lnTo>
                  <a:lnTo>
                    <a:pt x="647" y="110"/>
                  </a:lnTo>
                  <a:lnTo>
                    <a:pt x="664" y="120"/>
                  </a:lnTo>
                  <a:lnTo>
                    <a:pt x="664" y="107"/>
                  </a:lnTo>
                  <a:lnTo>
                    <a:pt x="661" y="93"/>
                  </a:lnTo>
                  <a:lnTo>
                    <a:pt x="653" y="82"/>
                  </a:lnTo>
                  <a:lnTo>
                    <a:pt x="642" y="74"/>
                  </a:lnTo>
                  <a:lnTo>
                    <a:pt x="627" y="70"/>
                  </a:lnTo>
                  <a:lnTo>
                    <a:pt x="387" y="70"/>
                  </a:lnTo>
                  <a:lnTo>
                    <a:pt x="383" y="70"/>
                  </a:lnTo>
                  <a:lnTo>
                    <a:pt x="379" y="67"/>
                  </a:lnTo>
                  <a:lnTo>
                    <a:pt x="376" y="63"/>
                  </a:lnTo>
                  <a:lnTo>
                    <a:pt x="376" y="59"/>
                  </a:lnTo>
                  <a:lnTo>
                    <a:pt x="376" y="55"/>
                  </a:lnTo>
                  <a:lnTo>
                    <a:pt x="379" y="51"/>
                  </a:lnTo>
                  <a:lnTo>
                    <a:pt x="383" y="49"/>
                  </a:lnTo>
                  <a:lnTo>
                    <a:pt x="387" y="49"/>
                  </a:lnTo>
                  <a:lnTo>
                    <a:pt x="627" y="49"/>
                  </a:lnTo>
                  <a:lnTo>
                    <a:pt x="647" y="51"/>
                  </a:lnTo>
                  <a:lnTo>
                    <a:pt x="663" y="59"/>
                  </a:lnTo>
                  <a:lnTo>
                    <a:pt x="674" y="72"/>
                  </a:lnTo>
                  <a:lnTo>
                    <a:pt x="683" y="88"/>
                  </a:lnTo>
                  <a:lnTo>
                    <a:pt x="686" y="107"/>
                  </a:lnTo>
                  <a:lnTo>
                    <a:pt x="686" y="581"/>
                  </a:lnTo>
                  <a:lnTo>
                    <a:pt x="685" y="585"/>
                  </a:lnTo>
                  <a:lnTo>
                    <a:pt x="683" y="589"/>
                  </a:lnTo>
                  <a:lnTo>
                    <a:pt x="680" y="592"/>
                  </a:lnTo>
                  <a:lnTo>
                    <a:pt x="676" y="593"/>
                  </a:lnTo>
                  <a:lnTo>
                    <a:pt x="11" y="593"/>
                  </a:lnTo>
                  <a:lnTo>
                    <a:pt x="6" y="592"/>
                  </a:lnTo>
                  <a:lnTo>
                    <a:pt x="3" y="589"/>
                  </a:lnTo>
                  <a:lnTo>
                    <a:pt x="1" y="585"/>
                  </a:lnTo>
                  <a:lnTo>
                    <a:pt x="0" y="581"/>
                  </a:lnTo>
                  <a:lnTo>
                    <a:pt x="0" y="59"/>
                  </a:lnTo>
                  <a:lnTo>
                    <a:pt x="2" y="41"/>
                  </a:lnTo>
                  <a:lnTo>
                    <a:pt x="11" y="25"/>
                  </a:lnTo>
                  <a:lnTo>
                    <a:pt x="24" y="12"/>
                  </a:lnTo>
                  <a:lnTo>
                    <a:pt x="40" y="4"/>
                  </a:lnTo>
                  <a:lnTo>
                    <a:pt x="58" y="0"/>
                  </a:lnTo>
                  <a:close/>
                </a:path>
              </a:pathLst>
            </a:custGeom>
            <a:grp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1" name="Freeform 18">
              <a:extLst>
                <a:ext uri="{FF2B5EF4-FFF2-40B4-BE49-F238E27FC236}">
                  <a16:creationId xmlns:a16="http://schemas.microsoft.com/office/drawing/2014/main" id="{41488702-9441-4D6C-918D-7EBA540D3947}"/>
                </a:ext>
              </a:extLst>
            </p:cNvPr>
            <p:cNvSpPr>
              <a:spLocks noEditPoints="1"/>
            </p:cNvSpPr>
            <p:nvPr/>
          </p:nvSpPr>
          <p:spPr bwMode="auto">
            <a:xfrm>
              <a:off x="9118600" y="3325813"/>
              <a:ext cx="173038" cy="173038"/>
            </a:xfrm>
            <a:custGeom>
              <a:avLst/>
              <a:gdLst>
                <a:gd name="T0" fmla="*/ 55 w 109"/>
                <a:gd name="T1" fmla="*/ 21 h 109"/>
                <a:gd name="T2" fmla="*/ 41 w 109"/>
                <a:gd name="T3" fmla="*/ 24 h 109"/>
                <a:gd name="T4" fmla="*/ 31 w 109"/>
                <a:gd name="T5" fmla="*/ 32 h 109"/>
                <a:gd name="T6" fmla="*/ 24 w 109"/>
                <a:gd name="T7" fmla="*/ 42 h 109"/>
                <a:gd name="T8" fmla="*/ 22 w 109"/>
                <a:gd name="T9" fmla="*/ 54 h 109"/>
                <a:gd name="T10" fmla="*/ 24 w 109"/>
                <a:gd name="T11" fmla="*/ 67 h 109"/>
                <a:gd name="T12" fmla="*/ 31 w 109"/>
                <a:gd name="T13" fmla="*/ 77 h 109"/>
                <a:gd name="T14" fmla="*/ 41 w 109"/>
                <a:gd name="T15" fmla="*/ 85 h 109"/>
                <a:gd name="T16" fmla="*/ 55 w 109"/>
                <a:gd name="T17" fmla="*/ 88 h 109"/>
                <a:gd name="T18" fmla="*/ 68 w 109"/>
                <a:gd name="T19" fmla="*/ 85 h 109"/>
                <a:gd name="T20" fmla="*/ 78 w 109"/>
                <a:gd name="T21" fmla="*/ 77 h 109"/>
                <a:gd name="T22" fmla="*/ 85 w 109"/>
                <a:gd name="T23" fmla="*/ 67 h 109"/>
                <a:gd name="T24" fmla="*/ 87 w 109"/>
                <a:gd name="T25" fmla="*/ 54 h 109"/>
                <a:gd name="T26" fmla="*/ 85 w 109"/>
                <a:gd name="T27" fmla="*/ 42 h 109"/>
                <a:gd name="T28" fmla="*/ 78 w 109"/>
                <a:gd name="T29" fmla="*/ 32 h 109"/>
                <a:gd name="T30" fmla="*/ 68 w 109"/>
                <a:gd name="T31" fmla="*/ 24 h 109"/>
                <a:gd name="T32" fmla="*/ 55 w 109"/>
                <a:gd name="T33" fmla="*/ 21 h 109"/>
                <a:gd name="T34" fmla="*/ 55 w 109"/>
                <a:gd name="T35" fmla="*/ 0 h 109"/>
                <a:gd name="T36" fmla="*/ 72 w 109"/>
                <a:gd name="T37" fmla="*/ 3 h 109"/>
                <a:gd name="T38" fmla="*/ 87 w 109"/>
                <a:gd name="T39" fmla="*/ 11 h 109"/>
                <a:gd name="T40" fmla="*/ 99 w 109"/>
                <a:gd name="T41" fmla="*/ 22 h 109"/>
                <a:gd name="T42" fmla="*/ 107 w 109"/>
                <a:gd name="T43" fmla="*/ 37 h 109"/>
                <a:gd name="T44" fmla="*/ 109 w 109"/>
                <a:gd name="T45" fmla="*/ 54 h 109"/>
                <a:gd name="T46" fmla="*/ 107 w 109"/>
                <a:gd name="T47" fmla="*/ 72 h 109"/>
                <a:gd name="T48" fmla="*/ 99 w 109"/>
                <a:gd name="T49" fmla="*/ 87 h 109"/>
                <a:gd name="T50" fmla="*/ 87 w 109"/>
                <a:gd name="T51" fmla="*/ 98 h 109"/>
                <a:gd name="T52" fmla="*/ 72 w 109"/>
                <a:gd name="T53" fmla="*/ 106 h 109"/>
                <a:gd name="T54" fmla="*/ 55 w 109"/>
                <a:gd name="T55" fmla="*/ 109 h 109"/>
                <a:gd name="T56" fmla="*/ 38 w 109"/>
                <a:gd name="T57" fmla="*/ 106 h 109"/>
                <a:gd name="T58" fmla="*/ 22 w 109"/>
                <a:gd name="T59" fmla="*/ 98 h 109"/>
                <a:gd name="T60" fmla="*/ 10 w 109"/>
                <a:gd name="T61" fmla="*/ 87 h 109"/>
                <a:gd name="T62" fmla="*/ 2 w 109"/>
                <a:gd name="T63" fmla="*/ 72 h 109"/>
                <a:gd name="T64" fmla="*/ 0 w 109"/>
                <a:gd name="T65" fmla="*/ 54 h 109"/>
                <a:gd name="T66" fmla="*/ 2 w 109"/>
                <a:gd name="T67" fmla="*/ 37 h 109"/>
                <a:gd name="T68" fmla="*/ 10 w 109"/>
                <a:gd name="T69" fmla="*/ 22 h 109"/>
                <a:gd name="T70" fmla="*/ 22 w 109"/>
                <a:gd name="T71" fmla="*/ 11 h 109"/>
                <a:gd name="T72" fmla="*/ 38 w 109"/>
                <a:gd name="T73" fmla="*/ 3 h 109"/>
                <a:gd name="T74" fmla="*/ 55 w 109"/>
                <a:gd name="T7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9">
                  <a:moveTo>
                    <a:pt x="55" y="21"/>
                  </a:moveTo>
                  <a:lnTo>
                    <a:pt x="41" y="24"/>
                  </a:lnTo>
                  <a:lnTo>
                    <a:pt x="31" y="32"/>
                  </a:lnTo>
                  <a:lnTo>
                    <a:pt x="24" y="42"/>
                  </a:lnTo>
                  <a:lnTo>
                    <a:pt x="22" y="54"/>
                  </a:lnTo>
                  <a:lnTo>
                    <a:pt x="24" y="67"/>
                  </a:lnTo>
                  <a:lnTo>
                    <a:pt x="31" y="77"/>
                  </a:lnTo>
                  <a:lnTo>
                    <a:pt x="41" y="85"/>
                  </a:lnTo>
                  <a:lnTo>
                    <a:pt x="55" y="88"/>
                  </a:lnTo>
                  <a:lnTo>
                    <a:pt x="68" y="85"/>
                  </a:lnTo>
                  <a:lnTo>
                    <a:pt x="78" y="77"/>
                  </a:lnTo>
                  <a:lnTo>
                    <a:pt x="85" y="67"/>
                  </a:lnTo>
                  <a:lnTo>
                    <a:pt x="87" y="54"/>
                  </a:lnTo>
                  <a:lnTo>
                    <a:pt x="85" y="42"/>
                  </a:lnTo>
                  <a:lnTo>
                    <a:pt x="78" y="32"/>
                  </a:lnTo>
                  <a:lnTo>
                    <a:pt x="68" y="24"/>
                  </a:lnTo>
                  <a:lnTo>
                    <a:pt x="55" y="21"/>
                  </a:lnTo>
                  <a:close/>
                  <a:moveTo>
                    <a:pt x="55" y="0"/>
                  </a:moveTo>
                  <a:lnTo>
                    <a:pt x="72" y="3"/>
                  </a:lnTo>
                  <a:lnTo>
                    <a:pt x="87" y="11"/>
                  </a:lnTo>
                  <a:lnTo>
                    <a:pt x="99" y="22"/>
                  </a:lnTo>
                  <a:lnTo>
                    <a:pt x="107" y="37"/>
                  </a:lnTo>
                  <a:lnTo>
                    <a:pt x="109" y="54"/>
                  </a:lnTo>
                  <a:lnTo>
                    <a:pt x="107" y="72"/>
                  </a:lnTo>
                  <a:lnTo>
                    <a:pt x="99" y="87"/>
                  </a:lnTo>
                  <a:lnTo>
                    <a:pt x="87" y="98"/>
                  </a:lnTo>
                  <a:lnTo>
                    <a:pt x="72" y="106"/>
                  </a:lnTo>
                  <a:lnTo>
                    <a:pt x="55" y="109"/>
                  </a:lnTo>
                  <a:lnTo>
                    <a:pt x="38" y="106"/>
                  </a:lnTo>
                  <a:lnTo>
                    <a:pt x="22" y="98"/>
                  </a:lnTo>
                  <a:lnTo>
                    <a:pt x="10" y="87"/>
                  </a:lnTo>
                  <a:lnTo>
                    <a:pt x="2" y="72"/>
                  </a:lnTo>
                  <a:lnTo>
                    <a:pt x="0" y="54"/>
                  </a:lnTo>
                  <a:lnTo>
                    <a:pt x="2" y="37"/>
                  </a:lnTo>
                  <a:lnTo>
                    <a:pt x="10" y="22"/>
                  </a:lnTo>
                  <a:lnTo>
                    <a:pt x="22" y="11"/>
                  </a:lnTo>
                  <a:lnTo>
                    <a:pt x="38" y="3"/>
                  </a:lnTo>
                  <a:lnTo>
                    <a:pt x="55" y="0"/>
                  </a:lnTo>
                  <a:close/>
                </a:path>
              </a:pathLst>
            </a:custGeom>
            <a:grp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2" name="Freeform 19">
              <a:extLst>
                <a:ext uri="{FF2B5EF4-FFF2-40B4-BE49-F238E27FC236}">
                  <a16:creationId xmlns:a16="http://schemas.microsoft.com/office/drawing/2014/main" id="{5353AA05-712F-4A01-B237-ADC719C4049E}"/>
                </a:ext>
              </a:extLst>
            </p:cNvPr>
            <p:cNvSpPr>
              <a:spLocks/>
            </p:cNvSpPr>
            <p:nvPr/>
          </p:nvSpPr>
          <p:spPr bwMode="auto">
            <a:xfrm>
              <a:off x="9128125" y="3533776"/>
              <a:ext cx="220663" cy="161925"/>
            </a:xfrm>
            <a:custGeom>
              <a:avLst/>
              <a:gdLst>
                <a:gd name="T0" fmla="*/ 49 w 139"/>
                <a:gd name="T1" fmla="*/ 0 h 102"/>
                <a:gd name="T2" fmla="*/ 72 w 139"/>
                <a:gd name="T3" fmla="*/ 4 h 102"/>
                <a:gd name="T4" fmla="*/ 94 w 139"/>
                <a:gd name="T5" fmla="*/ 13 h 102"/>
                <a:gd name="T6" fmla="*/ 113 w 139"/>
                <a:gd name="T7" fmla="*/ 26 h 102"/>
                <a:gd name="T8" fmla="*/ 126 w 139"/>
                <a:gd name="T9" fmla="*/ 45 h 102"/>
                <a:gd name="T10" fmla="*/ 135 w 139"/>
                <a:gd name="T11" fmla="*/ 67 h 102"/>
                <a:gd name="T12" fmla="*/ 139 w 139"/>
                <a:gd name="T13" fmla="*/ 91 h 102"/>
                <a:gd name="T14" fmla="*/ 137 w 139"/>
                <a:gd name="T15" fmla="*/ 95 h 102"/>
                <a:gd name="T16" fmla="*/ 135 w 139"/>
                <a:gd name="T17" fmla="*/ 99 h 102"/>
                <a:gd name="T18" fmla="*/ 132 w 139"/>
                <a:gd name="T19" fmla="*/ 101 h 102"/>
                <a:gd name="T20" fmla="*/ 128 w 139"/>
                <a:gd name="T21" fmla="*/ 102 h 102"/>
                <a:gd name="T22" fmla="*/ 49 w 139"/>
                <a:gd name="T23" fmla="*/ 102 h 102"/>
                <a:gd name="T24" fmla="*/ 45 w 139"/>
                <a:gd name="T25" fmla="*/ 101 h 102"/>
                <a:gd name="T26" fmla="*/ 41 w 139"/>
                <a:gd name="T27" fmla="*/ 99 h 102"/>
                <a:gd name="T28" fmla="*/ 38 w 139"/>
                <a:gd name="T29" fmla="*/ 95 h 102"/>
                <a:gd name="T30" fmla="*/ 37 w 139"/>
                <a:gd name="T31" fmla="*/ 91 h 102"/>
                <a:gd name="T32" fmla="*/ 38 w 139"/>
                <a:gd name="T33" fmla="*/ 87 h 102"/>
                <a:gd name="T34" fmla="*/ 41 w 139"/>
                <a:gd name="T35" fmla="*/ 83 h 102"/>
                <a:gd name="T36" fmla="*/ 45 w 139"/>
                <a:gd name="T37" fmla="*/ 80 h 102"/>
                <a:gd name="T38" fmla="*/ 49 w 139"/>
                <a:gd name="T39" fmla="*/ 80 h 102"/>
                <a:gd name="T40" fmla="*/ 117 w 139"/>
                <a:gd name="T41" fmla="*/ 80 h 102"/>
                <a:gd name="T42" fmla="*/ 110 w 139"/>
                <a:gd name="T43" fmla="*/ 62 h 102"/>
                <a:gd name="T44" fmla="*/ 100 w 139"/>
                <a:gd name="T45" fmla="*/ 46 h 102"/>
                <a:gd name="T46" fmla="*/ 85 w 139"/>
                <a:gd name="T47" fmla="*/ 33 h 102"/>
                <a:gd name="T48" fmla="*/ 68 w 139"/>
                <a:gd name="T49" fmla="*/ 25 h 102"/>
                <a:gd name="T50" fmla="*/ 49 w 139"/>
                <a:gd name="T51" fmla="*/ 23 h 102"/>
                <a:gd name="T52" fmla="*/ 32 w 139"/>
                <a:gd name="T53" fmla="*/ 24 h 102"/>
                <a:gd name="T54" fmla="*/ 16 w 139"/>
                <a:gd name="T55" fmla="*/ 30 h 102"/>
                <a:gd name="T56" fmla="*/ 13 w 139"/>
                <a:gd name="T57" fmla="*/ 32 h 102"/>
                <a:gd name="T58" fmla="*/ 9 w 139"/>
                <a:gd name="T59" fmla="*/ 32 h 102"/>
                <a:gd name="T60" fmla="*/ 7 w 139"/>
                <a:gd name="T61" fmla="*/ 30 h 102"/>
                <a:gd name="T62" fmla="*/ 3 w 139"/>
                <a:gd name="T63" fmla="*/ 29 h 102"/>
                <a:gd name="T64" fmla="*/ 1 w 139"/>
                <a:gd name="T65" fmla="*/ 26 h 102"/>
                <a:gd name="T66" fmla="*/ 0 w 139"/>
                <a:gd name="T67" fmla="*/ 23 h 102"/>
                <a:gd name="T68" fmla="*/ 0 w 139"/>
                <a:gd name="T69" fmla="*/ 19 h 102"/>
                <a:gd name="T70" fmla="*/ 1 w 139"/>
                <a:gd name="T71" fmla="*/ 16 h 102"/>
                <a:gd name="T72" fmla="*/ 3 w 139"/>
                <a:gd name="T73" fmla="*/ 13 h 102"/>
                <a:gd name="T74" fmla="*/ 5 w 139"/>
                <a:gd name="T75" fmla="*/ 11 h 102"/>
                <a:gd name="T76" fmla="*/ 26 w 139"/>
                <a:gd name="T77" fmla="*/ 3 h 102"/>
                <a:gd name="T78" fmla="*/ 49 w 139"/>
                <a:gd name="T7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9" h="102">
                  <a:moveTo>
                    <a:pt x="49" y="0"/>
                  </a:moveTo>
                  <a:lnTo>
                    <a:pt x="72" y="4"/>
                  </a:lnTo>
                  <a:lnTo>
                    <a:pt x="94" y="13"/>
                  </a:lnTo>
                  <a:lnTo>
                    <a:pt x="113" y="26"/>
                  </a:lnTo>
                  <a:lnTo>
                    <a:pt x="126" y="45"/>
                  </a:lnTo>
                  <a:lnTo>
                    <a:pt x="135" y="67"/>
                  </a:lnTo>
                  <a:lnTo>
                    <a:pt x="139" y="91"/>
                  </a:lnTo>
                  <a:lnTo>
                    <a:pt x="137" y="95"/>
                  </a:lnTo>
                  <a:lnTo>
                    <a:pt x="135" y="99"/>
                  </a:lnTo>
                  <a:lnTo>
                    <a:pt x="132" y="101"/>
                  </a:lnTo>
                  <a:lnTo>
                    <a:pt x="128" y="102"/>
                  </a:lnTo>
                  <a:lnTo>
                    <a:pt x="49" y="102"/>
                  </a:lnTo>
                  <a:lnTo>
                    <a:pt x="45" y="101"/>
                  </a:lnTo>
                  <a:lnTo>
                    <a:pt x="41" y="99"/>
                  </a:lnTo>
                  <a:lnTo>
                    <a:pt x="38" y="95"/>
                  </a:lnTo>
                  <a:lnTo>
                    <a:pt x="37" y="91"/>
                  </a:lnTo>
                  <a:lnTo>
                    <a:pt x="38" y="87"/>
                  </a:lnTo>
                  <a:lnTo>
                    <a:pt x="41" y="83"/>
                  </a:lnTo>
                  <a:lnTo>
                    <a:pt x="45" y="80"/>
                  </a:lnTo>
                  <a:lnTo>
                    <a:pt x="49" y="80"/>
                  </a:lnTo>
                  <a:lnTo>
                    <a:pt x="117" y="80"/>
                  </a:lnTo>
                  <a:lnTo>
                    <a:pt x="110" y="62"/>
                  </a:lnTo>
                  <a:lnTo>
                    <a:pt x="100" y="46"/>
                  </a:lnTo>
                  <a:lnTo>
                    <a:pt x="85" y="33"/>
                  </a:lnTo>
                  <a:lnTo>
                    <a:pt x="68" y="25"/>
                  </a:lnTo>
                  <a:lnTo>
                    <a:pt x="49" y="23"/>
                  </a:lnTo>
                  <a:lnTo>
                    <a:pt x="32" y="24"/>
                  </a:lnTo>
                  <a:lnTo>
                    <a:pt x="16" y="30"/>
                  </a:lnTo>
                  <a:lnTo>
                    <a:pt x="13" y="32"/>
                  </a:lnTo>
                  <a:lnTo>
                    <a:pt x="9" y="32"/>
                  </a:lnTo>
                  <a:lnTo>
                    <a:pt x="7" y="30"/>
                  </a:lnTo>
                  <a:lnTo>
                    <a:pt x="3" y="29"/>
                  </a:lnTo>
                  <a:lnTo>
                    <a:pt x="1" y="26"/>
                  </a:lnTo>
                  <a:lnTo>
                    <a:pt x="0" y="23"/>
                  </a:lnTo>
                  <a:lnTo>
                    <a:pt x="0" y="19"/>
                  </a:lnTo>
                  <a:lnTo>
                    <a:pt x="1" y="16"/>
                  </a:lnTo>
                  <a:lnTo>
                    <a:pt x="3" y="13"/>
                  </a:lnTo>
                  <a:lnTo>
                    <a:pt x="5" y="11"/>
                  </a:lnTo>
                  <a:lnTo>
                    <a:pt x="26" y="3"/>
                  </a:lnTo>
                  <a:lnTo>
                    <a:pt x="49" y="0"/>
                  </a:lnTo>
                  <a:close/>
                </a:path>
              </a:pathLst>
            </a:custGeom>
            <a:grp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3" name="Freeform 20">
              <a:extLst>
                <a:ext uri="{FF2B5EF4-FFF2-40B4-BE49-F238E27FC236}">
                  <a16:creationId xmlns:a16="http://schemas.microsoft.com/office/drawing/2014/main" id="{0E358DCD-0729-48F0-A923-A498CF2A25FD}"/>
                </a:ext>
              </a:extLst>
            </p:cNvPr>
            <p:cNvSpPr>
              <a:spLocks/>
            </p:cNvSpPr>
            <p:nvPr/>
          </p:nvSpPr>
          <p:spPr bwMode="auto">
            <a:xfrm>
              <a:off x="8586788" y="3533776"/>
              <a:ext cx="219075" cy="161925"/>
            </a:xfrm>
            <a:custGeom>
              <a:avLst/>
              <a:gdLst>
                <a:gd name="T0" fmla="*/ 90 w 138"/>
                <a:gd name="T1" fmla="*/ 0 h 102"/>
                <a:gd name="T2" fmla="*/ 112 w 138"/>
                <a:gd name="T3" fmla="*/ 3 h 102"/>
                <a:gd name="T4" fmla="*/ 133 w 138"/>
                <a:gd name="T5" fmla="*/ 11 h 102"/>
                <a:gd name="T6" fmla="*/ 136 w 138"/>
                <a:gd name="T7" fmla="*/ 13 h 102"/>
                <a:gd name="T8" fmla="*/ 138 w 138"/>
                <a:gd name="T9" fmla="*/ 16 h 102"/>
                <a:gd name="T10" fmla="*/ 138 w 138"/>
                <a:gd name="T11" fmla="*/ 19 h 102"/>
                <a:gd name="T12" fmla="*/ 138 w 138"/>
                <a:gd name="T13" fmla="*/ 23 h 102"/>
                <a:gd name="T14" fmla="*/ 138 w 138"/>
                <a:gd name="T15" fmla="*/ 26 h 102"/>
                <a:gd name="T16" fmla="*/ 136 w 138"/>
                <a:gd name="T17" fmla="*/ 29 h 102"/>
                <a:gd name="T18" fmla="*/ 133 w 138"/>
                <a:gd name="T19" fmla="*/ 30 h 102"/>
                <a:gd name="T20" fmla="*/ 129 w 138"/>
                <a:gd name="T21" fmla="*/ 32 h 102"/>
                <a:gd name="T22" fmla="*/ 127 w 138"/>
                <a:gd name="T23" fmla="*/ 32 h 102"/>
                <a:gd name="T24" fmla="*/ 123 w 138"/>
                <a:gd name="T25" fmla="*/ 30 h 102"/>
                <a:gd name="T26" fmla="*/ 107 w 138"/>
                <a:gd name="T27" fmla="*/ 24 h 102"/>
                <a:gd name="T28" fmla="*/ 90 w 138"/>
                <a:gd name="T29" fmla="*/ 23 h 102"/>
                <a:gd name="T30" fmla="*/ 72 w 138"/>
                <a:gd name="T31" fmla="*/ 25 h 102"/>
                <a:gd name="T32" fmla="*/ 53 w 138"/>
                <a:gd name="T33" fmla="*/ 33 h 102"/>
                <a:gd name="T34" fmla="*/ 39 w 138"/>
                <a:gd name="T35" fmla="*/ 46 h 102"/>
                <a:gd name="T36" fmla="*/ 29 w 138"/>
                <a:gd name="T37" fmla="*/ 62 h 102"/>
                <a:gd name="T38" fmla="*/ 23 w 138"/>
                <a:gd name="T39" fmla="*/ 80 h 102"/>
                <a:gd name="T40" fmla="*/ 91 w 138"/>
                <a:gd name="T41" fmla="*/ 80 h 102"/>
                <a:gd name="T42" fmla="*/ 95 w 138"/>
                <a:gd name="T43" fmla="*/ 80 h 102"/>
                <a:gd name="T44" fmla="*/ 99 w 138"/>
                <a:gd name="T45" fmla="*/ 83 h 102"/>
                <a:gd name="T46" fmla="*/ 102 w 138"/>
                <a:gd name="T47" fmla="*/ 87 h 102"/>
                <a:gd name="T48" fmla="*/ 103 w 138"/>
                <a:gd name="T49" fmla="*/ 91 h 102"/>
                <a:gd name="T50" fmla="*/ 102 w 138"/>
                <a:gd name="T51" fmla="*/ 95 h 102"/>
                <a:gd name="T52" fmla="*/ 99 w 138"/>
                <a:gd name="T53" fmla="*/ 99 h 102"/>
                <a:gd name="T54" fmla="*/ 95 w 138"/>
                <a:gd name="T55" fmla="*/ 101 h 102"/>
                <a:gd name="T56" fmla="*/ 91 w 138"/>
                <a:gd name="T57" fmla="*/ 102 h 102"/>
                <a:gd name="T58" fmla="*/ 12 w 138"/>
                <a:gd name="T59" fmla="*/ 102 h 102"/>
                <a:gd name="T60" fmla="*/ 6 w 138"/>
                <a:gd name="T61" fmla="*/ 101 h 102"/>
                <a:gd name="T62" fmla="*/ 4 w 138"/>
                <a:gd name="T63" fmla="*/ 99 h 102"/>
                <a:gd name="T64" fmla="*/ 1 w 138"/>
                <a:gd name="T65" fmla="*/ 95 h 102"/>
                <a:gd name="T66" fmla="*/ 0 w 138"/>
                <a:gd name="T67" fmla="*/ 91 h 102"/>
                <a:gd name="T68" fmla="*/ 4 w 138"/>
                <a:gd name="T69" fmla="*/ 67 h 102"/>
                <a:gd name="T70" fmla="*/ 13 w 138"/>
                <a:gd name="T71" fmla="*/ 45 h 102"/>
                <a:gd name="T72" fmla="*/ 27 w 138"/>
                <a:gd name="T73" fmla="*/ 26 h 102"/>
                <a:gd name="T74" fmla="*/ 46 w 138"/>
                <a:gd name="T75" fmla="*/ 13 h 102"/>
                <a:gd name="T76" fmla="*/ 67 w 138"/>
                <a:gd name="T77" fmla="*/ 4 h 102"/>
                <a:gd name="T78" fmla="*/ 90 w 138"/>
                <a:gd name="T7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102">
                  <a:moveTo>
                    <a:pt x="90" y="0"/>
                  </a:moveTo>
                  <a:lnTo>
                    <a:pt x="112" y="3"/>
                  </a:lnTo>
                  <a:lnTo>
                    <a:pt x="133" y="11"/>
                  </a:lnTo>
                  <a:lnTo>
                    <a:pt x="136" y="13"/>
                  </a:lnTo>
                  <a:lnTo>
                    <a:pt x="138" y="16"/>
                  </a:lnTo>
                  <a:lnTo>
                    <a:pt x="138" y="19"/>
                  </a:lnTo>
                  <a:lnTo>
                    <a:pt x="138" y="23"/>
                  </a:lnTo>
                  <a:lnTo>
                    <a:pt x="138" y="26"/>
                  </a:lnTo>
                  <a:lnTo>
                    <a:pt x="136" y="29"/>
                  </a:lnTo>
                  <a:lnTo>
                    <a:pt x="133" y="30"/>
                  </a:lnTo>
                  <a:lnTo>
                    <a:pt x="129" y="32"/>
                  </a:lnTo>
                  <a:lnTo>
                    <a:pt x="127" y="32"/>
                  </a:lnTo>
                  <a:lnTo>
                    <a:pt x="123" y="30"/>
                  </a:lnTo>
                  <a:lnTo>
                    <a:pt x="107" y="24"/>
                  </a:lnTo>
                  <a:lnTo>
                    <a:pt x="90" y="23"/>
                  </a:lnTo>
                  <a:lnTo>
                    <a:pt x="72" y="25"/>
                  </a:lnTo>
                  <a:lnTo>
                    <a:pt x="53" y="33"/>
                  </a:lnTo>
                  <a:lnTo>
                    <a:pt x="39" y="46"/>
                  </a:lnTo>
                  <a:lnTo>
                    <a:pt x="29" y="62"/>
                  </a:lnTo>
                  <a:lnTo>
                    <a:pt x="23" y="80"/>
                  </a:lnTo>
                  <a:lnTo>
                    <a:pt x="91" y="80"/>
                  </a:lnTo>
                  <a:lnTo>
                    <a:pt x="95" y="80"/>
                  </a:lnTo>
                  <a:lnTo>
                    <a:pt x="99" y="83"/>
                  </a:lnTo>
                  <a:lnTo>
                    <a:pt x="102" y="87"/>
                  </a:lnTo>
                  <a:lnTo>
                    <a:pt x="103" y="91"/>
                  </a:lnTo>
                  <a:lnTo>
                    <a:pt x="102" y="95"/>
                  </a:lnTo>
                  <a:lnTo>
                    <a:pt x="99" y="99"/>
                  </a:lnTo>
                  <a:lnTo>
                    <a:pt x="95" y="101"/>
                  </a:lnTo>
                  <a:lnTo>
                    <a:pt x="91" y="102"/>
                  </a:lnTo>
                  <a:lnTo>
                    <a:pt x="12" y="102"/>
                  </a:lnTo>
                  <a:lnTo>
                    <a:pt x="6" y="101"/>
                  </a:lnTo>
                  <a:lnTo>
                    <a:pt x="4" y="99"/>
                  </a:lnTo>
                  <a:lnTo>
                    <a:pt x="1" y="95"/>
                  </a:lnTo>
                  <a:lnTo>
                    <a:pt x="0" y="91"/>
                  </a:lnTo>
                  <a:lnTo>
                    <a:pt x="4" y="67"/>
                  </a:lnTo>
                  <a:lnTo>
                    <a:pt x="13" y="45"/>
                  </a:lnTo>
                  <a:lnTo>
                    <a:pt x="27" y="26"/>
                  </a:lnTo>
                  <a:lnTo>
                    <a:pt x="46" y="13"/>
                  </a:lnTo>
                  <a:lnTo>
                    <a:pt x="67" y="4"/>
                  </a:lnTo>
                  <a:lnTo>
                    <a:pt x="90" y="0"/>
                  </a:lnTo>
                  <a:close/>
                </a:path>
              </a:pathLst>
            </a:custGeom>
            <a:grp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4" name="Freeform 21">
              <a:extLst>
                <a:ext uri="{FF2B5EF4-FFF2-40B4-BE49-F238E27FC236}">
                  <a16:creationId xmlns:a16="http://schemas.microsoft.com/office/drawing/2014/main" id="{273A47B9-17F9-4CE5-B8CA-C208AF98E829}"/>
                </a:ext>
              </a:extLst>
            </p:cNvPr>
            <p:cNvSpPr>
              <a:spLocks noEditPoints="1"/>
            </p:cNvSpPr>
            <p:nvPr/>
          </p:nvSpPr>
          <p:spPr bwMode="auto">
            <a:xfrm>
              <a:off x="8643938" y="3325813"/>
              <a:ext cx="173038" cy="173038"/>
            </a:xfrm>
            <a:custGeom>
              <a:avLst/>
              <a:gdLst>
                <a:gd name="T0" fmla="*/ 54 w 109"/>
                <a:gd name="T1" fmla="*/ 21 h 109"/>
                <a:gd name="T2" fmla="*/ 42 w 109"/>
                <a:gd name="T3" fmla="*/ 24 h 109"/>
                <a:gd name="T4" fmla="*/ 32 w 109"/>
                <a:gd name="T5" fmla="*/ 32 h 109"/>
                <a:gd name="T6" fmla="*/ 24 w 109"/>
                <a:gd name="T7" fmla="*/ 42 h 109"/>
                <a:gd name="T8" fmla="*/ 21 w 109"/>
                <a:gd name="T9" fmla="*/ 54 h 109"/>
                <a:gd name="T10" fmla="*/ 24 w 109"/>
                <a:gd name="T11" fmla="*/ 67 h 109"/>
                <a:gd name="T12" fmla="*/ 32 w 109"/>
                <a:gd name="T13" fmla="*/ 77 h 109"/>
                <a:gd name="T14" fmla="*/ 42 w 109"/>
                <a:gd name="T15" fmla="*/ 85 h 109"/>
                <a:gd name="T16" fmla="*/ 54 w 109"/>
                <a:gd name="T17" fmla="*/ 88 h 109"/>
                <a:gd name="T18" fmla="*/ 67 w 109"/>
                <a:gd name="T19" fmla="*/ 85 h 109"/>
                <a:gd name="T20" fmla="*/ 78 w 109"/>
                <a:gd name="T21" fmla="*/ 77 h 109"/>
                <a:gd name="T22" fmla="*/ 85 w 109"/>
                <a:gd name="T23" fmla="*/ 67 h 109"/>
                <a:gd name="T24" fmla="*/ 88 w 109"/>
                <a:gd name="T25" fmla="*/ 54 h 109"/>
                <a:gd name="T26" fmla="*/ 85 w 109"/>
                <a:gd name="T27" fmla="*/ 42 h 109"/>
                <a:gd name="T28" fmla="*/ 78 w 109"/>
                <a:gd name="T29" fmla="*/ 32 h 109"/>
                <a:gd name="T30" fmla="*/ 67 w 109"/>
                <a:gd name="T31" fmla="*/ 24 h 109"/>
                <a:gd name="T32" fmla="*/ 54 w 109"/>
                <a:gd name="T33" fmla="*/ 21 h 109"/>
                <a:gd name="T34" fmla="*/ 54 w 109"/>
                <a:gd name="T35" fmla="*/ 0 h 109"/>
                <a:gd name="T36" fmla="*/ 72 w 109"/>
                <a:gd name="T37" fmla="*/ 3 h 109"/>
                <a:gd name="T38" fmla="*/ 87 w 109"/>
                <a:gd name="T39" fmla="*/ 11 h 109"/>
                <a:gd name="T40" fmla="*/ 99 w 109"/>
                <a:gd name="T41" fmla="*/ 22 h 109"/>
                <a:gd name="T42" fmla="*/ 106 w 109"/>
                <a:gd name="T43" fmla="*/ 37 h 109"/>
                <a:gd name="T44" fmla="*/ 109 w 109"/>
                <a:gd name="T45" fmla="*/ 54 h 109"/>
                <a:gd name="T46" fmla="*/ 106 w 109"/>
                <a:gd name="T47" fmla="*/ 72 h 109"/>
                <a:gd name="T48" fmla="*/ 99 w 109"/>
                <a:gd name="T49" fmla="*/ 87 h 109"/>
                <a:gd name="T50" fmla="*/ 87 w 109"/>
                <a:gd name="T51" fmla="*/ 98 h 109"/>
                <a:gd name="T52" fmla="*/ 72 w 109"/>
                <a:gd name="T53" fmla="*/ 106 h 109"/>
                <a:gd name="T54" fmla="*/ 54 w 109"/>
                <a:gd name="T55" fmla="*/ 109 h 109"/>
                <a:gd name="T56" fmla="*/ 37 w 109"/>
                <a:gd name="T57" fmla="*/ 106 h 109"/>
                <a:gd name="T58" fmla="*/ 23 w 109"/>
                <a:gd name="T59" fmla="*/ 98 h 109"/>
                <a:gd name="T60" fmla="*/ 11 w 109"/>
                <a:gd name="T61" fmla="*/ 87 h 109"/>
                <a:gd name="T62" fmla="*/ 3 w 109"/>
                <a:gd name="T63" fmla="*/ 72 h 109"/>
                <a:gd name="T64" fmla="*/ 0 w 109"/>
                <a:gd name="T65" fmla="*/ 54 h 109"/>
                <a:gd name="T66" fmla="*/ 3 w 109"/>
                <a:gd name="T67" fmla="*/ 37 h 109"/>
                <a:gd name="T68" fmla="*/ 11 w 109"/>
                <a:gd name="T69" fmla="*/ 22 h 109"/>
                <a:gd name="T70" fmla="*/ 23 w 109"/>
                <a:gd name="T71" fmla="*/ 11 h 109"/>
                <a:gd name="T72" fmla="*/ 37 w 109"/>
                <a:gd name="T73" fmla="*/ 3 h 109"/>
                <a:gd name="T74" fmla="*/ 54 w 109"/>
                <a:gd name="T7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9">
                  <a:moveTo>
                    <a:pt x="54" y="21"/>
                  </a:moveTo>
                  <a:lnTo>
                    <a:pt x="42" y="24"/>
                  </a:lnTo>
                  <a:lnTo>
                    <a:pt x="32" y="32"/>
                  </a:lnTo>
                  <a:lnTo>
                    <a:pt x="24" y="42"/>
                  </a:lnTo>
                  <a:lnTo>
                    <a:pt x="21" y="54"/>
                  </a:lnTo>
                  <a:lnTo>
                    <a:pt x="24" y="67"/>
                  </a:lnTo>
                  <a:lnTo>
                    <a:pt x="32" y="77"/>
                  </a:lnTo>
                  <a:lnTo>
                    <a:pt x="42" y="85"/>
                  </a:lnTo>
                  <a:lnTo>
                    <a:pt x="54" y="88"/>
                  </a:lnTo>
                  <a:lnTo>
                    <a:pt x="67" y="85"/>
                  </a:lnTo>
                  <a:lnTo>
                    <a:pt x="78" y="77"/>
                  </a:lnTo>
                  <a:lnTo>
                    <a:pt x="85" y="67"/>
                  </a:lnTo>
                  <a:lnTo>
                    <a:pt x="88" y="54"/>
                  </a:lnTo>
                  <a:lnTo>
                    <a:pt x="85" y="42"/>
                  </a:lnTo>
                  <a:lnTo>
                    <a:pt x="78" y="32"/>
                  </a:lnTo>
                  <a:lnTo>
                    <a:pt x="67" y="24"/>
                  </a:lnTo>
                  <a:lnTo>
                    <a:pt x="54" y="21"/>
                  </a:lnTo>
                  <a:close/>
                  <a:moveTo>
                    <a:pt x="54" y="0"/>
                  </a:moveTo>
                  <a:lnTo>
                    <a:pt x="72" y="3"/>
                  </a:lnTo>
                  <a:lnTo>
                    <a:pt x="87" y="11"/>
                  </a:lnTo>
                  <a:lnTo>
                    <a:pt x="99" y="22"/>
                  </a:lnTo>
                  <a:lnTo>
                    <a:pt x="106" y="37"/>
                  </a:lnTo>
                  <a:lnTo>
                    <a:pt x="109" y="54"/>
                  </a:lnTo>
                  <a:lnTo>
                    <a:pt x="106" y="72"/>
                  </a:lnTo>
                  <a:lnTo>
                    <a:pt x="99" y="87"/>
                  </a:lnTo>
                  <a:lnTo>
                    <a:pt x="87" y="98"/>
                  </a:lnTo>
                  <a:lnTo>
                    <a:pt x="72" y="106"/>
                  </a:lnTo>
                  <a:lnTo>
                    <a:pt x="54" y="109"/>
                  </a:lnTo>
                  <a:lnTo>
                    <a:pt x="37" y="106"/>
                  </a:lnTo>
                  <a:lnTo>
                    <a:pt x="23" y="98"/>
                  </a:lnTo>
                  <a:lnTo>
                    <a:pt x="11" y="87"/>
                  </a:lnTo>
                  <a:lnTo>
                    <a:pt x="3" y="72"/>
                  </a:lnTo>
                  <a:lnTo>
                    <a:pt x="0" y="54"/>
                  </a:lnTo>
                  <a:lnTo>
                    <a:pt x="3" y="37"/>
                  </a:lnTo>
                  <a:lnTo>
                    <a:pt x="11" y="22"/>
                  </a:lnTo>
                  <a:lnTo>
                    <a:pt x="23" y="11"/>
                  </a:lnTo>
                  <a:lnTo>
                    <a:pt x="37" y="3"/>
                  </a:lnTo>
                  <a:lnTo>
                    <a:pt x="54" y="0"/>
                  </a:lnTo>
                  <a:close/>
                </a:path>
              </a:pathLst>
            </a:custGeom>
            <a:grp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5" name="Freeform 22">
              <a:extLst>
                <a:ext uri="{FF2B5EF4-FFF2-40B4-BE49-F238E27FC236}">
                  <a16:creationId xmlns:a16="http://schemas.microsoft.com/office/drawing/2014/main" id="{25467559-496C-4909-B65B-1B20109975CC}"/>
                </a:ext>
              </a:extLst>
            </p:cNvPr>
            <p:cNvSpPr>
              <a:spLocks noEditPoints="1"/>
            </p:cNvSpPr>
            <p:nvPr/>
          </p:nvSpPr>
          <p:spPr bwMode="auto">
            <a:xfrm>
              <a:off x="8856663" y="3279776"/>
              <a:ext cx="223838" cy="225425"/>
            </a:xfrm>
            <a:custGeom>
              <a:avLst/>
              <a:gdLst>
                <a:gd name="T0" fmla="*/ 70 w 141"/>
                <a:gd name="T1" fmla="*/ 23 h 142"/>
                <a:gd name="T2" fmla="*/ 51 w 141"/>
                <a:gd name="T3" fmla="*/ 26 h 142"/>
                <a:gd name="T4" fmla="*/ 35 w 141"/>
                <a:gd name="T5" fmla="*/ 37 h 142"/>
                <a:gd name="T6" fmla="*/ 25 w 141"/>
                <a:gd name="T7" fmla="*/ 53 h 142"/>
                <a:gd name="T8" fmla="*/ 21 w 141"/>
                <a:gd name="T9" fmla="*/ 71 h 142"/>
                <a:gd name="T10" fmla="*/ 25 w 141"/>
                <a:gd name="T11" fmla="*/ 91 h 142"/>
                <a:gd name="T12" fmla="*/ 35 w 141"/>
                <a:gd name="T13" fmla="*/ 106 h 142"/>
                <a:gd name="T14" fmla="*/ 51 w 141"/>
                <a:gd name="T15" fmla="*/ 117 h 142"/>
                <a:gd name="T16" fmla="*/ 70 w 141"/>
                <a:gd name="T17" fmla="*/ 121 h 142"/>
                <a:gd name="T18" fmla="*/ 89 w 141"/>
                <a:gd name="T19" fmla="*/ 117 h 142"/>
                <a:gd name="T20" fmla="*/ 104 w 141"/>
                <a:gd name="T21" fmla="*/ 106 h 142"/>
                <a:gd name="T22" fmla="*/ 115 w 141"/>
                <a:gd name="T23" fmla="*/ 91 h 142"/>
                <a:gd name="T24" fmla="*/ 119 w 141"/>
                <a:gd name="T25" fmla="*/ 71 h 142"/>
                <a:gd name="T26" fmla="*/ 115 w 141"/>
                <a:gd name="T27" fmla="*/ 53 h 142"/>
                <a:gd name="T28" fmla="*/ 104 w 141"/>
                <a:gd name="T29" fmla="*/ 37 h 142"/>
                <a:gd name="T30" fmla="*/ 89 w 141"/>
                <a:gd name="T31" fmla="*/ 26 h 142"/>
                <a:gd name="T32" fmla="*/ 70 w 141"/>
                <a:gd name="T33" fmla="*/ 23 h 142"/>
                <a:gd name="T34" fmla="*/ 70 w 141"/>
                <a:gd name="T35" fmla="*/ 0 h 142"/>
                <a:gd name="T36" fmla="*/ 93 w 141"/>
                <a:gd name="T37" fmla="*/ 4 h 142"/>
                <a:gd name="T38" fmla="*/ 111 w 141"/>
                <a:gd name="T39" fmla="*/ 15 h 142"/>
                <a:gd name="T40" fmla="*/ 127 w 141"/>
                <a:gd name="T41" fmla="*/ 30 h 142"/>
                <a:gd name="T42" fmla="*/ 137 w 141"/>
                <a:gd name="T43" fmla="*/ 49 h 142"/>
                <a:gd name="T44" fmla="*/ 141 w 141"/>
                <a:gd name="T45" fmla="*/ 71 h 142"/>
                <a:gd name="T46" fmla="*/ 137 w 141"/>
                <a:gd name="T47" fmla="*/ 93 h 142"/>
                <a:gd name="T48" fmla="*/ 127 w 141"/>
                <a:gd name="T49" fmla="*/ 113 h 142"/>
                <a:gd name="T50" fmla="*/ 111 w 141"/>
                <a:gd name="T51" fmla="*/ 129 h 142"/>
                <a:gd name="T52" fmla="*/ 93 w 141"/>
                <a:gd name="T53" fmla="*/ 139 h 142"/>
                <a:gd name="T54" fmla="*/ 70 w 141"/>
                <a:gd name="T55" fmla="*/ 142 h 142"/>
                <a:gd name="T56" fmla="*/ 48 w 141"/>
                <a:gd name="T57" fmla="*/ 139 h 142"/>
                <a:gd name="T58" fmla="*/ 29 w 141"/>
                <a:gd name="T59" fmla="*/ 129 h 142"/>
                <a:gd name="T60" fmla="*/ 13 w 141"/>
                <a:gd name="T61" fmla="*/ 113 h 142"/>
                <a:gd name="T62" fmla="*/ 2 w 141"/>
                <a:gd name="T63" fmla="*/ 93 h 142"/>
                <a:gd name="T64" fmla="*/ 0 w 141"/>
                <a:gd name="T65" fmla="*/ 71 h 142"/>
                <a:gd name="T66" fmla="*/ 2 w 141"/>
                <a:gd name="T67" fmla="*/ 49 h 142"/>
                <a:gd name="T68" fmla="*/ 13 w 141"/>
                <a:gd name="T69" fmla="*/ 30 h 142"/>
                <a:gd name="T70" fmla="*/ 29 w 141"/>
                <a:gd name="T71" fmla="*/ 15 h 142"/>
                <a:gd name="T72" fmla="*/ 48 w 141"/>
                <a:gd name="T73" fmla="*/ 4 h 142"/>
                <a:gd name="T74" fmla="*/ 70 w 141"/>
                <a:gd name="T7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 h="142">
                  <a:moveTo>
                    <a:pt x="70" y="23"/>
                  </a:moveTo>
                  <a:lnTo>
                    <a:pt x="51" y="26"/>
                  </a:lnTo>
                  <a:lnTo>
                    <a:pt x="35" y="37"/>
                  </a:lnTo>
                  <a:lnTo>
                    <a:pt x="25" y="53"/>
                  </a:lnTo>
                  <a:lnTo>
                    <a:pt x="21" y="71"/>
                  </a:lnTo>
                  <a:lnTo>
                    <a:pt x="25" y="91"/>
                  </a:lnTo>
                  <a:lnTo>
                    <a:pt x="35" y="106"/>
                  </a:lnTo>
                  <a:lnTo>
                    <a:pt x="51" y="117"/>
                  </a:lnTo>
                  <a:lnTo>
                    <a:pt x="70" y="121"/>
                  </a:lnTo>
                  <a:lnTo>
                    <a:pt x="89" y="117"/>
                  </a:lnTo>
                  <a:lnTo>
                    <a:pt x="104" y="106"/>
                  </a:lnTo>
                  <a:lnTo>
                    <a:pt x="115" y="91"/>
                  </a:lnTo>
                  <a:lnTo>
                    <a:pt x="119" y="71"/>
                  </a:lnTo>
                  <a:lnTo>
                    <a:pt x="115" y="53"/>
                  </a:lnTo>
                  <a:lnTo>
                    <a:pt x="104" y="37"/>
                  </a:lnTo>
                  <a:lnTo>
                    <a:pt x="89" y="26"/>
                  </a:lnTo>
                  <a:lnTo>
                    <a:pt x="70" y="23"/>
                  </a:lnTo>
                  <a:close/>
                  <a:moveTo>
                    <a:pt x="70" y="0"/>
                  </a:moveTo>
                  <a:lnTo>
                    <a:pt x="93" y="4"/>
                  </a:lnTo>
                  <a:lnTo>
                    <a:pt x="111" y="15"/>
                  </a:lnTo>
                  <a:lnTo>
                    <a:pt x="127" y="30"/>
                  </a:lnTo>
                  <a:lnTo>
                    <a:pt x="137" y="49"/>
                  </a:lnTo>
                  <a:lnTo>
                    <a:pt x="141" y="71"/>
                  </a:lnTo>
                  <a:lnTo>
                    <a:pt x="137" y="93"/>
                  </a:lnTo>
                  <a:lnTo>
                    <a:pt x="127" y="113"/>
                  </a:lnTo>
                  <a:lnTo>
                    <a:pt x="111" y="129"/>
                  </a:lnTo>
                  <a:lnTo>
                    <a:pt x="93" y="139"/>
                  </a:lnTo>
                  <a:lnTo>
                    <a:pt x="70" y="142"/>
                  </a:lnTo>
                  <a:lnTo>
                    <a:pt x="48" y="139"/>
                  </a:lnTo>
                  <a:lnTo>
                    <a:pt x="29" y="129"/>
                  </a:lnTo>
                  <a:lnTo>
                    <a:pt x="13" y="113"/>
                  </a:lnTo>
                  <a:lnTo>
                    <a:pt x="2" y="93"/>
                  </a:lnTo>
                  <a:lnTo>
                    <a:pt x="0" y="71"/>
                  </a:lnTo>
                  <a:lnTo>
                    <a:pt x="2" y="49"/>
                  </a:lnTo>
                  <a:lnTo>
                    <a:pt x="13" y="30"/>
                  </a:lnTo>
                  <a:lnTo>
                    <a:pt x="29" y="15"/>
                  </a:lnTo>
                  <a:lnTo>
                    <a:pt x="48" y="4"/>
                  </a:lnTo>
                  <a:lnTo>
                    <a:pt x="70" y="0"/>
                  </a:lnTo>
                  <a:close/>
                </a:path>
              </a:pathLst>
            </a:custGeom>
            <a:grp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6" name="Freeform 23">
              <a:extLst>
                <a:ext uri="{FF2B5EF4-FFF2-40B4-BE49-F238E27FC236}">
                  <a16:creationId xmlns:a16="http://schemas.microsoft.com/office/drawing/2014/main" id="{8D3E925C-3B47-4EF6-B72D-156F5B10EE71}"/>
                </a:ext>
              </a:extLst>
            </p:cNvPr>
            <p:cNvSpPr>
              <a:spLocks noEditPoints="1"/>
            </p:cNvSpPr>
            <p:nvPr/>
          </p:nvSpPr>
          <p:spPr bwMode="auto">
            <a:xfrm>
              <a:off x="8778875" y="3540126"/>
              <a:ext cx="377825" cy="206375"/>
            </a:xfrm>
            <a:custGeom>
              <a:avLst/>
              <a:gdLst>
                <a:gd name="T0" fmla="*/ 119 w 238"/>
                <a:gd name="T1" fmla="*/ 22 h 130"/>
                <a:gd name="T2" fmla="*/ 95 w 238"/>
                <a:gd name="T3" fmla="*/ 25 h 130"/>
                <a:gd name="T4" fmla="*/ 74 w 238"/>
                <a:gd name="T5" fmla="*/ 34 h 130"/>
                <a:gd name="T6" fmla="*/ 54 w 238"/>
                <a:gd name="T7" fmla="*/ 47 h 130"/>
                <a:gd name="T8" fmla="*/ 38 w 238"/>
                <a:gd name="T9" fmla="*/ 64 h 130"/>
                <a:gd name="T10" fmla="*/ 28 w 238"/>
                <a:gd name="T11" fmla="*/ 85 h 130"/>
                <a:gd name="T12" fmla="*/ 23 w 238"/>
                <a:gd name="T13" fmla="*/ 109 h 130"/>
                <a:gd name="T14" fmla="*/ 215 w 238"/>
                <a:gd name="T15" fmla="*/ 109 h 130"/>
                <a:gd name="T16" fmla="*/ 210 w 238"/>
                <a:gd name="T17" fmla="*/ 85 h 130"/>
                <a:gd name="T18" fmla="*/ 199 w 238"/>
                <a:gd name="T19" fmla="*/ 64 h 130"/>
                <a:gd name="T20" fmla="*/ 184 w 238"/>
                <a:gd name="T21" fmla="*/ 47 h 130"/>
                <a:gd name="T22" fmla="*/ 165 w 238"/>
                <a:gd name="T23" fmla="*/ 34 h 130"/>
                <a:gd name="T24" fmla="*/ 143 w 238"/>
                <a:gd name="T25" fmla="*/ 25 h 130"/>
                <a:gd name="T26" fmla="*/ 119 w 238"/>
                <a:gd name="T27" fmla="*/ 22 h 130"/>
                <a:gd name="T28" fmla="*/ 119 w 238"/>
                <a:gd name="T29" fmla="*/ 0 h 130"/>
                <a:gd name="T30" fmla="*/ 146 w 238"/>
                <a:gd name="T31" fmla="*/ 3 h 130"/>
                <a:gd name="T32" fmla="*/ 172 w 238"/>
                <a:gd name="T33" fmla="*/ 12 h 130"/>
                <a:gd name="T34" fmla="*/ 194 w 238"/>
                <a:gd name="T35" fmla="*/ 26 h 130"/>
                <a:gd name="T36" fmla="*/ 212 w 238"/>
                <a:gd name="T37" fmla="*/ 45 h 130"/>
                <a:gd name="T38" fmla="*/ 225 w 238"/>
                <a:gd name="T39" fmla="*/ 67 h 130"/>
                <a:gd name="T40" fmla="*/ 235 w 238"/>
                <a:gd name="T41" fmla="*/ 92 h 130"/>
                <a:gd name="T42" fmla="*/ 238 w 238"/>
                <a:gd name="T43" fmla="*/ 119 h 130"/>
                <a:gd name="T44" fmla="*/ 237 w 238"/>
                <a:gd name="T45" fmla="*/ 123 h 130"/>
                <a:gd name="T46" fmla="*/ 235 w 238"/>
                <a:gd name="T47" fmla="*/ 127 h 130"/>
                <a:gd name="T48" fmla="*/ 232 w 238"/>
                <a:gd name="T49" fmla="*/ 130 h 130"/>
                <a:gd name="T50" fmla="*/ 227 w 238"/>
                <a:gd name="T51" fmla="*/ 130 h 130"/>
                <a:gd name="T52" fmla="*/ 11 w 238"/>
                <a:gd name="T53" fmla="*/ 130 h 130"/>
                <a:gd name="T54" fmla="*/ 7 w 238"/>
                <a:gd name="T55" fmla="*/ 130 h 130"/>
                <a:gd name="T56" fmla="*/ 3 w 238"/>
                <a:gd name="T57" fmla="*/ 127 h 130"/>
                <a:gd name="T58" fmla="*/ 0 w 238"/>
                <a:gd name="T59" fmla="*/ 123 h 130"/>
                <a:gd name="T60" fmla="*/ 0 w 238"/>
                <a:gd name="T61" fmla="*/ 119 h 130"/>
                <a:gd name="T62" fmla="*/ 3 w 238"/>
                <a:gd name="T63" fmla="*/ 92 h 130"/>
                <a:gd name="T64" fmla="*/ 12 w 238"/>
                <a:gd name="T65" fmla="*/ 67 h 130"/>
                <a:gd name="T66" fmla="*/ 27 w 238"/>
                <a:gd name="T67" fmla="*/ 45 h 130"/>
                <a:gd name="T68" fmla="*/ 45 w 238"/>
                <a:gd name="T69" fmla="*/ 26 h 130"/>
                <a:gd name="T70" fmla="*/ 67 w 238"/>
                <a:gd name="T71" fmla="*/ 12 h 130"/>
                <a:gd name="T72" fmla="*/ 92 w 238"/>
                <a:gd name="T73" fmla="*/ 3 h 130"/>
                <a:gd name="T74" fmla="*/ 119 w 238"/>
                <a:gd name="T7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8" h="130">
                  <a:moveTo>
                    <a:pt x="119" y="22"/>
                  </a:moveTo>
                  <a:lnTo>
                    <a:pt x="95" y="25"/>
                  </a:lnTo>
                  <a:lnTo>
                    <a:pt x="74" y="34"/>
                  </a:lnTo>
                  <a:lnTo>
                    <a:pt x="54" y="47"/>
                  </a:lnTo>
                  <a:lnTo>
                    <a:pt x="38" y="64"/>
                  </a:lnTo>
                  <a:lnTo>
                    <a:pt x="28" y="85"/>
                  </a:lnTo>
                  <a:lnTo>
                    <a:pt x="23" y="109"/>
                  </a:lnTo>
                  <a:lnTo>
                    <a:pt x="215" y="109"/>
                  </a:lnTo>
                  <a:lnTo>
                    <a:pt x="210" y="85"/>
                  </a:lnTo>
                  <a:lnTo>
                    <a:pt x="199" y="64"/>
                  </a:lnTo>
                  <a:lnTo>
                    <a:pt x="184" y="47"/>
                  </a:lnTo>
                  <a:lnTo>
                    <a:pt x="165" y="34"/>
                  </a:lnTo>
                  <a:lnTo>
                    <a:pt x="143" y="25"/>
                  </a:lnTo>
                  <a:lnTo>
                    <a:pt x="119" y="22"/>
                  </a:lnTo>
                  <a:close/>
                  <a:moveTo>
                    <a:pt x="119" y="0"/>
                  </a:moveTo>
                  <a:lnTo>
                    <a:pt x="146" y="3"/>
                  </a:lnTo>
                  <a:lnTo>
                    <a:pt x="172" y="12"/>
                  </a:lnTo>
                  <a:lnTo>
                    <a:pt x="194" y="26"/>
                  </a:lnTo>
                  <a:lnTo>
                    <a:pt x="212" y="45"/>
                  </a:lnTo>
                  <a:lnTo>
                    <a:pt x="225" y="67"/>
                  </a:lnTo>
                  <a:lnTo>
                    <a:pt x="235" y="92"/>
                  </a:lnTo>
                  <a:lnTo>
                    <a:pt x="238" y="119"/>
                  </a:lnTo>
                  <a:lnTo>
                    <a:pt x="237" y="123"/>
                  </a:lnTo>
                  <a:lnTo>
                    <a:pt x="235" y="127"/>
                  </a:lnTo>
                  <a:lnTo>
                    <a:pt x="232" y="130"/>
                  </a:lnTo>
                  <a:lnTo>
                    <a:pt x="227" y="130"/>
                  </a:lnTo>
                  <a:lnTo>
                    <a:pt x="11" y="130"/>
                  </a:lnTo>
                  <a:lnTo>
                    <a:pt x="7" y="130"/>
                  </a:lnTo>
                  <a:lnTo>
                    <a:pt x="3" y="127"/>
                  </a:lnTo>
                  <a:lnTo>
                    <a:pt x="0" y="123"/>
                  </a:lnTo>
                  <a:lnTo>
                    <a:pt x="0" y="119"/>
                  </a:lnTo>
                  <a:lnTo>
                    <a:pt x="3" y="92"/>
                  </a:lnTo>
                  <a:lnTo>
                    <a:pt x="12" y="67"/>
                  </a:lnTo>
                  <a:lnTo>
                    <a:pt x="27" y="45"/>
                  </a:lnTo>
                  <a:lnTo>
                    <a:pt x="45" y="26"/>
                  </a:lnTo>
                  <a:lnTo>
                    <a:pt x="67" y="12"/>
                  </a:lnTo>
                  <a:lnTo>
                    <a:pt x="92" y="3"/>
                  </a:lnTo>
                  <a:lnTo>
                    <a:pt x="119" y="0"/>
                  </a:lnTo>
                  <a:close/>
                </a:path>
              </a:pathLst>
            </a:custGeom>
            <a:grp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17" name="Freeform 24">
            <a:extLst>
              <a:ext uri="{FF2B5EF4-FFF2-40B4-BE49-F238E27FC236}">
                <a16:creationId xmlns:a16="http://schemas.microsoft.com/office/drawing/2014/main" id="{D4622A22-1451-4040-A803-C7157A8563E4}"/>
              </a:ext>
            </a:extLst>
          </p:cNvPr>
          <p:cNvSpPr>
            <a:spLocks noEditPoints="1"/>
          </p:cNvSpPr>
          <p:nvPr/>
        </p:nvSpPr>
        <p:spPr bwMode="auto">
          <a:xfrm>
            <a:off x="10648391" y="3399550"/>
            <a:ext cx="548640" cy="548640"/>
          </a:xfrm>
          <a:custGeom>
            <a:avLst/>
            <a:gdLst>
              <a:gd name="T0" fmla="*/ 239 w 573"/>
              <a:gd name="T1" fmla="*/ 87 h 575"/>
              <a:gd name="T2" fmla="*/ 170 w 573"/>
              <a:gd name="T3" fmla="*/ 118 h 575"/>
              <a:gd name="T4" fmla="*/ 118 w 573"/>
              <a:gd name="T5" fmla="*/ 171 h 575"/>
              <a:gd name="T6" fmla="*/ 86 w 573"/>
              <a:gd name="T7" fmla="*/ 240 h 575"/>
              <a:gd name="T8" fmla="*/ 144 w 573"/>
              <a:gd name="T9" fmla="*/ 278 h 575"/>
              <a:gd name="T10" fmla="*/ 81 w 573"/>
              <a:gd name="T11" fmla="*/ 297 h 575"/>
              <a:gd name="T12" fmla="*/ 98 w 573"/>
              <a:gd name="T13" fmla="*/ 371 h 575"/>
              <a:gd name="T14" fmla="*/ 141 w 573"/>
              <a:gd name="T15" fmla="*/ 434 h 575"/>
              <a:gd name="T16" fmla="*/ 203 w 573"/>
              <a:gd name="T17" fmla="*/ 476 h 575"/>
              <a:gd name="T18" fmla="*/ 277 w 573"/>
              <a:gd name="T19" fmla="*/ 495 h 575"/>
              <a:gd name="T20" fmla="*/ 295 w 573"/>
              <a:gd name="T21" fmla="*/ 432 h 575"/>
              <a:gd name="T22" fmla="*/ 335 w 573"/>
              <a:gd name="T23" fmla="*/ 488 h 575"/>
              <a:gd name="T24" fmla="*/ 404 w 573"/>
              <a:gd name="T25" fmla="*/ 458 h 575"/>
              <a:gd name="T26" fmla="*/ 456 w 573"/>
              <a:gd name="T27" fmla="*/ 405 h 575"/>
              <a:gd name="T28" fmla="*/ 486 w 573"/>
              <a:gd name="T29" fmla="*/ 336 h 575"/>
              <a:gd name="T30" fmla="*/ 430 w 573"/>
              <a:gd name="T31" fmla="*/ 297 h 575"/>
              <a:gd name="T32" fmla="*/ 493 w 573"/>
              <a:gd name="T33" fmla="*/ 278 h 575"/>
              <a:gd name="T34" fmla="*/ 475 w 573"/>
              <a:gd name="T35" fmla="*/ 203 h 575"/>
              <a:gd name="T36" fmla="*/ 433 w 573"/>
              <a:gd name="T37" fmla="*/ 142 h 575"/>
              <a:gd name="T38" fmla="*/ 370 w 573"/>
              <a:gd name="T39" fmla="*/ 99 h 575"/>
              <a:gd name="T40" fmla="*/ 295 w 573"/>
              <a:gd name="T41" fmla="*/ 81 h 575"/>
              <a:gd name="T42" fmla="*/ 277 w 573"/>
              <a:gd name="T43" fmla="*/ 144 h 575"/>
              <a:gd name="T44" fmla="*/ 277 w 573"/>
              <a:gd name="T45" fmla="*/ 0 h 575"/>
              <a:gd name="T46" fmla="*/ 295 w 573"/>
              <a:gd name="T47" fmla="*/ 63 h 575"/>
              <a:gd name="T48" fmla="*/ 369 w 573"/>
              <a:gd name="T49" fmla="*/ 79 h 575"/>
              <a:gd name="T50" fmla="*/ 431 w 573"/>
              <a:gd name="T51" fmla="*/ 117 h 575"/>
              <a:gd name="T52" fmla="*/ 479 w 573"/>
              <a:gd name="T53" fmla="*/ 172 h 575"/>
              <a:gd name="T54" fmla="*/ 506 w 573"/>
              <a:gd name="T55" fmla="*/ 240 h 575"/>
              <a:gd name="T56" fmla="*/ 573 w 573"/>
              <a:gd name="T57" fmla="*/ 278 h 575"/>
              <a:gd name="T58" fmla="*/ 510 w 573"/>
              <a:gd name="T59" fmla="*/ 297 h 575"/>
              <a:gd name="T60" fmla="*/ 494 w 573"/>
              <a:gd name="T61" fmla="*/ 370 h 575"/>
              <a:gd name="T62" fmla="*/ 458 w 573"/>
              <a:gd name="T63" fmla="*/ 433 h 575"/>
              <a:gd name="T64" fmla="*/ 401 w 573"/>
              <a:gd name="T65" fmla="*/ 480 h 575"/>
              <a:gd name="T66" fmla="*/ 333 w 573"/>
              <a:gd name="T67" fmla="*/ 508 h 575"/>
              <a:gd name="T68" fmla="*/ 295 w 573"/>
              <a:gd name="T69" fmla="*/ 575 h 575"/>
              <a:gd name="T70" fmla="*/ 277 w 573"/>
              <a:gd name="T71" fmla="*/ 512 h 575"/>
              <a:gd name="T72" fmla="*/ 204 w 573"/>
              <a:gd name="T73" fmla="*/ 496 h 575"/>
              <a:gd name="T74" fmla="*/ 141 w 573"/>
              <a:gd name="T75" fmla="*/ 459 h 575"/>
              <a:gd name="T76" fmla="*/ 95 w 573"/>
              <a:gd name="T77" fmla="*/ 403 h 575"/>
              <a:gd name="T78" fmla="*/ 68 w 573"/>
              <a:gd name="T79" fmla="*/ 335 h 575"/>
              <a:gd name="T80" fmla="*/ 0 w 573"/>
              <a:gd name="T81" fmla="*/ 297 h 575"/>
              <a:gd name="T82" fmla="*/ 63 w 573"/>
              <a:gd name="T83" fmla="*/ 278 h 575"/>
              <a:gd name="T84" fmla="*/ 78 w 573"/>
              <a:gd name="T85" fmla="*/ 205 h 575"/>
              <a:gd name="T86" fmla="*/ 116 w 573"/>
              <a:gd name="T87" fmla="*/ 142 h 575"/>
              <a:gd name="T88" fmla="*/ 171 w 573"/>
              <a:gd name="T89" fmla="*/ 96 h 575"/>
              <a:gd name="T90" fmla="*/ 239 w 573"/>
              <a:gd name="T91" fmla="*/ 68 h 575"/>
              <a:gd name="T92" fmla="*/ 277 w 573"/>
              <a:gd name="T93"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3" h="575">
                <a:moveTo>
                  <a:pt x="277" y="81"/>
                </a:moveTo>
                <a:lnTo>
                  <a:pt x="239" y="87"/>
                </a:lnTo>
                <a:lnTo>
                  <a:pt x="203" y="99"/>
                </a:lnTo>
                <a:lnTo>
                  <a:pt x="170" y="118"/>
                </a:lnTo>
                <a:lnTo>
                  <a:pt x="141" y="142"/>
                </a:lnTo>
                <a:lnTo>
                  <a:pt x="118" y="171"/>
                </a:lnTo>
                <a:lnTo>
                  <a:pt x="98" y="203"/>
                </a:lnTo>
                <a:lnTo>
                  <a:pt x="86" y="240"/>
                </a:lnTo>
                <a:lnTo>
                  <a:pt x="81" y="278"/>
                </a:lnTo>
                <a:lnTo>
                  <a:pt x="144" y="278"/>
                </a:lnTo>
                <a:lnTo>
                  <a:pt x="144" y="297"/>
                </a:lnTo>
                <a:lnTo>
                  <a:pt x="81" y="297"/>
                </a:lnTo>
                <a:lnTo>
                  <a:pt x="86" y="336"/>
                </a:lnTo>
                <a:lnTo>
                  <a:pt x="98" y="371"/>
                </a:lnTo>
                <a:lnTo>
                  <a:pt x="118" y="405"/>
                </a:lnTo>
                <a:lnTo>
                  <a:pt x="141" y="434"/>
                </a:lnTo>
                <a:lnTo>
                  <a:pt x="170" y="458"/>
                </a:lnTo>
                <a:lnTo>
                  <a:pt x="203" y="476"/>
                </a:lnTo>
                <a:lnTo>
                  <a:pt x="239" y="488"/>
                </a:lnTo>
                <a:lnTo>
                  <a:pt x="277" y="495"/>
                </a:lnTo>
                <a:lnTo>
                  <a:pt x="277" y="432"/>
                </a:lnTo>
                <a:lnTo>
                  <a:pt x="295" y="432"/>
                </a:lnTo>
                <a:lnTo>
                  <a:pt x="295" y="495"/>
                </a:lnTo>
                <a:lnTo>
                  <a:pt x="335" y="488"/>
                </a:lnTo>
                <a:lnTo>
                  <a:pt x="370" y="476"/>
                </a:lnTo>
                <a:lnTo>
                  <a:pt x="404" y="458"/>
                </a:lnTo>
                <a:lnTo>
                  <a:pt x="433" y="434"/>
                </a:lnTo>
                <a:lnTo>
                  <a:pt x="456" y="405"/>
                </a:lnTo>
                <a:lnTo>
                  <a:pt x="475" y="371"/>
                </a:lnTo>
                <a:lnTo>
                  <a:pt x="486" y="336"/>
                </a:lnTo>
                <a:lnTo>
                  <a:pt x="493" y="297"/>
                </a:lnTo>
                <a:lnTo>
                  <a:pt x="430" y="297"/>
                </a:lnTo>
                <a:lnTo>
                  <a:pt x="430" y="278"/>
                </a:lnTo>
                <a:lnTo>
                  <a:pt x="493" y="278"/>
                </a:lnTo>
                <a:lnTo>
                  <a:pt x="486" y="240"/>
                </a:lnTo>
                <a:lnTo>
                  <a:pt x="475" y="203"/>
                </a:lnTo>
                <a:lnTo>
                  <a:pt x="456" y="171"/>
                </a:lnTo>
                <a:lnTo>
                  <a:pt x="433" y="142"/>
                </a:lnTo>
                <a:lnTo>
                  <a:pt x="404" y="118"/>
                </a:lnTo>
                <a:lnTo>
                  <a:pt x="370" y="99"/>
                </a:lnTo>
                <a:lnTo>
                  <a:pt x="335" y="87"/>
                </a:lnTo>
                <a:lnTo>
                  <a:pt x="295" y="81"/>
                </a:lnTo>
                <a:lnTo>
                  <a:pt x="295" y="144"/>
                </a:lnTo>
                <a:lnTo>
                  <a:pt x="277" y="144"/>
                </a:lnTo>
                <a:lnTo>
                  <a:pt x="277" y="81"/>
                </a:lnTo>
                <a:close/>
                <a:moveTo>
                  <a:pt x="277" y="0"/>
                </a:moveTo>
                <a:lnTo>
                  <a:pt x="295" y="0"/>
                </a:lnTo>
                <a:lnTo>
                  <a:pt x="295" y="63"/>
                </a:lnTo>
                <a:lnTo>
                  <a:pt x="333" y="68"/>
                </a:lnTo>
                <a:lnTo>
                  <a:pt x="369" y="79"/>
                </a:lnTo>
                <a:lnTo>
                  <a:pt x="401" y="96"/>
                </a:lnTo>
                <a:lnTo>
                  <a:pt x="431" y="117"/>
                </a:lnTo>
                <a:lnTo>
                  <a:pt x="458" y="142"/>
                </a:lnTo>
                <a:lnTo>
                  <a:pt x="479" y="172"/>
                </a:lnTo>
                <a:lnTo>
                  <a:pt x="494" y="205"/>
                </a:lnTo>
                <a:lnTo>
                  <a:pt x="506" y="240"/>
                </a:lnTo>
                <a:lnTo>
                  <a:pt x="510" y="278"/>
                </a:lnTo>
                <a:lnTo>
                  <a:pt x="573" y="278"/>
                </a:lnTo>
                <a:lnTo>
                  <a:pt x="573" y="297"/>
                </a:lnTo>
                <a:lnTo>
                  <a:pt x="510" y="297"/>
                </a:lnTo>
                <a:lnTo>
                  <a:pt x="506" y="335"/>
                </a:lnTo>
                <a:lnTo>
                  <a:pt x="494" y="370"/>
                </a:lnTo>
                <a:lnTo>
                  <a:pt x="479" y="403"/>
                </a:lnTo>
                <a:lnTo>
                  <a:pt x="458" y="433"/>
                </a:lnTo>
                <a:lnTo>
                  <a:pt x="431" y="459"/>
                </a:lnTo>
                <a:lnTo>
                  <a:pt x="401" y="480"/>
                </a:lnTo>
                <a:lnTo>
                  <a:pt x="369" y="496"/>
                </a:lnTo>
                <a:lnTo>
                  <a:pt x="333" y="508"/>
                </a:lnTo>
                <a:lnTo>
                  <a:pt x="295" y="512"/>
                </a:lnTo>
                <a:lnTo>
                  <a:pt x="295" y="575"/>
                </a:lnTo>
                <a:lnTo>
                  <a:pt x="277" y="575"/>
                </a:lnTo>
                <a:lnTo>
                  <a:pt x="277" y="512"/>
                </a:lnTo>
                <a:lnTo>
                  <a:pt x="239" y="508"/>
                </a:lnTo>
                <a:lnTo>
                  <a:pt x="204" y="496"/>
                </a:lnTo>
                <a:lnTo>
                  <a:pt x="171" y="480"/>
                </a:lnTo>
                <a:lnTo>
                  <a:pt x="141" y="459"/>
                </a:lnTo>
                <a:lnTo>
                  <a:pt x="116" y="433"/>
                </a:lnTo>
                <a:lnTo>
                  <a:pt x="95" y="403"/>
                </a:lnTo>
                <a:lnTo>
                  <a:pt x="78" y="370"/>
                </a:lnTo>
                <a:lnTo>
                  <a:pt x="68" y="335"/>
                </a:lnTo>
                <a:lnTo>
                  <a:pt x="63" y="297"/>
                </a:lnTo>
                <a:lnTo>
                  <a:pt x="0" y="297"/>
                </a:lnTo>
                <a:lnTo>
                  <a:pt x="0" y="278"/>
                </a:lnTo>
                <a:lnTo>
                  <a:pt x="63" y="278"/>
                </a:lnTo>
                <a:lnTo>
                  <a:pt x="68" y="240"/>
                </a:lnTo>
                <a:lnTo>
                  <a:pt x="78" y="205"/>
                </a:lnTo>
                <a:lnTo>
                  <a:pt x="95" y="172"/>
                </a:lnTo>
                <a:lnTo>
                  <a:pt x="116" y="142"/>
                </a:lnTo>
                <a:lnTo>
                  <a:pt x="141" y="117"/>
                </a:lnTo>
                <a:lnTo>
                  <a:pt x="171" y="96"/>
                </a:lnTo>
                <a:lnTo>
                  <a:pt x="204" y="79"/>
                </a:lnTo>
                <a:lnTo>
                  <a:pt x="239" y="68"/>
                </a:lnTo>
                <a:lnTo>
                  <a:pt x="277" y="63"/>
                </a:lnTo>
                <a:lnTo>
                  <a:pt x="277" y="0"/>
                </a:lnTo>
                <a:close/>
              </a:path>
            </a:pathLst>
          </a:custGeom>
          <a:solidFill>
            <a:srgbClr val="5B9BD5"/>
          </a:solidFill>
          <a:ln w="0">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8" name="Freeform 25">
            <a:extLst>
              <a:ext uri="{FF2B5EF4-FFF2-40B4-BE49-F238E27FC236}">
                <a16:creationId xmlns:a16="http://schemas.microsoft.com/office/drawing/2014/main" id="{2CF14249-3A82-406F-81DF-DE3A8BB238C4}"/>
              </a:ext>
            </a:extLst>
          </p:cNvPr>
          <p:cNvSpPr>
            <a:spLocks noEditPoints="1"/>
          </p:cNvSpPr>
          <p:nvPr/>
        </p:nvSpPr>
        <p:spPr bwMode="auto">
          <a:xfrm>
            <a:off x="10648391" y="4700836"/>
            <a:ext cx="548640" cy="548640"/>
          </a:xfrm>
          <a:custGeom>
            <a:avLst/>
            <a:gdLst>
              <a:gd name="T0" fmla="*/ 31 w 606"/>
              <a:gd name="T1" fmla="*/ 556 h 593"/>
              <a:gd name="T2" fmla="*/ 81 w 606"/>
              <a:gd name="T3" fmla="*/ 560 h 593"/>
              <a:gd name="T4" fmla="*/ 110 w 606"/>
              <a:gd name="T5" fmla="*/ 375 h 593"/>
              <a:gd name="T6" fmla="*/ 101 w 606"/>
              <a:gd name="T7" fmla="*/ 441 h 593"/>
              <a:gd name="T8" fmla="*/ 60 w 606"/>
              <a:gd name="T9" fmla="*/ 506 h 593"/>
              <a:gd name="T10" fmla="*/ 63 w 606"/>
              <a:gd name="T11" fmla="*/ 509 h 593"/>
              <a:gd name="T12" fmla="*/ 105 w 606"/>
              <a:gd name="T13" fmla="*/ 552 h 593"/>
              <a:gd name="T14" fmla="*/ 106 w 606"/>
              <a:gd name="T15" fmla="*/ 553 h 593"/>
              <a:gd name="T16" fmla="*/ 164 w 606"/>
              <a:gd name="T17" fmla="*/ 514 h 593"/>
              <a:gd name="T18" fmla="*/ 222 w 606"/>
              <a:gd name="T19" fmla="*/ 501 h 593"/>
              <a:gd name="T20" fmla="*/ 110 w 606"/>
              <a:gd name="T21" fmla="*/ 375 h 593"/>
              <a:gd name="T22" fmla="*/ 106 w 606"/>
              <a:gd name="T23" fmla="*/ 338 h 593"/>
              <a:gd name="T24" fmla="*/ 579 w 606"/>
              <a:gd name="T25" fmla="*/ 123 h 593"/>
              <a:gd name="T26" fmla="*/ 485 w 606"/>
              <a:gd name="T27" fmla="*/ 0 h 593"/>
              <a:gd name="T28" fmla="*/ 493 w 606"/>
              <a:gd name="T29" fmla="*/ 4 h 593"/>
              <a:gd name="T30" fmla="*/ 604 w 606"/>
              <a:gd name="T31" fmla="*/ 118 h 593"/>
              <a:gd name="T32" fmla="*/ 604 w 606"/>
              <a:gd name="T33" fmla="*/ 126 h 593"/>
              <a:gd name="T34" fmla="*/ 281 w 606"/>
              <a:gd name="T35" fmla="*/ 530 h 593"/>
              <a:gd name="T36" fmla="*/ 280 w 606"/>
              <a:gd name="T37" fmla="*/ 531 h 593"/>
              <a:gd name="T38" fmla="*/ 279 w 606"/>
              <a:gd name="T39" fmla="*/ 532 h 593"/>
              <a:gd name="T40" fmla="*/ 277 w 606"/>
              <a:gd name="T41" fmla="*/ 534 h 593"/>
              <a:gd name="T42" fmla="*/ 275 w 606"/>
              <a:gd name="T43" fmla="*/ 534 h 593"/>
              <a:gd name="T44" fmla="*/ 273 w 606"/>
              <a:gd name="T45" fmla="*/ 535 h 593"/>
              <a:gd name="T46" fmla="*/ 272 w 606"/>
              <a:gd name="T47" fmla="*/ 535 h 593"/>
              <a:gd name="T48" fmla="*/ 269 w 606"/>
              <a:gd name="T49" fmla="*/ 534 h 593"/>
              <a:gd name="T50" fmla="*/ 268 w 606"/>
              <a:gd name="T51" fmla="*/ 534 h 593"/>
              <a:gd name="T52" fmla="*/ 246 w 606"/>
              <a:gd name="T53" fmla="*/ 526 h 593"/>
              <a:gd name="T54" fmla="*/ 195 w 606"/>
              <a:gd name="T55" fmla="*/ 527 h 593"/>
              <a:gd name="T56" fmla="*/ 140 w 606"/>
              <a:gd name="T57" fmla="*/ 553 h 593"/>
              <a:gd name="T58" fmla="*/ 111 w 606"/>
              <a:gd name="T59" fmla="*/ 580 h 593"/>
              <a:gd name="T60" fmla="*/ 102 w 606"/>
              <a:gd name="T61" fmla="*/ 580 h 593"/>
              <a:gd name="T62" fmla="*/ 97 w 606"/>
              <a:gd name="T63" fmla="*/ 576 h 593"/>
              <a:gd name="T64" fmla="*/ 80 w 606"/>
              <a:gd name="T65" fmla="*/ 591 h 593"/>
              <a:gd name="T66" fmla="*/ 72 w 606"/>
              <a:gd name="T67" fmla="*/ 593 h 593"/>
              <a:gd name="T68" fmla="*/ 4 w 606"/>
              <a:gd name="T69" fmla="*/ 570 h 593"/>
              <a:gd name="T70" fmla="*/ 0 w 606"/>
              <a:gd name="T71" fmla="*/ 564 h 593"/>
              <a:gd name="T72" fmla="*/ 1 w 606"/>
              <a:gd name="T73" fmla="*/ 556 h 593"/>
              <a:gd name="T74" fmla="*/ 39 w 606"/>
              <a:gd name="T75" fmla="*/ 517 h 593"/>
              <a:gd name="T76" fmla="*/ 34 w 606"/>
              <a:gd name="T77" fmla="*/ 510 h 593"/>
              <a:gd name="T78" fmla="*/ 34 w 606"/>
              <a:gd name="T79" fmla="*/ 502 h 593"/>
              <a:gd name="T80" fmla="*/ 58 w 606"/>
              <a:gd name="T81" fmla="*/ 472 h 593"/>
              <a:gd name="T82" fmla="*/ 84 w 606"/>
              <a:gd name="T83" fmla="*/ 420 h 593"/>
              <a:gd name="T84" fmla="*/ 86 w 606"/>
              <a:gd name="T85" fmla="*/ 367 h 593"/>
              <a:gd name="T86" fmla="*/ 79 w 606"/>
              <a:gd name="T87" fmla="*/ 342 h 593"/>
              <a:gd name="T88" fmla="*/ 79 w 606"/>
              <a:gd name="T89" fmla="*/ 340 h 593"/>
              <a:gd name="T90" fmla="*/ 77 w 606"/>
              <a:gd name="T91" fmla="*/ 338 h 593"/>
              <a:gd name="T92" fmla="*/ 79 w 606"/>
              <a:gd name="T93" fmla="*/ 336 h 593"/>
              <a:gd name="T94" fmla="*/ 79 w 606"/>
              <a:gd name="T95" fmla="*/ 333 h 593"/>
              <a:gd name="T96" fmla="*/ 80 w 606"/>
              <a:gd name="T97" fmla="*/ 332 h 593"/>
              <a:gd name="T98" fmla="*/ 81 w 606"/>
              <a:gd name="T99" fmla="*/ 329 h 593"/>
              <a:gd name="T100" fmla="*/ 81 w 606"/>
              <a:gd name="T101" fmla="*/ 329 h 593"/>
              <a:gd name="T102" fmla="*/ 477 w 606"/>
              <a:gd name="T103" fmla="*/ 3 h 593"/>
              <a:gd name="T104" fmla="*/ 485 w 606"/>
              <a:gd name="T105"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6" h="593">
                <a:moveTo>
                  <a:pt x="55" y="532"/>
                </a:moveTo>
                <a:lnTo>
                  <a:pt x="31" y="556"/>
                </a:lnTo>
                <a:lnTo>
                  <a:pt x="72" y="569"/>
                </a:lnTo>
                <a:lnTo>
                  <a:pt x="81" y="560"/>
                </a:lnTo>
                <a:lnTo>
                  <a:pt x="55" y="532"/>
                </a:lnTo>
                <a:close/>
                <a:moveTo>
                  <a:pt x="110" y="375"/>
                </a:moveTo>
                <a:lnTo>
                  <a:pt x="110" y="408"/>
                </a:lnTo>
                <a:lnTo>
                  <a:pt x="101" y="441"/>
                </a:lnTo>
                <a:lnTo>
                  <a:pt x="84" y="473"/>
                </a:lnTo>
                <a:lnTo>
                  <a:pt x="60" y="506"/>
                </a:lnTo>
                <a:lnTo>
                  <a:pt x="63" y="509"/>
                </a:lnTo>
                <a:lnTo>
                  <a:pt x="63" y="509"/>
                </a:lnTo>
                <a:lnTo>
                  <a:pt x="63" y="509"/>
                </a:lnTo>
                <a:lnTo>
                  <a:pt x="105" y="552"/>
                </a:lnTo>
                <a:lnTo>
                  <a:pt x="105" y="552"/>
                </a:lnTo>
                <a:lnTo>
                  <a:pt x="106" y="553"/>
                </a:lnTo>
                <a:lnTo>
                  <a:pt x="135" y="531"/>
                </a:lnTo>
                <a:lnTo>
                  <a:pt x="164" y="514"/>
                </a:lnTo>
                <a:lnTo>
                  <a:pt x="192" y="505"/>
                </a:lnTo>
                <a:lnTo>
                  <a:pt x="222" y="501"/>
                </a:lnTo>
                <a:lnTo>
                  <a:pt x="235" y="502"/>
                </a:lnTo>
                <a:lnTo>
                  <a:pt x="110" y="375"/>
                </a:lnTo>
                <a:close/>
                <a:moveTo>
                  <a:pt x="484" y="26"/>
                </a:moveTo>
                <a:lnTo>
                  <a:pt x="106" y="338"/>
                </a:lnTo>
                <a:lnTo>
                  <a:pt x="272" y="506"/>
                </a:lnTo>
                <a:lnTo>
                  <a:pt x="579" y="123"/>
                </a:lnTo>
                <a:lnTo>
                  <a:pt x="484" y="26"/>
                </a:lnTo>
                <a:close/>
                <a:moveTo>
                  <a:pt x="485" y="0"/>
                </a:moveTo>
                <a:lnTo>
                  <a:pt x="489" y="1"/>
                </a:lnTo>
                <a:lnTo>
                  <a:pt x="493" y="4"/>
                </a:lnTo>
                <a:lnTo>
                  <a:pt x="602" y="114"/>
                </a:lnTo>
                <a:lnTo>
                  <a:pt x="604" y="118"/>
                </a:lnTo>
                <a:lnTo>
                  <a:pt x="606" y="122"/>
                </a:lnTo>
                <a:lnTo>
                  <a:pt x="604" y="126"/>
                </a:lnTo>
                <a:lnTo>
                  <a:pt x="603" y="129"/>
                </a:lnTo>
                <a:lnTo>
                  <a:pt x="281" y="530"/>
                </a:lnTo>
                <a:lnTo>
                  <a:pt x="281" y="531"/>
                </a:lnTo>
                <a:lnTo>
                  <a:pt x="280" y="531"/>
                </a:lnTo>
                <a:lnTo>
                  <a:pt x="280" y="531"/>
                </a:lnTo>
                <a:lnTo>
                  <a:pt x="279" y="532"/>
                </a:lnTo>
                <a:lnTo>
                  <a:pt x="279" y="532"/>
                </a:lnTo>
                <a:lnTo>
                  <a:pt x="277" y="534"/>
                </a:lnTo>
                <a:lnTo>
                  <a:pt x="276" y="534"/>
                </a:lnTo>
                <a:lnTo>
                  <a:pt x="275" y="534"/>
                </a:lnTo>
                <a:lnTo>
                  <a:pt x="275" y="535"/>
                </a:lnTo>
                <a:lnTo>
                  <a:pt x="273" y="535"/>
                </a:lnTo>
                <a:lnTo>
                  <a:pt x="272" y="535"/>
                </a:lnTo>
                <a:lnTo>
                  <a:pt x="272" y="535"/>
                </a:lnTo>
                <a:lnTo>
                  <a:pt x="271" y="535"/>
                </a:lnTo>
                <a:lnTo>
                  <a:pt x="269" y="534"/>
                </a:lnTo>
                <a:lnTo>
                  <a:pt x="269" y="534"/>
                </a:lnTo>
                <a:lnTo>
                  <a:pt x="268" y="534"/>
                </a:lnTo>
                <a:lnTo>
                  <a:pt x="268" y="534"/>
                </a:lnTo>
                <a:lnTo>
                  <a:pt x="246" y="526"/>
                </a:lnTo>
                <a:lnTo>
                  <a:pt x="222" y="523"/>
                </a:lnTo>
                <a:lnTo>
                  <a:pt x="195" y="527"/>
                </a:lnTo>
                <a:lnTo>
                  <a:pt x="167" y="538"/>
                </a:lnTo>
                <a:lnTo>
                  <a:pt x="140" y="553"/>
                </a:lnTo>
                <a:lnTo>
                  <a:pt x="114" y="577"/>
                </a:lnTo>
                <a:lnTo>
                  <a:pt x="111" y="580"/>
                </a:lnTo>
                <a:lnTo>
                  <a:pt x="106" y="580"/>
                </a:lnTo>
                <a:lnTo>
                  <a:pt x="102" y="580"/>
                </a:lnTo>
                <a:lnTo>
                  <a:pt x="98" y="577"/>
                </a:lnTo>
                <a:lnTo>
                  <a:pt x="97" y="576"/>
                </a:lnTo>
                <a:lnTo>
                  <a:pt x="82" y="590"/>
                </a:lnTo>
                <a:lnTo>
                  <a:pt x="80" y="591"/>
                </a:lnTo>
                <a:lnTo>
                  <a:pt x="75" y="593"/>
                </a:lnTo>
                <a:lnTo>
                  <a:pt x="72" y="593"/>
                </a:lnTo>
                <a:lnTo>
                  <a:pt x="8" y="572"/>
                </a:lnTo>
                <a:lnTo>
                  <a:pt x="4" y="570"/>
                </a:lnTo>
                <a:lnTo>
                  <a:pt x="1" y="568"/>
                </a:lnTo>
                <a:lnTo>
                  <a:pt x="0" y="564"/>
                </a:lnTo>
                <a:lnTo>
                  <a:pt x="0" y="560"/>
                </a:lnTo>
                <a:lnTo>
                  <a:pt x="1" y="556"/>
                </a:lnTo>
                <a:lnTo>
                  <a:pt x="3" y="553"/>
                </a:lnTo>
                <a:lnTo>
                  <a:pt x="39" y="517"/>
                </a:lnTo>
                <a:lnTo>
                  <a:pt x="37" y="514"/>
                </a:lnTo>
                <a:lnTo>
                  <a:pt x="34" y="510"/>
                </a:lnTo>
                <a:lnTo>
                  <a:pt x="33" y="506"/>
                </a:lnTo>
                <a:lnTo>
                  <a:pt x="34" y="502"/>
                </a:lnTo>
                <a:lnTo>
                  <a:pt x="37" y="498"/>
                </a:lnTo>
                <a:lnTo>
                  <a:pt x="58" y="472"/>
                </a:lnTo>
                <a:lnTo>
                  <a:pt x="73" y="446"/>
                </a:lnTo>
                <a:lnTo>
                  <a:pt x="84" y="420"/>
                </a:lnTo>
                <a:lnTo>
                  <a:pt x="88" y="393"/>
                </a:lnTo>
                <a:lnTo>
                  <a:pt x="86" y="367"/>
                </a:lnTo>
                <a:lnTo>
                  <a:pt x="79" y="342"/>
                </a:lnTo>
                <a:lnTo>
                  <a:pt x="79" y="342"/>
                </a:lnTo>
                <a:lnTo>
                  <a:pt x="79" y="341"/>
                </a:lnTo>
                <a:lnTo>
                  <a:pt x="79" y="340"/>
                </a:lnTo>
                <a:lnTo>
                  <a:pt x="79" y="338"/>
                </a:lnTo>
                <a:lnTo>
                  <a:pt x="77" y="338"/>
                </a:lnTo>
                <a:lnTo>
                  <a:pt x="77" y="337"/>
                </a:lnTo>
                <a:lnTo>
                  <a:pt x="79" y="336"/>
                </a:lnTo>
                <a:lnTo>
                  <a:pt x="79" y="334"/>
                </a:lnTo>
                <a:lnTo>
                  <a:pt x="79" y="333"/>
                </a:lnTo>
                <a:lnTo>
                  <a:pt x="79" y="333"/>
                </a:lnTo>
                <a:lnTo>
                  <a:pt x="80" y="332"/>
                </a:lnTo>
                <a:lnTo>
                  <a:pt x="80" y="330"/>
                </a:lnTo>
                <a:lnTo>
                  <a:pt x="81" y="329"/>
                </a:lnTo>
                <a:lnTo>
                  <a:pt x="81" y="329"/>
                </a:lnTo>
                <a:lnTo>
                  <a:pt x="81" y="329"/>
                </a:lnTo>
                <a:lnTo>
                  <a:pt x="82" y="329"/>
                </a:lnTo>
                <a:lnTo>
                  <a:pt x="477" y="3"/>
                </a:lnTo>
                <a:lnTo>
                  <a:pt x="481" y="1"/>
                </a:lnTo>
                <a:lnTo>
                  <a:pt x="485" y="0"/>
                </a:lnTo>
                <a:close/>
              </a:path>
            </a:pathLst>
          </a:custGeom>
          <a:solidFill>
            <a:srgbClr val="4472C4"/>
          </a:solidFill>
          <a:ln w="0">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9" name="Oval 118">
            <a:extLst>
              <a:ext uri="{FF2B5EF4-FFF2-40B4-BE49-F238E27FC236}">
                <a16:creationId xmlns:a16="http://schemas.microsoft.com/office/drawing/2014/main" id="{1BEDABDF-67CE-4C04-AF07-3B819BA9A899}"/>
              </a:ext>
            </a:extLst>
          </p:cNvPr>
          <p:cNvSpPr/>
          <p:nvPr/>
        </p:nvSpPr>
        <p:spPr>
          <a:xfrm>
            <a:off x="6012538" y="2391272"/>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0" name="Oval 119">
            <a:extLst>
              <a:ext uri="{FF2B5EF4-FFF2-40B4-BE49-F238E27FC236}">
                <a16:creationId xmlns:a16="http://schemas.microsoft.com/office/drawing/2014/main" id="{7BC51ED9-4EBD-421A-AC00-92AC378CE06D}"/>
              </a:ext>
            </a:extLst>
          </p:cNvPr>
          <p:cNvSpPr/>
          <p:nvPr/>
        </p:nvSpPr>
        <p:spPr>
          <a:xfrm>
            <a:off x="5726788" y="3029447"/>
            <a:ext cx="152400"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1" name="Oval 120">
            <a:extLst>
              <a:ext uri="{FF2B5EF4-FFF2-40B4-BE49-F238E27FC236}">
                <a16:creationId xmlns:a16="http://schemas.microsoft.com/office/drawing/2014/main" id="{A4A50E20-42BB-4134-A03C-EBB27A8EF58F}"/>
              </a:ext>
            </a:extLst>
          </p:cNvPr>
          <p:cNvSpPr/>
          <p:nvPr/>
        </p:nvSpPr>
        <p:spPr>
          <a:xfrm>
            <a:off x="6660238" y="3296147"/>
            <a:ext cx="152400" cy="152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2" name="Oval 121">
            <a:extLst>
              <a:ext uri="{FF2B5EF4-FFF2-40B4-BE49-F238E27FC236}">
                <a16:creationId xmlns:a16="http://schemas.microsoft.com/office/drawing/2014/main" id="{78B1281D-5288-4C90-8C31-EAC85DE44F5B}"/>
              </a:ext>
            </a:extLst>
          </p:cNvPr>
          <p:cNvSpPr/>
          <p:nvPr/>
        </p:nvSpPr>
        <p:spPr>
          <a:xfrm>
            <a:off x="6031588" y="4096247"/>
            <a:ext cx="152400" cy="152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3" name="Oval 122">
            <a:extLst>
              <a:ext uri="{FF2B5EF4-FFF2-40B4-BE49-F238E27FC236}">
                <a16:creationId xmlns:a16="http://schemas.microsoft.com/office/drawing/2014/main" id="{9EA26658-B9E8-4276-B290-359D1756C4A3}"/>
              </a:ext>
            </a:extLst>
          </p:cNvPr>
          <p:cNvSpPr/>
          <p:nvPr/>
        </p:nvSpPr>
        <p:spPr>
          <a:xfrm>
            <a:off x="5402938" y="4172447"/>
            <a:ext cx="152400" cy="152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4" name="Oval 123">
            <a:extLst>
              <a:ext uri="{FF2B5EF4-FFF2-40B4-BE49-F238E27FC236}">
                <a16:creationId xmlns:a16="http://schemas.microsoft.com/office/drawing/2014/main" id="{F5C240BD-FCD7-42E9-B775-B719994DBE4A}"/>
              </a:ext>
            </a:extLst>
          </p:cNvPr>
          <p:cNvSpPr/>
          <p:nvPr/>
        </p:nvSpPr>
        <p:spPr>
          <a:xfrm>
            <a:off x="6031588" y="5384651"/>
            <a:ext cx="152400" cy="152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5" name="Group 124">
            <a:extLst>
              <a:ext uri="{FF2B5EF4-FFF2-40B4-BE49-F238E27FC236}">
                <a16:creationId xmlns:a16="http://schemas.microsoft.com/office/drawing/2014/main" id="{FD54618A-A472-439B-9BFB-E82ACE5EA58E}"/>
              </a:ext>
            </a:extLst>
          </p:cNvPr>
          <p:cNvGrpSpPr/>
          <p:nvPr/>
        </p:nvGrpSpPr>
        <p:grpSpPr>
          <a:xfrm>
            <a:off x="6075676" y="3678719"/>
            <a:ext cx="1914389" cy="488333"/>
            <a:chOff x="6054188" y="4906626"/>
            <a:chExt cx="1914389" cy="554225"/>
          </a:xfrm>
        </p:grpSpPr>
        <p:cxnSp>
          <p:nvCxnSpPr>
            <p:cNvPr id="126" name="Straight Connector 125">
              <a:extLst>
                <a:ext uri="{FF2B5EF4-FFF2-40B4-BE49-F238E27FC236}">
                  <a16:creationId xmlns:a16="http://schemas.microsoft.com/office/drawing/2014/main" id="{EF8CFF4F-0057-4C90-BF85-443B72489A7B}"/>
                </a:ext>
              </a:extLst>
            </p:cNvPr>
            <p:cNvCxnSpPr/>
            <p:nvPr/>
          </p:nvCxnSpPr>
          <p:spPr>
            <a:xfrm flipH="1">
              <a:off x="6987425" y="4908401"/>
              <a:ext cx="981152"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5124EB6-FCAF-4585-82C4-4795497BB928}"/>
                </a:ext>
              </a:extLst>
            </p:cNvPr>
            <p:cNvCxnSpPr/>
            <p:nvPr/>
          </p:nvCxnSpPr>
          <p:spPr>
            <a:xfrm rot="5400000" flipH="1">
              <a:off x="6710312" y="5183739"/>
              <a:ext cx="554225"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5F99BDD-0294-4837-BE72-4DD59F7A4947}"/>
                </a:ext>
              </a:extLst>
            </p:cNvPr>
            <p:cNvCxnSpPr/>
            <p:nvPr/>
          </p:nvCxnSpPr>
          <p:spPr>
            <a:xfrm flipH="1">
              <a:off x="6054188" y="5460851"/>
              <a:ext cx="936159"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6703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68EDCE-FBE9-469E-A78D-645A3599BF29}"/>
              </a:ext>
            </a:extLst>
          </p:cNvPr>
          <p:cNvPicPr>
            <a:picLocks noChangeAspect="1"/>
          </p:cNvPicPr>
          <p:nvPr/>
        </p:nvPicPr>
        <p:blipFill>
          <a:blip r:embed="rId2"/>
          <a:stretch>
            <a:fillRect/>
          </a:stretch>
        </p:blipFill>
        <p:spPr>
          <a:xfrm>
            <a:off x="391477" y="597834"/>
            <a:ext cx="11312843" cy="1466850"/>
          </a:xfrm>
          <a:prstGeom prst="rect">
            <a:avLst/>
          </a:prstGeom>
        </p:spPr>
      </p:pic>
      <p:sp>
        <p:nvSpPr>
          <p:cNvPr id="5" name="Rectangle 4">
            <a:extLst>
              <a:ext uri="{FF2B5EF4-FFF2-40B4-BE49-F238E27FC236}">
                <a16:creationId xmlns:a16="http://schemas.microsoft.com/office/drawing/2014/main" id="{723E20D9-5C95-4C9C-BE55-63A6A11AF901}"/>
              </a:ext>
            </a:extLst>
          </p:cNvPr>
          <p:cNvSpPr/>
          <p:nvPr/>
        </p:nvSpPr>
        <p:spPr>
          <a:xfrm>
            <a:off x="5013063" y="2684816"/>
            <a:ext cx="2173045" cy="830997"/>
          </a:xfrm>
          <a:prstGeom prst="rect">
            <a:avLst/>
          </a:prstGeom>
        </p:spPr>
        <p:txBody>
          <a:bodyPr wrap="square">
            <a:spAutoFit/>
          </a:bodyPr>
          <a:lstStyle/>
          <a:p>
            <a:r>
              <a:rPr lang="en-US" sz="4800" b="1" kern="0" dirty="0">
                <a:latin typeface="Segoe UI Semibold" panose="020B0702040204020203" pitchFamily="34" charset="0"/>
                <a:cs typeface="Segoe UI Semibold" panose="020B0702040204020203" pitchFamily="34" charset="0"/>
              </a:rPr>
              <a:t>Thanks</a:t>
            </a:r>
          </a:p>
        </p:txBody>
      </p:sp>
    </p:spTree>
    <p:extLst>
      <p:ext uri="{BB962C8B-B14F-4D97-AF65-F5344CB8AC3E}">
        <p14:creationId xmlns:p14="http://schemas.microsoft.com/office/powerpoint/2010/main" val="165222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b="1" dirty="0">
                <a:latin typeface="Segoe UI Semibold" panose="020B0702040204020203" pitchFamily="34" charset="0"/>
                <a:cs typeface="Segoe UI Semibold" panose="020B0702040204020203" pitchFamily="34" charset="0"/>
              </a:rPr>
              <a:t>India: Production – Productivity Paradox</a:t>
            </a:r>
          </a:p>
        </p:txBody>
      </p:sp>
      <p:sp>
        <p:nvSpPr>
          <p:cNvPr id="7" name="TextBox 6">
            <a:extLst>
              <a:ext uri="{FF2B5EF4-FFF2-40B4-BE49-F238E27FC236}">
                <a16:creationId xmlns:a16="http://schemas.microsoft.com/office/drawing/2014/main" id="{831F53E2-8A5D-4606-ABBA-3C78C4F27255}"/>
              </a:ext>
            </a:extLst>
          </p:cNvPr>
          <p:cNvSpPr txBox="1"/>
          <p:nvPr/>
        </p:nvSpPr>
        <p:spPr>
          <a:xfrm>
            <a:off x="543476" y="1520007"/>
            <a:ext cx="4595051" cy="646331"/>
          </a:xfrm>
          <a:prstGeom prst="rect">
            <a:avLst/>
          </a:prstGeom>
          <a:solidFill>
            <a:srgbClr val="797780"/>
          </a:solidFill>
          <a:ln w="19050">
            <a:solidFill>
              <a:srgbClr val="062F56"/>
            </a:solidFill>
            <a:prstDash val="sysDash"/>
          </a:ln>
        </p:spPr>
        <p:txBody>
          <a:bodyPr wrap="square" rtlCol="0">
            <a:spAutoFit/>
          </a:bodyPr>
          <a:lstStyle/>
          <a:p>
            <a:pPr algn="ctr"/>
            <a:r>
              <a:rPr lang="en-US" b="1" dirty="0">
                <a:solidFill>
                  <a:schemeClr val="bg1"/>
                </a:solidFill>
                <a:latin typeface="Segoe UI "/>
              </a:rPr>
              <a:t>India’s production, as a percentage of </a:t>
            </a:r>
            <a:br>
              <a:rPr lang="en-US" b="1" dirty="0">
                <a:solidFill>
                  <a:schemeClr val="bg1"/>
                </a:solidFill>
                <a:latin typeface="Segoe UI "/>
              </a:rPr>
            </a:br>
            <a:r>
              <a:rPr lang="en-US" b="1" dirty="0">
                <a:solidFill>
                  <a:schemeClr val="bg1"/>
                </a:solidFill>
                <a:latin typeface="Segoe UI "/>
              </a:rPr>
              <a:t>world’s total production</a:t>
            </a:r>
            <a:endParaRPr lang="en-IN" b="1" dirty="0">
              <a:solidFill>
                <a:schemeClr val="bg1"/>
              </a:solidFill>
              <a:latin typeface="Segoe UI "/>
            </a:endParaRPr>
          </a:p>
        </p:txBody>
      </p:sp>
      <p:sp>
        <p:nvSpPr>
          <p:cNvPr id="22" name="TextBox 21">
            <a:extLst>
              <a:ext uri="{FF2B5EF4-FFF2-40B4-BE49-F238E27FC236}">
                <a16:creationId xmlns:a16="http://schemas.microsoft.com/office/drawing/2014/main" id="{DBF0069D-E71A-4CD8-941E-1408EDC03DC4}"/>
              </a:ext>
            </a:extLst>
          </p:cNvPr>
          <p:cNvSpPr txBox="1"/>
          <p:nvPr/>
        </p:nvSpPr>
        <p:spPr>
          <a:xfrm>
            <a:off x="7240573" y="1520007"/>
            <a:ext cx="4380247" cy="646331"/>
          </a:xfrm>
          <a:prstGeom prst="rect">
            <a:avLst/>
          </a:prstGeom>
          <a:solidFill>
            <a:srgbClr val="797780"/>
          </a:solidFill>
          <a:ln w="19050">
            <a:solidFill>
              <a:srgbClr val="062F56"/>
            </a:solidFill>
            <a:prstDash val="sysDash"/>
          </a:ln>
        </p:spPr>
        <p:txBody>
          <a:bodyPr wrap="square" rtlCol="0">
            <a:spAutoFit/>
          </a:bodyPr>
          <a:lstStyle>
            <a:defPPr>
              <a:defRPr lang="en-US"/>
            </a:defPPr>
            <a:lvl1pPr algn="ctr">
              <a:defRPr b="1">
                <a:solidFill>
                  <a:schemeClr val="bg1"/>
                </a:solidFill>
                <a:latin typeface="Segoe UI "/>
              </a:defRPr>
            </a:lvl1pPr>
          </a:lstStyle>
          <a:p>
            <a:r>
              <a:rPr lang="en-US" dirty="0"/>
              <a:t>India’s productivity compared to average world productivity</a:t>
            </a:r>
            <a:endParaRPr lang="en-IN" dirty="0"/>
          </a:p>
        </p:txBody>
      </p:sp>
      <p:pic>
        <p:nvPicPr>
          <p:cNvPr id="10" name="Picture 9">
            <a:extLst>
              <a:ext uri="{FF2B5EF4-FFF2-40B4-BE49-F238E27FC236}">
                <a16:creationId xmlns:a16="http://schemas.microsoft.com/office/drawing/2014/main" id="{0E6AE7F8-8EA6-4B88-B0C5-5A18E5DDFC9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159" b="83514" l="29302" r="74707"/>
                    </a14:imgEffect>
                  </a14:imgLayer>
                </a14:imgProps>
              </a:ext>
            </a:extLst>
          </a:blip>
          <a:srcRect l="23626" t="6615" r="19617" b="7941"/>
          <a:stretch/>
        </p:blipFill>
        <p:spPr>
          <a:xfrm>
            <a:off x="5555919" y="2278115"/>
            <a:ext cx="423745" cy="708457"/>
          </a:xfrm>
          <a:prstGeom prst="rect">
            <a:avLst/>
          </a:prstGeom>
        </p:spPr>
      </p:pic>
      <p:sp>
        <p:nvSpPr>
          <p:cNvPr id="23" name="TextBox 22">
            <a:extLst>
              <a:ext uri="{FF2B5EF4-FFF2-40B4-BE49-F238E27FC236}">
                <a16:creationId xmlns:a16="http://schemas.microsoft.com/office/drawing/2014/main" id="{E7C87C6C-97C4-499E-948E-92B4B78418B9}"/>
              </a:ext>
            </a:extLst>
          </p:cNvPr>
          <p:cNvSpPr txBox="1"/>
          <p:nvPr/>
        </p:nvSpPr>
        <p:spPr>
          <a:xfrm>
            <a:off x="6075907" y="2569532"/>
            <a:ext cx="835485" cy="338554"/>
          </a:xfrm>
          <a:prstGeom prst="rect">
            <a:avLst/>
          </a:prstGeom>
          <a:noFill/>
        </p:spPr>
        <p:txBody>
          <a:bodyPr wrap="none" rtlCol="0">
            <a:spAutoFit/>
          </a:bodyPr>
          <a:lstStyle/>
          <a:p>
            <a:pPr algn="r"/>
            <a:r>
              <a:rPr lang="en-US" sz="1600" b="1" dirty="0">
                <a:latin typeface="Segoe UI "/>
              </a:rPr>
              <a:t>Millets</a:t>
            </a:r>
            <a:endParaRPr lang="en-IN" sz="1600" b="1" dirty="0">
              <a:latin typeface="Segoe UI "/>
            </a:endParaRPr>
          </a:p>
        </p:txBody>
      </p:sp>
      <p:pic>
        <p:nvPicPr>
          <p:cNvPr id="4" name="Picture 3">
            <a:extLst>
              <a:ext uri="{FF2B5EF4-FFF2-40B4-BE49-F238E27FC236}">
                <a16:creationId xmlns:a16="http://schemas.microsoft.com/office/drawing/2014/main" id="{87383223-D56D-46E7-BB77-8B43225BC773}"/>
              </a:ext>
            </a:extLst>
          </p:cNvPr>
          <p:cNvPicPr>
            <a:picLocks noChangeAspect="1"/>
          </p:cNvPicPr>
          <p:nvPr/>
        </p:nvPicPr>
        <p:blipFill>
          <a:blip r:embed="rId5"/>
          <a:stretch>
            <a:fillRect/>
          </a:stretch>
        </p:blipFill>
        <p:spPr>
          <a:xfrm flipH="1">
            <a:off x="5552158" y="3797108"/>
            <a:ext cx="431266" cy="640080"/>
          </a:xfrm>
          <a:prstGeom prst="rect">
            <a:avLst/>
          </a:prstGeom>
        </p:spPr>
      </p:pic>
      <p:sp>
        <p:nvSpPr>
          <p:cNvPr id="27" name="TextBox 26">
            <a:extLst>
              <a:ext uri="{FF2B5EF4-FFF2-40B4-BE49-F238E27FC236}">
                <a16:creationId xmlns:a16="http://schemas.microsoft.com/office/drawing/2014/main" id="{030EA99F-49F2-4310-A32C-323A714B784E}"/>
              </a:ext>
            </a:extLst>
          </p:cNvPr>
          <p:cNvSpPr txBox="1"/>
          <p:nvPr/>
        </p:nvSpPr>
        <p:spPr>
          <a:xfrm>
            <a:off x="6200941" y="4171432"/>
            <a:ext cx="585417" cy="338554"/>
          </a:xfrm>
          <a:prstGeom prst="rect">
            <a:avLst/>
          </a:prstGeom>
          <a:noFill/>
        </p:spPr>
        <p:txBody>
          <a:bodyPr wrap="none" rtlCol="0">
            <a:spAutoFit/>
          </a:bodyPr>
          <a:lstStyle/>
          <a:p>
            <a:pPr algn="r"/>
            <a:r>
              <a:rPr lang="en-US" sz="1600" b="1" dirty="0">
                <a:latin typeface="Segoe UI "/>
              </a:rPr>
              <a:t>Rice</a:t>
            </a:r>
            <a:endParaRPr lang="en-IN" sz="1600" b="1" dirty="0">
              <a:latin typeface="Segoe UI "/>
            </a:endParaRPr>
          </a:p>
        </p:txBody>
      </p:sp>
      <p:sp>
        <p:nvSpPr>
          <p:cNvPr id="28" name="TextBox 27">
            <a:extLst>
              <a:ext uri="{FF2B5EF4-FFF2-40B4-BE49-F238E27FC236}">
                <a16:creationId xmlns:a16="http://schemas.microsoft.com/office/drawing/2014/main" id="{136D9D20-E0EE-40A3-93BC-D32F37C13641}"/>
              </a:ext>
            </a:extLst>
          </p:cNvPr>
          <p:cNvSpPr txBox="1"/>
          <p:nvPr/>
        </p:nvSpPr>
        <p:spPr>
          <a:xfrm>
            <a:off x="6114379" y="3391582"/>
            <a:ext cx="758541" cy="338554"/>
          </a:xfrm>
          <a:prstGeom prst="rect">
            <a:avLst/>
          </a:prstGeom>
          <a:noFill/>
        </p:spPr>
        <p:txBody>
          <a:bodyPr wrap="none" rtlCol="0">
            <a:spAutoFit/>
          </a:bodyPr>
          <a:lstStyle/>
          <a:p>
            <a:pPr algn="r"/>
            <a:r>
              <a:rPr lang="en-US" sz="1600" b="1" dirty="0">
                <a:latin typeface="Segoe UI "/>
              </a:rPr>
              <a:t>Maize</a:t>
            </a:r>
            <a:endParaRPr lang="en-IN" sz="1600" b="1" dirty="0">
              <a:latin typeface="Segoe UI "/>
            </a:endParaRPr>
          </a:p>
        </p:txBody>
      </p:sp>
      <p:grpSp>
        <p:nvGrpSpPr>
          <p:cNvPr id="2" name="Group 1">
            <a:extLst>
              <a:ext uri="{FF2B5EF4-FFF2-40B4-BE49-F238E27FC236}">
                <a16:creationId xmlns:a16="http://schemas.microsoft.com/office/drawing/2014/main" id="{7D3558FC-53E4-470C-913F-F9A341F5CA24}"/>
              </a:ext>
            </a:extLst>
          </p:cNvPr>
          <p:cNvGrpSpPr/>
          <p:nvPr/>
        </p:nvGrpSpPr>
        <p:grpSpPr>
          <a:xfrm>
            <a:off x="5273111" y="1696512"/>
            <a:ext cx="1828359" cy="307777"/>
            <a:chOff x="5680841" y="1826975"/>
            <a:chExt cx="1828359" cy="307777"/>
          </a:xfrm>
        </p:grpSpPr>
        <p:sp>
          <p:nvSpPr>
            <p:cNvPr id="25" name="Rectangle 24">
              <a:extLst>
                <a:ext uri="{FF2B5EF4-FFF2-40B4-BE49-F238E27FC236}">
                  <a16:creationId xmlns:a16="http://schemas.microsoft.com/office/drawing/2014/main" id="{91D7309E-1A8A-4044-B031-14D8235047CA}"/>
                </a:ext>
              </a:extLst>
            </p:cNvPr>
            <p:cNvSpPr/>
            <p:nvPr/>
          </p:nvSpPr>
          <p:spPr>
            <a:xfrm>
              <a:off x="5680841" y="1858899"/>
              <a:ext cx="274320" cy="274320"/>
            </a:xfrm>
            <a:prstGeom prst="rect">
              <a:avLst/>
            </a:prstGeom>
            <a:solidFill>
              <a:srgbClr val="06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a:extLst>
                <a:ext uri="{FF2B5EF4-FFF2-40B4-BE49-F238E27FC236}">
                  <a16:creationId xmlns:a16="http://schemas.microsoft.com/office/drawing/2014/main" id="{E42A3E2B-631A-4814-9128-3B6A813FD6C5}"/>
                </a:ext>
              </a:extLst>
            </p:cNvPr>
            <p:cNvSpPr/>
            <p:nvPr/>
          </p:nvSpPr>
          <p:spPr>
            <a:xfrm>
              <a:off x="6568800" y="1858899"/>
              <a:ext cx="274320" cy="274320"/>
            </a:xfrm>
            <a:prstGeom prst="rect">
              <a:avLst/>
            </a:prstGeom>
            <a:solidFill>
              <a:srgbClr val="F4A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a:extLst>
                <a:ext uri="{FF2B5EF4-FFF2-40B4-BE49-F238E27FC236}">
                  <a16:creationId xmlns:a16="http://schemas.microsoft.com/office/drawing/2014/main" id="{A6587B7B-0EEF-4904-8C65-BA7422D54B0A}"/>
                </a:ext>
              </a:extLst>
            </p:cNvPr>
            <p:cNvSpPr txBox="1"/>
            <p:nvPr/>
          </p:nvSpPr>
          <p:spPr>
            <a:xfrm>
              <a:off x="5955161" y="1826975"/>
              <a:ext cx="574196" cy="307777"/>
            </a:xfrm>
            <a:prstGeom prst="rect">
              <a:avLst/>
            </a:prstGeom>
            <a:noFill/>
          </p:spPr>
          <p:txBody>
            <a:bodyPr wrap="none" rtlCol="0">
              <a:spAutoFit/>
            </a:bodyPr>
            <a:lstStyle/>
            <a:p>
              <a:r>
                <a:rPr lang="en-US" sz="1400" dirty="0">
                  <a:latin typeface="Segoe UI "/>
                </a:rPr>
                <a:t>India</a:t>
              </a:r>
              <a:endParaRPr lang="en-IN" sz="1400" dirty="0">
                <a:latin typeface="Segoe UI "/>
              </a:endParaRPr>
            </a:p>
          </p:txBody>
        </p:sp>
        <p:sp>
          <p:nvSpPr>
            <p:cNvPr id="36" name="TextBox 35">
              <a:extLst>
                <a:ext uri="{FF2B5EF4-FFF2-40B4-BE49-F238E27FC236}">
                  <a16:creationId xmlns:a16="http://schemas.microsoft.com/office/drawing/2014/main" id="{114300B2-579E-422B-B806-37C2860FEDBC}"/>
                </a:ext>
              </a:extLst>
            </p:cNvPr>
            <p:cNvSpPr txBox="1"/>
            <p:nvPr/>
          </p:nvSpPr>
          <p:spPr>
            <a:xfrm>
              <a:off x="6843120" y="1826975"/>
              <a:ext cx="666080" cy="307777"/>
            </a:xfrm>
            <a:prstGeom prst="rect">
              <a:avLst/>
            </a:prstGeom>
            <a:noFill/>
          </p:spPr>
          <p:txBody>
            <a:bodyPr wrap="none" rtlCol="0">
              <a:spAutoFit/>
            </a:bodyPr>
            <a:lstStyle/>
            <a:p>
              <a:r>
                <a:rPr lang="en-US" sz="1400" dirty="0">
                  <a:latin typeface="Segoe UI "/>
                </a:rPr>
                <a:t>World</a:t>
              </a:r>
              <a:endParaRPr lang="en-IN" sz="1400" dirty="0">
                <a:latin typeface="Segoe UI "/>
              </a:endParaRPr>
            </a:p>
          </p:txBody>
        </p:sp>
      </p:grpSp>
      <p:sp>
        <p:nvSpPr>
          <p:cNvPr id="35" name="TextBox 34">
            <a:extLst>
              <a:ext uri="{FF2B5EF4-FFF2-40B4-BE49-F238E27FC236}">
                <a16:creationId xmlns:a16="http://schemas.microsoft.com/office/drawing/2014/main" id="{FB1AB7B5-91F7-48AF-887A-BE512E795BE7}"/>
              </a:ext>
            </a:extLst>
          </p:cNvPr>
          <p:cNvSpPr txBox="1"/>
          <p:nvPr/>
        </p:nvSpPr>
        <p:spPr>
          <a:xfrm>
            <a:off x="316221" y="5640017"/>
            <a:ext cx="774572" cy="338554"/>
          </a:xfrm>
          <a:prstGeom prst="rect">
            <a:avLst/>
          </a:prstGeom>
          <a:noFill/>
        </p:spPr>
        <p:txBody>
          <a:bodyPr wrap="none" rtlCol="0">
            <a:spAutoFit/>
          </a:bodyPr>
          <a:lstStyle/>
          <a:p>
            <a:pPr algn="r"/>
            <a:r>
              <a:rPr lang="en-US" sz="1600" b="1" dirty="0">
                <a:solidFill>
                  <a:srgbClr val="062F56"/>
                </a:solidFill>
                <a:latin typeface="Segoe UI "/>
              </a:rPr>
              <a:t>12.8%</a:t>
            </a:r>
            <a:endParaRPr lang="en-IN" sz="1600" b="1" dirty="0">
              <a:solidFill>
                <a:srgbClr val="062F56"/>
              </a:solidFill>
              <a:latin typeface="Segoe UI "/>
            </a:endParaRPr>
          </a:p>
        </p:txBody>
      </p:sp>
      <p:sp>
        <p:nvSpPr>
          <p:cNvPr id="39" name="TextBox 38">
            <a:extLst>
              <a:ext uri="{FF2B5EF4-FFF2-40B4-BE49-F238E27FC236}">
                <a16:creationId xmlns:a16="http://schemas.microsoft.com/office/drawing/2014/main" id="{5382CDB0-CB41-42C0-B245-952633D0CF48}"/>
              </a:ext>
            </a:extLst>
          </p:cNvPr>
          <p:cNvSpPr txBox="1"/>
          <p:nvPr/>
        </p:nvSpPr>
        <p:spPr>
          <a:xfrm>
            <a:off x="314048" y="4822513"/>
            <a:ext cx="774572" cy="338554"/>
          </a:xfrm>
          <a:prstGeom prst="rect">
            <a:avLst/>
          </a:prstGeom>
          <a:noFill/>
        </p:spPr>
        <p:txBody>
          <a:bodyPr wrap="none" rtlCol="0">
            <a:spAutoFit/>
          </a:bodyPr>
          <a:lstStyle/>
          <a:p>
            <a:pPr algn="r"/>
            <a:r>
              <a:rPr lang="en-US" sz="1600" b="1" dirty="0">
                <a:solidFill>
                  <a:srgbClr val="062F56"/>
                </a:solidFill>
                <a:latin typeface="Segoe UI "/>
              </a:rPr>
              <a:t>22.5%</a:t>
            </a:r>
            <a:endParaRPr lang="en-IN" sz="1600" b="1" dirty="0">
              <a:solidFill>
                <a:srgbClr val="062F56"/>
              </a:solidFill>
              <a:latin typeface="Segoe UI "/>
            </a:endParaRPr>
          </a:p>
        </p:txBody>
      </p:sp>
      <p:sp>
        <p:nvSpPr>
          <p:cNvPr id="40" name="TextBox 39">
            <a:extLst>
              <a:ext uri="{FF2B5EF4-FFF2-40B4-BE49-F238E27FC236}">
                <a16:creationId xmlns:a16="http://schemas.microsoft.com/office/drawing/2014/main" id="{FD384C96-401F-45B3-8E7C-7645B6068707}"/>
              </a:ext>
            </a:extLst>
          </p:cNvPr>
          <p:cNvSpPr txBox="1"/>
          <p:nvPr/>
        </p:nvSpPr>
        <p:spPr>
          <a:xfrm>
            <a:off x="316221" y="4101405"/>
            <a:ext cx="774572" cy="338554"/>
          </a:xfrm>
          <a:prstGeom prst="rect">
            <a:avLst/>
          </a:prstGeom>
          <a:noFill/>
        </p:spPr>
        <p:txBody>
          <a:bodyPr wrap="none" rtlCol="0">
            <a:spAutoFit/>
          </a:bodyPr>
          <a:lstStyle/>
          <a:p>
            <a:pPr algn="r"/>
            <a:r>
              <a:rPr lang="en-US" sz="1600" b="1" dirty="0">
                <a:solidFill>
                  <a:srgbClr val="062F56"/>
                </a:solidFill>
                <a:latin typeface="Segoe UI "/>
              </a:rPr>
              <a:t>21.9%</a:t>
            </a:r>
            <a:endParaRPr lang="en-IN" sz="1600" b="1" dirty="0">
              <a:solidFill>
                <a:srgbClr val="062F56"/>
              </a:solidFill>
              <a:latin typeface="Segoe UI "/>
            </a:endParaRPr>
          </a:p>
        </p:txBody>
      </p:sp>
      <p:sp>
        <p:nvSpPr>
          <p:cNvPr id="41" name="TextBox 40">
            <a:extLst>
              <a:ext uri="{FF2B5EF4-FFF2-40B4-BE49-F238E27FC236}">
                <a16:creationId xmlns:a16="http://schemas.microsoft.com/office/drawing/2014/main" id="{596E2D6E-FBCA-4506-86DC-AD628CF8BC7A}"/>
              </a:ext>
            </a:extLst>
          </p:cNvPr>
          <p:cNvSpPr txBox="1"/>
          <p:nvPr/>
        </p:nvSpPr>
        <p:spPr>
          <a:xfrm>
            <a:off x="432358" y="3312020"/>
            <a:ext cx="655949" cy="338554"/>
          </a:xfrm>
          <a:prstGeom prst="rect">
            <a:avLst/>
          </a:prstGeom>
          <a:noFill/>
        </p:spPr>
        <p:txBody>
          <a:bodyPr wrap="none" rtlCol="0">
            <a:spAutoFit/>
          </a:bodyPr>
          <a:lstStyle/>
          <a:p>
            <a:pPr algn="r"/>
            <a:r>
              <a:rPr lang="en-US" sz="1600" b="1" dirty="0">
                <a:solidFill>
                  <a:srgbClr val="062F56"/>
                </a:solidFill>
                <a:latin typeface="Segoe UI "/>
              </a:rPr>
              <a:t>2.9%</a:t>
            </a:r>
            <a:endParaRPr lang="en-IN" sz="1600" b="1" dirty="0">
              <a:solidFill>
                <a:srgbClr val="062F56"/>
              </a:solidFill>
              <a:latin typeface="Segoe UI "/>
            </a:endParaRPr>
          </a:p>
        </p:txBody>
      </p:sp>
      <p:sp>
        <p:nvSpPr>
          <p:cNvPr id="42" name="TextBox 41">
            <a:extLst>
              <a:ext uri="{FF2B5EF4-FFF2-40B4-BE49-F238E27FC236}">
                <a16:creationId xmlns:a16="http://schemas.microsoft.com/office/drawing/2014/main" id="{2E181447-2C92-4530-A504-2105DAB474AE}"/>
              </a:ext>
            </a:extLst>
          </p:cNvPr>
          <p:cNvSpPr txBox="1"/>
          <p:nvPr/>
        </p:nvSpPr>
        <p:spPr>
          <a:xfrm>
            <a:off x="314048" y="2550068"/>
            <a:ext cx="774572" cy="338554"/>
          </a:xfrm>
          <a:prstGeom prst="rect">
            <a:avLst/>
          </a:prstGeom>
          <a:noFill/>
        </p:spPr>
        <p:txBody>
          <a:bodyPr wrap="none" rtlCol="0">
            <a:spAutoFit/>
          </a:bodyPr>
          <a:lstStyle/>
          <a:p>
            <a:pPr algn="r"/>
            <a:r>
              <a:rPr lang="en-US" sz="1600" b="1" dirty="0">
                <a:solidFill>
                  <a:srgbClr val="062F56"/>
                </a:solidFill>
                <a:latin typeface="Segoe UI "/>
              </a:rPr>
              <a:t>40.6%</a:t>
            </a:r>
            <a:endParaRPr lang="en-IN" sz="1600" b="1" dirty="0">
              <a:solidFill>
                <a:srgbClr val="062F56"/>
              </a:solidFill>
              <a:latin typeface="Segoe UI "/>
            </a:endParaRPr>
          </a:p>
        </p:txBody>
      </p:sp>
      <p:sp>
        <p:nvSpPr>
          <p:cNvPr id="43" name="TextBox 42">
            <a:extLst>
              <a:ext uri="{FF2B5EF4-FFF2-40B4-BE49-F238E27FC236}">
                <a16:creationId xmlns:a16="http://schemas.microsoft.com/office/drawing/2014/main" id="{85A60134-80DB-4445-A5BD-9017F5C9C167}"/>
              </a:ext>
            </a:extLst>
          </p:cNvPr>
          <p:cNvSpPr txBox="1"/>
          <p:nvPr/>
        </p:nvSpPr>
        <p:spPr>
          <a:xfrm>
            <a:off x="11080201" y="5628238"/>
            <a:ext cx="774571" cy="338554"/>
          </a:xfrm>
          <a:prstGeom prst="rect">
            <a:avLst/>
          </a:prstGeom>
          <a:noFill/>
        </p:spPr>
        <p:txBody>
          <a:bodyPr wrap="none" rtlCol="0">
            <a:spAutoFit/>
          </a:bodyPr>
          <a:lstStyle/>
          <a:p>
            <a:r>
              <a:rPr lang="en-US" sz="1600" b="1" dirty="0">
                <a:solidFill>
                  <a:srgbClr val="062F56"/>
                </a:solidFill>
                <a:latin typeface="Segoe UI "/>
              </a:rPr>
              <a:t>91.2%</a:t>
            </a:r>
            <a:endParaRPr lang="en-IN" sz="1600" b="1" dirty="0">
              <a:solidFill>
                <a:srgbClr val="062F56"/>
              </a:solidFill>
              <a:latin typeface="Segoe UI "/>
            </a:endParaRPr>
          </a:p>
        </p:txBody>
      </p:sp>
      <p:sp>
        <p:nvSpPr>
          <p:cNvPr id="44" name="TextBox 43">
            <a:extLst>
              <a:ext uri="{FF2B5EF4-FFF2-40B4-BE49-F238E27FC236}">
                <a16:creationId xmlns:a16="http://schemas.microsoft.com/office/drawing/2014/main" id="{D0525B9B-93FB-416E-B4EF-E49488E8DB7F}"/>
              </a:ext>
            </a:extLst>
          </p:cNvPr>
          <p:cNvSpPr txBox="1"/>
          <p:nvPr/>
        </p:nvSpPr>
        <p:spPr>
          <a:xfrm>
            <a:off x="11081308" y="4830003"/>
            <a:ext cx="774571" cy="338554"/>
          </a:xfrm>
          <a:prstGeom prst="rect">
            <a:avLst/>
          </a:prstGeom>
          <a:noFill/>
        </p:spPr>
        <p:txBody>
          <a:bodyPr wrap="none" rtlCol="0">
            <a:spAutoFit/>
          </a:bodyPr>
          <a:lstStyle/>
          <a:p>
            <a:r>
              <a:rPr lang="en-US" sz="1600" b="1" dirty="0">
                <a:solidFill>
                  <a:srgbClr val="062F56"/>
                </a:solidFill>
                <a:latin typeface="Segoe UI "/>
              </a:rPr>
              <a:t>58.8%</a:t>
            </a:r>
            <a:endParaRPr lang="en-IN" sz="1600" b="1" dirty="0">
              <a:solidFill>
                <a:srgbClr val="062F56"/>
              </a:solidFill>
              <a:latin typeface="Segoe UI "/>
            </a:endParaRPr>
          </a:p>
        </p:txBody>
      </p:sp>
      <p:sp>
        <p:nvSpPr>
          <p:cNvPr id="45" name="TextBox 44">
            <a:extLst>
              <a:ext uri="{FF2B5EF4-FFF2-40B4-BE49-F238E27FC236}">
                <a16:creationId xmlns:a16="http://schemas.microsoft.com/office/drawing/2014/main" id="{6277F3B7-58CA-4AC8-A163-F33D3B1024A8}"/>
              </a:ext>
            </a:extLst>
          </p:cNvPr>
          <p:cNvSpPr txBox="1"/>
          <p:nvPr/>
        </p:nvSpPr>
        <p:spPr>
          <a:xfrm>
            <a:off x="11080201" y="4078255"/>
            <a:ext cx="774571" cy="338554"/>
          </a:xfrm>
          <a:prstGeom prst="rect">
            <a:avLst/>
          </a:prstGeom>
          <a:noFill/>
        </p:spPr>
        <p:txBody>
          <a:bodyPr wrap="none" rtlCol="0">
            <a:spAutoFit/>
          </a:bodyPr>
          <a:lstStyle/>
          <a:p>
            <a:r>
              <a:rPr lang="en-US" sz="1600" b="1" dirty="0">
                <a:solidFill>
                  <a:srgbClr val="062F56"/>
                </a:solidFill>
                <a:latin typeface="Segoe UI "/>
              </a:rPr>
              <a:t>83.6%</a:t>
            </a:r>
            <a:endParaRPr lang="en-IN" sz="1600" b="1" dirty="0">
              <a:solidFill>
                <a:srgbClr val="062F56"/>
              </a:solidFill>
              <a:latin typeface="Segoe UI "/>
            </a:endParaRPr>
          </a:p>
        </p:txBody>
      </p:sp>
      <p:sp>
        <p:nvSpPr>
          <p:cNvPr id="46" name="TextBox 45">
            <a:extLst>
              <a:ext uri="{FF2B5EF4-FFF2-40B4-BE49-F238E27FC236}">
                <a16:creationId xmlns:a16="http://schemas.microsoft.com/office/drawing/2014/main" id="{12D1D22C-56BF-473C-838A-FA671FDBB39C}"/>
              </a:ext>
            </a:extLst>
          </p:cNvPr>
          <p:cNvSpPr txBox="1"/>
          <p:nvPr/>
        </p:nvSpPr>
        <p:spPr>
          <a:xfrm>
            <a:off x="11089002" y="3312020"/>
            <a:ext cx="774571" cy="338554"/>
          </a:xfrm>
          <a:prstGeom prst="rect">
            <a:avLst/>
          </a:prstGeom>
          <a:noFill/>
        </p:spPr>
        <p:txBody>
          <a:bodyPr wrap="none" rtlCol="0">
            <a:spAutoFit/>
          </a:bodyPr>
          <a:lstStyle/>
          <a:p>
            <a:r>
              <a:rPr lang="en-US" sz="1600" b="1" dirty="0">
                <a:solidFill>
                  <a:srgbClr val="062F56"/>
                </a:solidFill>
                <a:latin typeface="Segoe UI "/>
              </a:rPr>
              <a:t>54.1%</a:t>
            </a:r>
            <a:endParaRPr lang="en-IN" sz="1600" b="1" dirty="0">
              <a:solidFill>
                <a:srgbClr val="062F56"/>
              </a:solidFill>
              <a:latin typeface="Segoe UI "/>
            </a:endParaRPr>
          </a:p>
        </p:txBody>
      </p:sp>
      <p:sp>
        <p:nvSpPr>
          <p:cNvPr id="47" name="TextBox 46">
            <a:extLst>
              <a:ext uri="{FF2B5EF4-FFF2-40B4-BE49-F238E27FC236}">
                <a16:creationId xmlns:a16="http://schemas.microsoft.com/office/drawing/2014/main" id="{BE657753-8FCB-4E73-90E1-984C22DD8F70}"/>
              </a:ext>
            </a:extLst>
          </p:cNvPr>
          <p:cNvSpPr txBox="1"/>
          <p:nvPr/>
        </p:nvSpPr>
        <p:spPr>
          <a:xfrm>
            <a:off x="11080891" y="2550068"/>
            <a:ext cx="774571" cy="338554"/>
          </a:xfrm>
          <a:prstGeom prst="rect">
            <a:avLst/>
          </a:prstGeom>
          <a:noFill/>
        </p:spPr>
        <p:txBody>
          <a:bodyPr wrap="none" rtlCol="0">
            <a:spAutoFit/>
          </a:bodyPr>
          <a:lstStyle/>
          <a:p>
            <a:r>
              <a:rPr lang="en-US" sz="1600" b="1" dirty="0">
                <a:solidFill>
                  <a:schemeClr val="accent2"/>
                </a:solidFill>
                <a:latin typeface="Segoe UI "/>
              </a:rPr>
              <a:t>71.7%</a:t>
            </a:r>
            <a:endParaRPr lang="en-IN" sz="1600" b="1" dirty="0">
              <a:solidFill>
                <a:schemeClr val="accent2"/>
              </a:solidFill>
              <a:latin typeface="Segoe UI "/>
            </a:endParaRPr>
          </a:p>
        </p:txBody>
      </p:sp>
      <p:sp>
        <p:nvSpPr>
          <p:cNvPr id="50" name="TextBox 49">
            <a:extLst>
              <a:ext uri="{FF2B5EF4-FFF2-40B4-BE49-F238E27FC236}">
                <a16:creationId xmlns:a16="http://schemas.microsoft.com/office/drawing/2014/main" id="{6B1D8892-6F75-43E2-9A5D-8DCBD8BA4FC1}"/>
              </a:ext>
            </a:extLst>
          </p:cNvPr>
          <p:cNvSpPr txBox="1"/>
          <p:nvPr/>
        </p:nvSpPr>
        <p:spPr>
          <a:xfrm>
            <a:off x="263321" y="6281028"/>
            <a:ext cx="1914563" cy="307777"/>
          </a:xfrm>
          <a:prstGeom prst="rect">
            <a:avLst/>
          </a:prstGeom>
          <a:noFill/>
        </p:spPr>
        <p:txBody>
          <a:bodyPr wrap="none" rtlCol="0">
            <a:spAutoFit/>
          </a:bodyPr>
          <a:lstStyle/>
          <a:p>
            <a:r>
              <a:rPr lang="en-US" sz="1400" i="1" dirty="0">
                <a:latin typeface="Segoe UI "/>
                <a:cs typeface="Segoe UI Semibold" panose="020B0702040204020203" pitchFamily="34" charset="0"/>
              </a:rPr>
              <a:t>Source: FAOStat, 2017</a:t>
            </a:r>
            <a:endParaRPr lang="en-IN" sz="1400" i="1" dirty="0">
              <a:latin typeface="Segoe UI "/>
              <a:cs typeface="Segoe UI Semibold" panose="020B0702040204020203" pitchFamily="34" charset="0"/>
            </a:endParaRPr>
          </a:p>
        </p:txBody>
      </p:sp>
      <p:graphicFrame>
        <p:nvGraphicFramePr>
          <p:cNvPr id="31" name="Chart 30">
            <a:extLst>
              <a:ext uri="{FF2B5EF4-FFF2-40B4-BE49-F238E27FC236}">
                <a16:creationId xmlns:a16="http://schemas.microsoft.com/office/drawing/2014/main" id="{9930B83D-9C1E-4ABA-B414-DC57E610B80E}"/>
              </a:ext>
            </a:extLst>
          </p:cNvPr>
          <p:cNvGraphicFramePr>
            <a:graphicFrameLocks/>
          </p:cNvGraphicFramePr>
          <p:nvPr>
            <p:extLst>
              <p:ext uri="{D42A27DB-BD31-4B8C-83A1-F6EECF244321}">
                <p14:modId xmlns:p14="http://schemas.microsoft.com/office/powerpoint/2010/main" val="3486038799"/>
              </p:ext>
            </p:extLst>
          </p:nvPr>
        </p:nvGraphicFramePr>
        <p:xfrm>
          <a:off x="960522" y="2176037"/>
          <a:ext cx="4344094" cy="41449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Chart 31">
            <a:extLst>
              <a:ext uri="{FF2B5EF4-FFF2-40B4-BE49-F238E27FC236}">
                <a16:creationId xmlns:a16="http://schemas.microsoft.com/office/drawing/2014/main" id="{A0A6D7CF-7BA0-4DCB-B608-ACCC0DD2C4C6}"/>
              </a:ext>
            </a:extLst>
          </p:cNvPr>
          <p:cNvGraphicFramePr>
            <a:graphicFrameLocks/>
          </p:cNvGraphicFramePr>
          <p:nvPr>
            <p:extLst>
              <p:ext uri="{D42A27DB-BD31-4B8C-83A1-F6EECF244321}">
                <p14:modId xmlns:p14="http://schemas.microsoft.com/office/powerpoint/2010/main" val="2587094190"/>
              </p:ext>
            </p:extLst>
          </p:nvPr>
        </p:nvGraphicFramePr>
        <p:xfrm>
          <a:off x="7089895" y="2176037"/>
          <a:ext cx="4136726" cy="4144961"/>
        </p:xfrm>
        <a:graphic>
          <a:graphicData uri="http://schemas.openxmlformats.org/drawingml/2006/chart">
            <c:chart xmlns:c="http://schemas.openxmlformats.org/drawingml/2006/chart" xmlns:r="http://schemas.openxmlformats.org/officeDocument/2006/relationships" r:id="rId7"/>
          </a:graphicData>
        </a:graphic>
      </p:graphicFrame>
      <p:sp>
        <p:nvSpPr>
          <p:cNvPr id="30" name="TextBox 29">
            <a:extLst>
              <a:ext uri="{FF2B5EF4-FFF2-40B4-BE49-F238E27FC236}">
                <a16:creationId xmlns:a16="http://schemas.microsoft.com/office/drawing/2014/main" id="{DBC3EEDE-7CA0-409E-A880-16FBA6232355}"/>
              </a:ext>
            </a:extLst>
          </p:cNvPr>
          <p:cNvSpPr txBox="1"/>
          <p:nvPr/>
        </p:nvSpPr>
        <p:spPr>
          <a:xfrm>
            <a:off x="6102356" y="4850407"/>
            <a:ext cx="782587" cy="338554"/>
          </a:xfrm>
          <a:prstGeom prst="rect">
            <a:avLst/>
          </a:prstGeom>
          <a:noFill/>
        </p:spPr>
        <p:txBody>
          <a:bodyPr wrap="none" rtlCol="0">
            <a:spAutoFit/>
          </a:bodyPr>
          <a:lstStyle/>
          <a:p>
            <a:pPr algn="r"/>
            <a:r>
              <a:rPr lang="en-US" sz="1600" b="1" dirty="0">
                <a:latin typeface="Segoe UI "/>
              </a:rPr>
              <a:t>Pulses</a:t>
            </a:r>
            <a:endParaRPr lang="en-IN" sz="1600" b="1" dirty="0">
              <a:latin typeface="Segoe UI "/>
            </a:endParaRPr>
          </a:p>
        </p:txBody>
      </p:sp>
      <p:sp>
        <p:nvSpPr>
          <p:cNvPr id="33" name="TextBox 32">
            <a:extLst>
              <a:ext uri="{FF2B5EF4-FFF2-40B4-BE49-F238E27FC236}">
                <a16:creationId xmlns:a16="http://schemas.microsoft.com/office/drawing/2014/main" id="{FCA2560B-C4C9-4511-925F-5E073E2D0B59}"/>
              </a:ext>
            </a:extLst>
          </p:cNvPr>
          <p:cNvSpPr txBox="1"/>
          <p:nvPr/>
        </p:nvSpPr>
        <p:spPr>
          <a:xfrm>
            <a:off x="6085525" y="5659241"/>
            <a:ext cx="816249" cy="338554"/>
          </a:xfrm>
          <a:prstGeom prst="rect">
            <a:avLst/>
          </a:prstGeom>
          <a:noFill/>
        </p:spPr>
        <p:txBody>
          <a:bodyPr wrap="none" rtlCol="0">
            <a:spAutoFit/>
          </a:bodyPr>
          <a:lstStyle/>
          <a:p>
            <a:pPr algn="r"/>
            <a:r>
              <a:rPr lang="en-US" sz="1600" b="1" dirty="0">
                <a:latin typeface="Segoe UI "/>
              </a:rPr>
              <a:t>Wheat</a:t>
            </a:r>
            <a:endParaRPr lang="en-IN" sz="1600" b="1" dirty="0">
              <a:latin typeface="Segoe UI "/>
            </a:endParaRPr>
          </a:p>
        </p:txBody>
      </p:sp>
      <p:pic>
        <p:nvPicPr>
          <p:cNvPr id="16" name="Picture 15">
            <a:extLst>
              <a:ext uri="{FF2B5EF4-FFF2-40B4-BE49-F238E27FC236}">
                <a16:creationId xmlns:a16="http://schemas.microsoft.com/office/drawing/2014/main" id="{41CF1589-209B-480F-9C29-8B9C4B59557B}"/>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21785" r="91309"/>
                    </a14:imgEffect>
                  </a14:imgLayer>
                </a14:imgProps>
              </a:ext>
            </a:extLst>
          </a:blip>
          <a:srcRect l="13095"/>
          <a:stretch/>
        </p:blipFill>
        <p:spPr>
          <a:xfrm>
            <a:off x="5509979" y="5377552"/>
            <a:ext cx="515625" cy="731520"/>
          </a:xfrm>
          <a:prstGeom prst="rect">
            <a:avLst/>
          </a:prstGeom>
        </p:spPr>
      </p:pic>
      <p:pic>
        <p:nvPicPr>
          <p:cNvPr id="19" name="Picture 18">
            <a:extLst>
              <a:ext uri="{FF2B5EF4-FFF2-40B4-BE49-F238E27FC236}">
                <a16:creationId xmlns:a16="http://schemas.microsoft.com/office/drawing/2014/main" id="{6079BCDD-CC97-428D-95C0-993256EC025D}"/>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8907" b="80162" l="10000" r="90000"/>
                    </a14:imgEffect>
                  </a14:imgLayer>
                </a14:imgProps>
              </a:ext>
            </a:extLst>
          </a:blip>
          <a:srcRect b="10931"/>
          <a:stretch/>
        </p:blipFill>
        <p:spPr>
          <a:xfrm>
            <a:off x="5355374" y="2986572"/>
            <a:ext cx="824835" cy="795895"/>
          </a:xfrm>
          <a:prstGeom prst="rect">
            <a:avLst/>
          </a:prstGeom>
        </p:spPr>
      </p:pic>
      <p:grpSp>
        <p:nvGrpSpPr>
          <p:cNvPr id="21" name="Group 20">
            <a:extLst>
              <a:ext uri="{FF2B5EF4-FFF2-40B4-BE49-F238E27FC236}">
                <a16:creationId xmlns:a16="http://schemas.microsoft.com/office/drawing/2014/main" id="{B773697B-AE46-456D-84E6-D54DD3360872}"/>
              </a:ext>
            </a:extLst>
          </p:cNvPr>
          <p:cNvGrpSpPr/>
          <p:nvPr/>
        </p:nvGrpSpPr>
        <p:grpSpPr>
          <a:xfrm>
            <a:off x="5587143" y="4637316"/>
            <a:ext cx="361296" cy="551317"/>
            <a:chOff x="5661683" y="4637316"/>
            <a:chExt cx="361296" cy="551317"/>
          </a:xfrm>
        </p:grpSpPr>
        <p:pic>
          <p:nvPicPr>
            <p:cNvPr id="2050" name="Picture 2" descr="Image result for pulses clipart">
              <a:extLst>
                <a:ext uri="{FF2B5EF4-FFF2-40B4-BE49-F238E27FC236}">
                  <a16:creationId xmlns:a16="http://schemas.microsoft.com/office/drawing/2014/main" id="{9356F679-DF45-4FF2-8F2E-8B7010F544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1683" y="4637316"/>
              <a:ext cx="212217" cy="54864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Image result for pulses clipart">
              <a:extLst>
                <a:ext uri="{FF2B5EF4-FFF2-40B4-BE49-F238E27FC236}">
                  <a16:creationId xmlns:a16="http://schemas.microsoft.com/office/drawing/2014/main" id="{61B6DBA5-2668-4197-BD7D-4D9B48A6CB3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5810763" y="4639993"/>
              <a:ext cx="212216"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2119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C28CE-8789-42A9-BC5A-612627730FD1}"/>
              </a:ext>
            </a:extLst>
          </p:cNvPr>
          <p:cNvSpPr>
            <a:spLocks noGrp="1"/>
          </p:cNvSpPr>
          <p:nvPr>
            <p:ph type="title"/>
          </p:nvPr>
        </p:nvSpPr>
        <p:spPr>
          <a:xfrm>
            <a:off x="521207" y="368710"/>
            <a:ext cx="8025483" cy="719426"/>
          </a:xfrm>
        </p:spPr>
        <p:txBody>
          <a:bodyPr>
            <a:normAutofit/>
          </a:bodyPr>
          <a:lstStyle/>
          <a:p>
            <a:r>
              <a:rPr lang="en-US" dirty="0">
                <a:latin typeface="Segoe UI Semibold" panose="020B0702040204020203" pitchFamily="34" charset="0"/>
                <a:cs typeface="Segoe UI Semibold" panose="020B0702040204020203" pitchFamily="34" charset="0"/>
              </a:rPr>
              <a:t>Variability with Rainfall: Productivity Challenge</a:t>
            </a:r>
          </a:p>
        </p:txBody>
      </p:sp>
      <p:pic>
        <p:nvPicPr>
          <p:cNvPr id="4" name="Picture 3">
            <a:extLst>
              <a:ext uri="{FF2B5EF4-FFF2-40B4-BE49-F238E27FC236}">
                <a16:creationId xmlns:a16="http://schemas.microsoft.com/office/drawing/2014/main" id="{4B55570A-F2CA-4A06-A2FA-5FA84B705A0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199" y="1373249"/>
            <a:ext cx="9851923" cy="5234028"/>
          </a:xfrm>
          <a:prstGeom prst="rect">
            <a:avLst/>
          </a:prstGeom>
          <a:noFill/>
          <a:ln>
            <a:noFill/>
          </a:ln>
        </p:spPr>
      </p:pic>
    </p:spTree>
    <p:extLst>
      <p:ext uri="{BB962C8B-B14F-4D97-AF65-F5344CB8AC3E}">
        <p14:creationId xmlns:p14="http://schemas.microsoft.com/office/powerpoint/2010/main" val="259706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 name="Picture 2047">
            <a:extLst>
              <a:ext uri="{FF2B5EF4-FFF2-40B4-BE49-F238E27FC236}">
                <a16:creationId xmlns:a16="http://schemas.microsoft.com/office/drawing/2014/main" id="{4D0EE02F-B408-4214-92FB-4EA5EF7FE94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8" b="96889" l="6667" r="94667"/>
                    </a14:imgEffect>
                  </a14:imgLayer>
                </a14:imgProps>
              </a:ext>
            </a:extLst>
          </a:blip>
          <a:stretch>
            <a:fillRect/>
          </a:stretch>
        </p:blipFill>
        <p:spPr>
          <a:xfrm>
            <a:off x="4570161" y="1407530"/>
            <a:ext cx="778552" cy="778552"/>
          </a:xfrm>
          <a:prstGeom prst="rect">
            <a:avLst/>
          </a:prstGeom>
        </p:spPr>
      </p:pic>
      <p:sp>
        <p:nvSpPr>
          <p:cNvPr id="8" name="Title 7"/>
          <p:cNvSpPr>
            <a:spLocks noGrp="1"/>
          </p:cNvSpPr>
          <p:nvPr>
            <p:ph type="title"/>
          </p:nvPr>
        </p:nvSpPr>
        <p:spPr>
          <a:xfrm>
            <a:off x="521207" y="540655"/>
            <a:ext cx="11007178" cy="640080"/>
          </a:xfrm>
        </p:spPr>
        <p:txBody>
          <a:bodyPr>
            <a:noAutofit/>
          </a:bodyPr>
          <a:lstStyle/>
          <a:p>
            <a:r>
              <a:rPr lang="en-US" b="1" dirty="0">
                <a:latin typeface="Segoe UI Semibold" panose="020B0702040204020203" pitchFamily="34" charset="0"/>
                <a:cs typeface="Segoe UI Semibold" panose="020B0702040204020203" pitchFamily="34" charset="0"/>
              </a:rPr>
              <a:t>Timely, Contextual and Dynamic Weather-Based Advisory: </a:t>
            </a:r>
            <a:br>
              <a:rPr lang="en-US" b="1" dirty="0">
                <a:latin typeface="Segoe UI Semibold" panose="020B0702040204020203" pitchFamily="34" charset="0"/>
                <a:cs typeface="Segoe UI Semibold" panose="020B0702040204020203" pitchFamily="34" charset="0"/>
              </a:rPr>
            </a:br>
            <a:r>
              <a:rPr lang="en-US" b="1" dirty="0">
                <a:latin typeface="Segoe UI Semibold" panose="020B0702040204020203" pitchFamily="34" charset="0"/>
                <a:cs typeface="Segoe UI Semibold" panose="020B0702040204020203" pitchFamily="34" charset="0"/>
              </a:rPr>
              <a:t>A critical missing input</a:t>
            </a:r>
          </a:p>
        </p:txBody>
      </p:sp>
      <p:sp>
        <p:nvSpPr>
          <p:cNvPr id="12" name="Rectangle 11">
            <a:extLst>
              <a:ext uri="{FF2B5EF4-FFF2-40B4-BE49-F238E27FC236}">
                <a16:creationId xmlns:a16="http://schemas.microsoft.com/office/drawing/2014/main" id="{F5EE0334-B50F-4ECB-983C-9B8D414C45B1}"/>
              </a:ext>
            </a:extLst>
          </p:cNvPr>
          <p:cNvSpPr/>
          <p:nvPr/>
        </p:nvSpPr>
        <p:spPr>
          <a:xfrm>
            <a:off x="891251" y="2326511"/>
            <a:ext cx="3194612" cy="3990834"/>
          </a:xfrm>
          <a:prstGeom prst="rect">
            <a:avLst/>
          </a:prstGeom>
          <a:solidFill>
            <a:srgbClr val="F4A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0" name="Rectangle 169">
            <a:extLst>
              <a:ext uri="{FF2B5EF4-FFF2-40B4-BE49-F238E27FC236}">
                <a16:creationId xmlns:a16="http://schemas.microsoft.com/office/drawing/2014/main" id="{4C34DF75-7954-476E-B52A-EDD0871BB9CD}"/>
              </a:ext>
            </a:extLst>
          </p:cNvPr>
          <p:cNvSpPr/>
          <p:nvPr/>
        </p:nvSpPr>
        <p:spPr>
          <a:xfrm>
            <a:off x="4620228" y="2326511"/>
            <a:ext cx="3194612" cy="39908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1" name="Rectangle 170">
            <a:extLst>
              <a:ext uri="{FF2B5EF4-FFF2-40B4-BE49-F238E27FC236}">
                <a16:creationId xmlns:a16="http://schemas.microsoft.com/office/drawing/2014/main" id="{BD3DEB16-E19C-46F3-BD07-C9D30EA3D534}"/>
              </a:ext>
            </a:extLst>
          </p:cNvPr>
          <p:cNvSpPr/>
          <p:nvPr/>
        </p:nvSpPr>
        <p:spPr>
          <a:xfrm>
            <a:off x="8333773" y="2326511"/>
            <a:ext cx="3194612" cy="3990834"/>
          </a:xfrm>
          <a:prstGeom prst="rect">
            <a:avLst/>
          </a:prstGeom>
          <a:solidFill>
            <a:srgbClr val="FFC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61A1A60A-6508-49D4-87C4-CBFEC0A62073}"/>
              </a:ext>
            </a:extLst>
          </p:cNvPr>
          <p:cNvSpPr txBox="1"/>
          <p:nvPr/>
        </p:nvSpPr>
        <p:spPr>
          <a:xfrm>
            <a:off x="2002975" y="1636508"/>
            <a:ext cx="1685077" cy="430887"/>
          </a:xfrm>
          <a:prstGeom prst="rect">
            <a:avLst/>
          </a:prstGeom>
          <a:noFill/>
        </p:spPr>
        <p:txBody>
          <a:bodyPr wrap="none" rtlCol="0">
            <a:spAutoFit/>
          </a:bodyPr>
          <a:lstStyle/>
          <a:p>
            <a:r>
              <a:rPr lang="en-US" sz="2200" dirty="0">
                <a:latin typeface="Segoe UI Semibold" panose="020B0702040204020203" pitchFamily="34" charset="0"/>
                <a:cs typeface="Segoe UI Semibold" panose="020B0702040204020203" pitchFamily="34" charset="0"/>
              </a:rPr>
              <a:t>Supply Side</a:t>
            </a:r>
            <a:endParaRPr lang="en-IN" sz="2200" dirty="0">
              <a:latin typeface="Segoe UI Semibold" panose="020B0702040204020203" pitchFamily="34" charset="0"/>
              <a:cs typeface="Segoe UI Semibold" panose="020B0702040204020203" pitchFamily="34" charset="0"/>
            </a:endParaRPr>
          </a:p>
        </p:txBody>
      </p:sp>
      <p:sp>
        <p:nvSpPr>
          <p:cNvPr id="172" name="TextBox 171">
            <a:extLst>
              <a:ext uri="{FF2B5EF4-FFF2-40B4-BE49-F238E27FC236}">
                <a16:creationId xmlns:a16="http://schemas.microsoft.com/office/drawing/2014/main" id="{F594A762-E875-4EC9-93F6-2E4187593E1C}"/>
              </a:ext>
            </a:extLst>
          </p:cNvPr>
          <p:cNvSpPr txBox="1"/>
          <p:nvPr/>
        </p:nvSpPr>
        <p:spPr>
          <a:xfrm>
            <a:off x="5118904" y="1437780"/>
            <a:ext cx="2596483" cy="769441"/>
          </a:xfrm>
          <a:prstGeom prst="rect">
            <a:avLst/>
          </a:prstGeom>
          <a:noFill/>
        </p:spPr>
        <p:txBody>
          <a:bodyPr wrap="square" rtlCol="0">
            <a:spAutoFit/>
          </a:bodyPr>
          <a:lstStyle/>
          <a:p>
            <a:pPr algn="ctr"/>
            <a:r>
              <a:rPr lang="en-US" sz="2200" dirty="0">
                <a:latin typeface="Segoe UI Semibold" panose="020B0702040204020203" pitchFamily="34" charset="0"/>
                <a:cs typeface="Segoe UI Semibold" panose="020B0702040204020203" pitchFamily="34" charset="0"/>
              </a:rPr>
              <a:t>Product / Service</a:t>
            </a:r>
            <a:br>
              <a:rPr lang="en-US" sz="2200" dirty="0">
                <a:latin typeface="Segoe UI Semibold" panose="020B0702040204020203" pitchFamily="34" charset="0"/>
                <a:cs typeface="Segoe UI Semibold" panose="020B0702040204020203" pitchFamily="34" charset="0"/>
              </a:rPr>
            </a:br>
            <a:r>
              <a:rPr lang="en-US" sz="2200" dirty="0">
                <a:latin typeface="Segoe UI Semibold" panose="020B0702040204020203" pitchFamily="34" charset="0"/>
                <a:cs typeface="Segoe UI Semibold" panose="020B0702040204020203" pitchFamily="34" charset="0"/>
              </a:rPr>
              <a:t>Features</a:t>
            </a:r>
            <a:endParaRPr lang="en-IN" sz="2200" dirty="0">
              <a:latin typeface="Segoe UI Semibold" panose="020B0702040204020203" pitchFamily="34" charset="0"/>
              <a:cs typeface="Segoe UI Semibold" panose="020B0702040204020203" pitchFamily="34" charset="0"/>
            </a:endParaRPr>
          </a:p>
        </p:txBody>
      </p:sp>
      <p:sp>
        <p:nvSpPr>
          <p:cNvPr id="173" name="TextBox 172">
            <a:extLst>
              <a:ext uri="{FF2B5EF4-FFF2-40B4-BE49-F238E27FC236}">
                <a16:creationId xmlns:a16="http://schemas.microsoft.com/office/drawing/2014/main" id="{2E0B17C7-F859-4570-92B3-00FABD05F8AF}"/>
              </a:ext>
            </a:extLst>
          </p:cNvPr>
          <p:cNvSpPr txBox="1"/>
          <p:nvPr/>
        </p:nvSpPr>
        <p:spPr>
          <a:xfrm>
            <a:off x="9085745" y="1355565"/>
            <a:ext cx="2042546" cy="769441"/>
          </a:xfrm>
          <a:prstGeom prst="rect">
            <a:avLst/>
          </a:prstGeom>
          <a:noFill/>
        </p:spPr>
        <p:txBody>
          <a:bodyPr wrap="none" rtlCol="0">
            <a:spAutoFit/>
          </a:bodyPr>
          <a:lstStyle/>
          <a:p>
            <a:pPr algn="ctr"/>
            <a:r>
              <a:rPr lang="en-US" sz="2200" dirty="0">
                <a:latin typeface="Segoe UI Semibold" panose="020B0702040204020203" pitchFamily="34" charset="0"/>
                <a:cs typeface="Segoe UI Semibold" panose="020B0702040204020203" pitchFamily="34" charset="0"/>
              </a:rPr>
              <a:t>Farmer:</a:t>
            </a:r>
            <a:br>
              <a:rPr lang="en-US" sz="2200" dirty="0">
                <a:latin typeface="Segoe UI Semibold" panose="020B0702040204020203" pitchFamily="34" charset="0"/>
                <a:cs typeface="Segoe UI Semibold" panose="020B0702040204020203" pitchFamily="34" charset="0"/>
              </a:rPr>
            </a:br>
            <a:r>
              <a:rPr lang="en-US" sz="2200" dirty="0">
                <a:latin typeface="Segoe UI Semibold" panose="020B0702040204020203" pitchFamily="34" charset="0"/>
                <a:cs typeface="Segoe UI Semibold" panose="020B0702040204020203" pitchFamily="34" charset="0"/>
              </a:rPr>
              <a:t>End Consumer</a:t>
            </a:r>
            <a:endParaRPr lang="en-IN" sz="2200" dirty="0">
              <a:latin typeface="Segoe UI Semibold" panose="020B0702040204020203" pitchFamily="34" charset="0"/>
              <a:cs typeface="Segoe UI Semibold" panose="020B0702040204020203" pitchFamily="34" charset="0"/>
            </a:endParaRPr>
          </a:p>
        </p:txBody>
      </p:sp>
      <p:sp>
        <p:nvSpPr>
          <p:cNvPr id="174" name="Content Placeholder 4">
            <a:extLst>
              <a:ext uri="{FF2B5EF4-FFF2-40B4-BE49-F238E27FC236}">
                <a16:creationId xmlns:a16="http://schemas.microsoft.com/office/drawing/2014/main" id="{D7832217-8315-4B92-8ADE-D8ABC0725056}"/>
              </a:ext>
            </a:extLst>
          </p:cNvPr>
          <p:cNvSpPr txBox="1">
            <a:spLocks/>
          </p:cNvSpPr>
          <p:nvPr/>
        </p:nvSpPr>
        <p:spPr>
          <a:xfrm>
            <a:off x="911593" y="2503437"/>
            <a:ext cx="3151120" cy="3677637"/>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latin typeface="Segoe UI "/>
              </a:rPr>
              <a:t>Indian Meteorological Department: Government</a:t>
            </a:r>
          </a:p>
          <a:p>
            <a:pPr>
              <a:lnSpc>
                <a:spcPct val="120000"/>
              </a:lnSpc>
            </a:pPr>
            <a:endParaRPr lang="en-US" dirty="0">
              <a:latin typeface="Segoe UI "/>
            </a:endParaRPr>
          </a:p>
          <a:p>
            <a:pPr>
              <a:lnSpc>
                <a:spcPct val="120000"/>
              </a:lnSpc>
            </a:pPr>
            <a:r>
              <a:rPr lang="en-US" dirty="0">
                <a:latin typeface="Segoe UI "/>
              </a:rPr>
              <a:t>Agriculture Universities issue advisories</a:t>
            </a:r>
          </a:p>
          <a:p>
            <a:pPr>
              <a:lnSpc>
                <a:spcPct val="120000"/>
              </a:lnSpc>
            </a:pPr>
            <a:endParaRPr lang="en-US" dirty="0">
              <a:latin typeface="Segoe UI "/>
            </a:endParaRPr>
          </a:p>
          <a:p>
            <a:pPr>
              <a:lnSpc>
                <a:spcPct val="120000"/>
              </a:lnSpc>
            </a:pPr>
            <a:r>
              <a:rPr lang="en-US" dirty="0">
                <a:latin typeface="Segoe UI "/>
              </a:rPr>
              <a:t>Disseminated primarily through Radio / TV</a:t>
            </a:r>
          </a:p>
          <a:p>
            <a:pPr>
              <a:lnSpc>
                <a:spcPct val="120000"/>
              </a:lnSpc>
            </a:pPr>
            <a:endParaRPr lang="en-US" dirty="0">
              <a:latin typeface="Segoe UI "/>
            </a:endParaRPr>
          </a:p>
          <a:p>
            <a:pPr>
              <a:lnSpc>
                <a:spcPct val="120000"/>
              </a:lnSpc>
            </a:pPr>
            <a:endParaRPr lang="en-US" dirty="0">
              <a:latin typeface="Segoe UI "/>
            </a:endParaRPr>
          </a:p>
          <a:p>
            <a:pPr>
              <a:lnSpc>
                <a:spcPct val="120000"/>
              </a:lnSpc>
            </a:pPr>
            <a:endParaRPr lang="en-US" dirty="0">
              <a:latin typeface="Segoe UI "/>
            </a:endParaRPr>
          </a:p>
          <a:p>
            <a:pPr>
              <a:lnSpc>
                <a:spcPct val="120000"/>
              </a:lnSpc>
            </a:pPr>
            <a:endParaRPr lang="en-US" dirty="0">
              <a:latin typeface="Segoe UI "/>
            </a:endParaRPr>
          </a:p>
        </p:txBody>
      </p:sp>
      <p:sp>
        <p:nvSpPr>
          <p:cNvPr id="175" name="Rectangle 174">
            <a:extLst>
              <a:ext uri="{FF2B5EF4-FFF2-40B4-BE49-F238E27FC236}">
                <a16:creationId xmlns:a16="http://schemas.microsoft.com/office/drawing/2014/main" id="{2204F073-AD7E-4785-A36F-164A50C43207}"/>
              </a:ext>
            </a:extLst>
          </p:cNvPr>
          <p:cNvSpPr/>
          <p:nvPr/>
        </p:nvSpPr>
        <p:spPr>
          <a:xfrm>
            <a:off x="4622157" y="2405955"/>
            <a:ext cx="3192683" cy="3844569"/>
          </a:xfrm>
          <a:prstGeom prst="rect">
            <a:avLst/>
          </a:prstGeom>
        </p:spPr>
        <p:txBody>
          <a:bodyPr>
            <a:normAutofit/>
          </a:bodyPr>
          <a:lstStyle/>
          <a:p>
            <a:pPr marL="228600" indent="-228600">
              <a:lnSpc>
                <a:spcPct val="120000"/>
              </a:lnSpc>
              <a:spcBef>
                <a:spcPts val="1000"/>
              </a:spcBef>
              <a:buFont typeface="Arial" panose="020B0604020202020204" pitchFamily="34" charset="0"/>
              <a:buChar char="•"/>
            </a:pPr>
            <a:r>
              <a:rPr lang="en-US" sz="2000" dirty="0">
                <a:latin typeface="Segoe UI "/>
              </a:rPr>
              <a:t>Uni-directional information flow</a:t>
            </a:r>
          </a:p>
          <a:p>
            <a:pPr marL="228600" indent="-228600">
              <a:lnSpc>
                <a:spcPct val="120000"/>
              </a:lnSpc>
              <a:spcBef>
                <a:spcPts val="1000"/>
              </a:spcBef>
              <a:buFont typeface="Arial" panose="020B0604020202020204" pitchFamily="34" charset="0"/>
              <a:buChar char="•"/>
            </a:pPr>
            <a:r>
              <a:rPr lang="en-US" sz="2000" dirty="0">
                <a:latin typeface="Segoe UI "/>
              </a:rPr>
              <a:t>Macro-knowledge (District-level)</a:t>
            </a:r>
          </a:p>
          <a:p>
            <a:pPr marL="228600" indent="-228600">
              <a:lnSpc>
                <a:spcPct val="120000"/>
              </a:lnSpc>
              <a:spcBef>
                <a:spcPts val="1000"/>
              </a:spcBef>
              <a:buFont typeface="Arial" panose="020B0604020202020204" pitchFamily="34" charset="0"/>
              <a:buChar char="•"/>
            </a:pPr>
            <a:r>
              <a:rPr lang="en-US" sz="2000" dirty="0">
                <a:latin typeface="Segoe UI "/>
              </a:rPr>
              <a:t>Asynchronous communication (not real-time)</a:t>
            </a:r>
          </a:p>
          <a:p>
            <a:pPr marL="228600" indent="-228600">
              <a:lnSpc>
                <a:spcPct val="120000"/>
              </a:lnSpc>
              <a:spcBef>
                <a:spcPts val="1000"/>
              </a:spcBef>
              <a:buFont typeface="Arial" panose="020B0604020202020204" pitchFamily="34" charset="0"/>
              <a:buChar char="•"/>
            </a:pPr>
            <a:r>
              <a:rPr lang="en-US" sz="2000" dirty="0">
                <a:latin typeface="Segoe UI "/>
              </a:rPr>
              <a:t>Twice a week</a:t>
            </a:r>
          </a:p>
        </p:txBody>
      </p:sp>
      <p:sp>
        <p:nvSpPr>
          <p:cNvPr id="15" name="Rectangle 14">
            <a:extLst>
              <a:ext uri="{FF2B5EF4-FFF2-40B4-BE49-F238E27FC236}">
                <a16:creationId xmlns:a16="http://schemas.microsoft.com/office/drawing/2014/main" id="{226FC3C6-9364-4A1E-88EC-F1AE96050E7B}"/>
              </a:ext>
            </a:extLst>
          </p:cNvPr>
          <p:cNvSpPr/>
          <p:nvPr/>
        </p:nvSpPr>
        <p:spPr>
          <a:xfrm>
            <a:off x="8349205" y="2503437"/>
            <a:ext cx="3179180" cy="3677637"/>
          </a:xfrm>
          <a:prstGeom prst="rect">
            <a:avLst/>
          </a:prstGeom>
        </p:spPr>
        <p:txBody>
          <a:bodyPr>
            <a:normAutofit/>
          </a:bodyPr>
          <a:lstStyle/>
          <a:p>
            <a:pPr marL="228600" indent="-228600">
              <a:lnSpc>
                <a:spcPct val="120000"/>
              </a:lnSpc>
              <a:spcBef>
                <a:spcPts val="1000"/>
              </a:spcBef>
              <a:buFont typeface="Arial" panose="020B0604020202020204" pitchFamily="34" charset="0"/>
              <a:buChar char="•"/>
            </a:pPr>
            <a:r>
              <a:rPr lang="en-US" sz="2000" dirty="0">
                <a:latin typeface="Segoe UI "/>
              </a:rPr>
              <a:t>Widening knowledge gap on modern technologies (advisories)</a:t>
            </a:r>
          </a:p>
          <a:p>
            <a:pPr marL="228600" indent="-228600">
              <a:lnSpc>
                <a:spcPct val="120000"/>
              </a:lnSpc>
              <a:spcBef>
                <a:spcPts val="1000"/>
              </a:spcBef>
              <a:buFont typeface="Arial" panose="020B0604020202020204" pitchFamily="34" charset="0"/>
              <a:buChar char="•"/>
            </a:pPr>
            <a:r>
              <a:rPr lang="en-US" sz="2000" dirty="0">
                <a:latin typeface="Segoe UI "/>
              </a:rPr>
              <a:t>Need for more real-time, localized and dynamic info.: climate change shocks</a:t>
            </a:r>
          </a:p>
        </p:txBody>
      </p:sp>
      <p:pic>
        <p:nvPicPr>
          <p:cNvPr id="18" name="Picture 17">
            <a:extLst>
              <a:ext uri="{FF2B5EF4-FFF2-40B4-BE49-F238E27FC236}">
                <a16:creationId xmlns:a16="http://schemas.microsoft.com/office/drawing/2014/main" id="{D6B6DA53-A24D-4E8C-B011-E2822540F8E9}"/>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63709" y="1291287"/>
            <a:ext cx="882483" cy="882483"/>
          </a:xfrm>
          <a:prstGeom prst="rect">
            <a:avLst/>
          </a:prstGeom>
        </p:spPr>
      </p:pic>
      <p:pic>
        <p:nvPicPr>
          <p:cNvPr id="2049" name="Picture 2048">
            <a:extLst>
              <a:ext uri="{FF2B5EF4-FFF2-40B4-BE49-F238E27FC236}">
                <a16:creationId xmlns:a16="http://schemas.microsoft.com/office/drawing/2014/main" id="{FAD08815-0E3B-444C-99FC-BCBA22863C7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707671" y="870288"/>
            <a:ext cx="2223408" cy="2398398"/>
          </a:xfrm>
          <a:prstGeom prst="rect">
            <a:avLst/>
          </a:prstGeom>
        </p:spPr>
      </p:pic>
    </p:spTree>
    <p:extLst>
      <p:ext uri="{BB962C8B-B14F-4D97-AF65-F5344CB8AC3E}">
        <p14:creationId xmlns:p14="http://schemas.microsoft.com/office/powerpoint/2010/main" val="1101110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07B1E-B88C-486C-97A4-24F1F0674A28}"/>
              </a:ext>
            </a:extLst>
          </p:cNvPr>
          <p:cNvSpPr>
            <a:spLocks noGrp="1"/>
          </p:cNvSpPr>
          <p:nvPr>
            <p:ph type="title"/>
          </p:nvPr>
        </p:nvSpPr>
        <p:spPr/>
        <p:txBody>
          <a:bodyPr vert="horz" lIns="91440" tIns="45720" rIns="91440" bIns="45720" rtlCol="0" anchor="b" anchorCtr="0">
            <a:noAutofit/>
          </a:bodyPr>
          <a:lstStyle/>
          <a:p>
            <a:r>
              <a:rPr lang="en-US" b="1" dirty="0" err="1">
                <a:latin typeface="Segoe UI Semibold" panose="020B0702040204020203" pitchFamily="34" charset="0"/>
                <a:cs typeface="Segoe UI Semibold" panose="020B0702040204020203" pitchFamily="34" charset="0"/>
              </a:rPr>
              <a:t>Agromet</a:t>
            </a:r>
            <a:r>
              <a:rPr lang="en-US" b="1" dirty="0">
                <a:latin typeface="Segoe UI Semibold" panose="020B0702040204020203" pitchFamily="34" charset="0"/>
                <a:cs typeface="Segoe UI Semibold" panose="020B0702040204020203" pitchFamily="34" charset="0"/>
              </a:rPr>
              <a:t>-Advisory (Sample)</a:t>
            </a:r>
            <a:endParaRPr lang="en-IN" b="1" dirty="0">
              <a:latin typeface="Segoe UI Semibold" panose="020B0702040204020203" pitchFamily="34" charset="0"/>
              <a:cs typeface="Segoe UI Semibold" panose="020B0702040204020203" pitchFamily="34" charset="0"/>
            </a:endParaRPr>
          </a:p>
        </p:txBody>
      </p:sp>
      <p:pic>
        <p:nvPicPr>
          <p:cNvPr id="17" name="Picture 16">
            <a:extLst>
              <a:ext uri="{FF2B5EF4-FFF2-40B4-BE49-F238E27FC236}">
                <a16:creationId xmlns:a16="http://schemas.microsoft.com/office/drawing/2014/main" id="{6CE85D37-2202-400B-9507-543C923034B5}"/>
              </a:ext>
            </a:extLst>
          </p:cNvPr>
          <p:cNvPicPr>
            <a:picLocks noChangeAspect="1"/>
          </p:cNvPicPr>
          <p:nvPr/>
        </p:nvPicPr>
        <p:blipFill>
          <a:blip r:embed="rId3">
            <a:grayscl/>
          </a:blip>
          <a:stretch>
            <a:fillRect/>
          </a:stretch>
        </p:blipFill>
        <p:spPr>
          <a:xfrm>
            <a:off x="397440" y="1321899"/>
            <a:ext cx="7936331" cy="4639063"/>
          </a:xfrm>
          <a:prstGeom prst="rect">
            <a:avLst/>
          </a:prstGeom>
          <a:ln>
            <a:solidFill>
              <a:schemeClr val="tx2"/>
            </a:solidFill>
          </a:ln>
          <a:effectLst>
            <a:outerShdw blurRad="50800" dist="38100" dir="8100000" algn="tr" rotWithShape="0">
              <a:prstClr val="black">
                <a:alpha val="40000"/>
              </a:prstClr>
            </a:outerShdw>
          </a:effectLst>
        </p:spPr>
      </p:pic>
      <p:pic>
        <p:nvPicPr>
          <p:cNvPr id="19" name="Picture 18">
            <a:extLst>
              <a:ext uri="{FF2B5EF4-FFF2-40B4-BE49-F238E27FC236}">
                <a16:creationId xmlns:a16="http://schemas.microsoft.com/office/drawing/2014/main" id="{EEEBD3A3-B2FB-4A6F-9432-3FED97F21491}"/>
              </a:ext>
            </a:extLst>
          </p:cNvPr>
          <p:cNvPicPr>
            <a:picLocks noChangeAspect="1"/>
          </p:cNvPicPr>
          <p:nvPr/>
        </p:nvPicPr>
        <p:blipFill rotWithShape="1">
          <a:blip r:embed="rId4">
            <a:grayscl/>
          </a:blip>
          <a:srcRect b="28372"/>
          <a:stretch/>
        </p:blipFill>
        <p:spPr>
          <a:xfrm>
            <a:off x="6690169" y="4903384"/>
            <a:ext cx="5208608" cy="1659462"/>
          </a:xfrm>
          <a:prstGeom prst="rect">
            <a:avLst/>
          </a:prstGeom>
          <a:ln>
            <a:solidFill>
              <a:schemeClr val="tx2"/>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509740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07B1E-B88C-486C-97A4-24F1F0674A28}"/>
              </a:ext>
            </a:extLst>
          </p:cNvPr>
          <p:cNvSpPr>
            <a:spLocks noGrp="1"/>
          </p:cNvSpPr>
          <p:nvPr>
            <p:ph type="title"/>
          </p:nvPr>
        </p:nvSpPr>
        <p:spPr>
          <a:xfrm>
            <a:off x="521207" y="448056"/>
            <a:ext cx="10521041" cy="640080"/>
          </a:xfrm>
        </p:spPr>
        <p:txBody>
          <a:bodyPr vert="horz" lIns="91440" tIns="45720" rIns="91440" bIns="45720" rtlCol="0" anchor="b" anchorCtr="0">
            <a:noAutofit/>
          </a:bodyPr>
          <a:lstStyle/>
          <a:p>
            <a:r>
              <a:rPr lang="en-US" b="1" dirty="0">
                <a:latin typeface="Segoe UI Semibold" panose="020B0702040204020203" pitchFamily="34" charset="0"/>
                <a:cs typeface="Segoe UI Semibold" panose="020B0702040204020203" pitchFamily="34" charset="0"/>
              </a:rPr>
              <a:t>But, the digital and information landscape has changed.. </a:t>
            </a:r>
            <a:endParaRPr lang="en-IN" b="1" dirty="0">
              <a:latin typeface="Segoe UI Semibold" panose="020B0702040204020203" pitchFamily="34" charset="0"/>
              <a:cs typeface="Segoe UI Semibold" panose="020B0702040204020203" pitchFamily="34" charset="0"/>
            </a:endParaRPr>
          </a:p>
        </p:txBody>
      </p:sp>
      <p:pic>
        <p:nvPicPr>
          <p:cNvPr id="5" name="Picture 4">
            <a:extLst>
              <a:ext uri="{FF2B5EF4-FFF2-40B4-BE49-F238E27FC236}">
                <a16:creationId xmlns:a16="http://schemas.microsoft.com/office/drawing/2014/main" id="{B4F2A818-EAA9-45EB-8A01-F6723DE3C568}"/>
              </a:ext>
            </a:extLst>
          </p:cNvPr>
          <p:cNvPicPr>
            <a:picLocks noChangeAspect="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GlowDiffused/>
                    </a14:imgEffect>
                    <a14:imgEffect>
                      <a14:brightnessContrast bright="40000" contrast="40000"/>
                    </a14:imgEffect>
                  </a14:imgLayer>
                </a14:imgProps>
              </a:ext>
            </a:extLst>
          </a:blip>
          <a:srcRect l="3939" r="78393"/>
          <a:stretch/>
        </p:blipFill>
        <p:spPr>
          <a:xfrm>
            <a:off x="579866" y="3479672"/>
            <a:ext cx="1957499" cy="241779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37ACBDBB-3FF5-45C0-AB74-F9660FC299FE}"/>
              </a:ext>
            </a:extLst>
          </p:cNvPr>
          <p:cNvPicPr>
            <a:picLocks noChangeAspect="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owDiffused/>
                    </a14:imgEffect>
                    <a14:imgEffect>
                      <a14:brightnessContrast bright="40000" contrast="40000"/>
                    </a14:imgEffect>
                  </a14:imgLayer>
                </a14:imgProps>
              </a:ext>
            </a:extLst>
          </a:blip>
          <a:srcRect l="22154" r="57757"/>
          <a:stretch/>
        </p:blipFill>
        <p:spPr>
          <a:xfrm>
            <a:off x="3308036" y="3479672"/>
            <a:ext cx="2225780" cy="2417796"/>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2C6D94D-A670-4BEB-92E5-87F2BDDFA361}"/>
              </a:ext>
            </a:extLst>
          </p:cNvPr>
          <p:cNvPicPr>
            <a:picLocks noChangeAspect="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GlowDiffused/>
                    </a14:imgEffect>
                    <a14:imgEffect>
                      <a14:brightnessContrast bright="40000" contrast="40000"/>
                    </a14:imgEffect>
                  </a14:imgLayer>
                </a14:imgProps>
              </a:ext>
            </a:extLst>
          </a:blip>
          <a:srcRect l="61429" r="19286"/>
          <a:stretch/>
        </p:blipFill>
        <p:spPr>
          <a:xfrm>
            <a:off x="6304488" y="3479672"/>
            <a:ext cx="2136750" cy="24177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094EF5D-120C-4DBF-A120-5057F459FA8B}"/>
              </a:ext>
            </a:extLst>
          </p:cNvPr>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GlowDiffused/>
                    </a14:imgEffect>
                    <a14:imgEffect>
                      <a14:brightnessContrast bright="40000" contrast="40000"/>
                    </a14:imgEffect>
                  </a14:imgLayer>
                </a14:imgProps>
              </a:ext>
            </a:extLst>
          </a:blip>
          <a:srcRect l="80714" r="982"/>
          <a:stretch/>
        </p:blipFill>
        <p:spPr>
          <a:xfrm>
            <a:off x="9470920" y="3479672"/>
            <a:ext cx="2027934" cy="2417796"/>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01BDD4DA-2C3B-49F5-A10F-AE5F518D5FC3}"/>
              </a:ext>
            </a:extLst>
          </p:cNvPr>
          <p:cNvSpPr txBox="1"/>
          <p:nvPr/>
        </p:nvSpPr>
        <p:spPr>
          <a:xfrm>
            <a:off x="362607" y="2804859"/>
            <a:ext cx="2441770" cy="584775"/>
          </a:xfrm>
          <a:prstGeom prst="rect">
            <a:avLst/>
          </a:prstGeom>
          <a:noFill/>
        </p:spPr>
        <p:txBody>
          <a:bodyPr wrap="square" rtlCol="0">
            <a:spAutoFit/>
          </a:bodyPr>
          <a:lstStyle>
            <a:defPPr>
              <a:defRPr lang="en-US"/>
            </a:defPPr>
            <a:lvl1pPr>
              <a:defRPr sz="2800" b="1">
                <a:latin typeface="Segoe UI" panose="020B0502040204020203" pitchFamily="34" charset="0"/>
                <a:cs typeface="Segoe UI" panose="020B0502040204020203" pitchFamily="34" charset="0"/>
              </a:defRPr>
            </a:lvl1pPr>
          </a:lstStyle>
          <a:p>
            <a:pPr algn="ctr"/>
            <a:r>
              <a:rPr lang="en-US" sz="1600" b="0" dirty="0">
                <a:latin typeface="Segoe UI Semibold" panose="020B0702040204020203" pitchFamily="34" charset="0"/>
                <a:cs typeface="Segoe UI Semibold" panose="020B0702040204020203" pitchFamily="34" charset="0"/>
              </a:rPr>
              <a:t>Number of smartphone</a:t>
            </a:r>
          </a:p>
          <a:p>
            <a:pPr algn="ctr"/>
            <a:r>
              <a:rPr lang="en-US" sz="1600" b="0" dirty="0">
                <a:latin typeface="Segoe UI Semibold" panose="020B0702040204020203" pitchFamily="34" charset="0"/>
                <a:cs typeface="Segoe UI Semibold" panose="020B0702040204020203" pitchFamily="34" charset="0"/>
              </a:rPr>
              <a:t>users per 100 people</a:t>
            </a:r>
            <a:endParaRPr lang="en-IN" sz="1600" b="0" dirty="0">
              <a:latin typeface="Segoe UI Semibold" panose="020B07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8B8B5DAC-A9C7-4AEB-83AB-452422D501DD}"/>
              </a:ext>
            </a:extLst>
          </p:cNvPr>
          <p:cNvSpPr txBox="1"/>
          <p:nvPr/>
        </p:nvSpPr>
        <p:spPr>
          <a:xfrm>
            <a:off x="3379412" y="2804859"/>
            <a:ext cx="2125696" cy="584775"/>
          </a:xfrm>
          <a:prstGeom prst="rect">
            <a:avLst/>
          </a:prstGeom>
          <a:noFill/>
        </p:spPr>
        <p:txBody>
          <a:bodyPr wrap="square" rtlCol="0">
            <a:spAutoFit/>
          </a:bodyPr>
          <a:lstStyle>
            <a:defPPr>
              <a:defRPr lang="en-US"/>
            </a:defPPr>
            <a:lvl1pPr>
              <a:defRPr sz="2800" b="1">
                <a:latin typeface="Segoe UI" panose="020B0502040204020203" pitchFamily="34" charset="0"/>
                <a:cs typeface="Segoe UI" panose="020B0502040204020203" pitchFamily="34" charset="0"/>
              </a:defRPr>
            </a:lvl1pPr>
          </a:lstStyle>
          <a:p>
            <a:pPr algn="ctr"/>
            <a:r>
              <a:rPr lang="en-US" sz="1600" b="0" dirty="0">
                <a:latin typeface="Segoe UI Semibold" panose="020B0702040204020203" pitchFamily="34" charset="0"/>
                <a:cs typeface="Segoe UI Semibold" panose="020B0702040204020203" pitchFamily="34" charset="0"/>
              </a:rPr>
              <a:t>Total number of</a:t>
            </a:r>
            <a:br>
              <a:rPr lang="en-US" sz="1600" b="0" dirty="0">
                <a:latin typeface="Segoe UI Semibold" panose="020B0702040204020203" pitchFamily="34" charset="0"/>
                <a:cs typeface="Segoe UI Semibold" panose="020B0702040204020203" pitchFamily="34" charset="0"/>
              </a:rPr>
            </a:br>
            <a:r>
              <a:rPr lang="en-US" sz="1600" b="0" dirty="0">
                <a:latin typeface="Segoe UI Semibold" panose="020B0702040204020203" pitchFamily="34" charset="0"/>
                <a:cs typeface="Segoe UI Semibold" panose="020B0702040204020203" pitchFamily="34" charset="0"/>
              </a:rPr>
              <a:t>internet users </a:t>
            </a:r>
            <a:endParaRPr lang="en-IN" sz="1600" b="0" dirty="0">
              <a:latin typeface="Segoe UI Semibold" panose="020B0702040204020203" pitchFamily="34" charset="0"/>
              <a:cs typeface="Segoe UI Semibold" panose="020B0702040204020203" pitchFamily="34" charset="0"/>
            </a:endParaRPr>
          </a:p>
        </p:txBody>
      </p:sp>
      <p:sp>
        <p:nvSpPr>
          <p:cNvPr id="11" name="TextBox 10">
            <a:extLst>
              <a:ext uri="{FF2B5EF4-FFF2-40B4-BE49-F238E27FC236}">
                <a16:creationId xmlns:a16="http://schemas.microsoft.com/office/drawing/2014/main" id="{6377DB1A-38EF-4054-8717-AF935DB98991}"/>
              </a:ext>
            </a:extLst>
          </p:cNvPr>
          <p:cNvSpPr txBox="1"/>
          <p:nvPr/>
        </p:nvSpPr>
        <p:spPr>
          <a:xfrm>
            <a:off x="6108245" y="2681748"/>
            <a:ext cx="2563295" cy="830997"/>
          </a:xfrm>
          <a:prstGeom prst="rect">
            <a:avLst/>
          </a:prstGeom>
          <a:noFill/>
        </p:spPr>
        <p:txBody>
          <a:bodyPr wrap="square" rtlCol="0">
            <a:spAutoFit/>
          </a:bodyPr>
          <a:lstStyle>
            <a:defPPr>
              <a:defRPr lang="en-US"/>
            </a:defPPr>
            <a:lvl1pPr>
              <a:defRPr sz="2800" b="1">
                <a:latin typeface="Segoe UI" panose="020B0502040204020203" pitchFamily="34" charset="0"/>
                <a:cs typeface="Segoe UI" panose="020B0502040204020203" pitchFamily="34" charset="0"/>
              </a:defRPr>
            </a:lvl1pPr>
          </a:lstStyle>
          <a:p>
            <a:pPr algn="ctr"/>
            <a:r>
              <a:rPr lang="en-US" sz="1600" b="0" dirty="0">
                <a:latin typeface="Segoe UI Semibold" panose="020B0702040204020203" pitchFamily="34" charset="0"/>
                <a:cs typeface="Segoe UI Semibold" panose="020B0702040204020203" pitchFamily="34" charset="0"/>
              </a:rPr>
              <a:t>Monthly data consumption per unique connection</a:t>
            </a:r>
            <a:endParaRPr lang="en-IN" sz="1600" b="0" dirty="0">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21D0C309-BB23-4261-B58D-FA3DAE543712}"/>
              </a:ext>
            </a:extLst>
          </p:cNvPr>
          <p:cNvSpPr txBox="1"/>
          <p:nvPr/>
        </p:nvSpPr>
        <p:spPr>
          <a:xfrm>
            <a:off x="9383411" y="2681748"/>
            <a:ext cx="2226102" cy="830997"/>
          </a:xfrm>
          <a:prstGeom prst="rect">
            <a:avLst/>
          </a:prstGeom>
          <a:noFill/>
        </p:spPr>
        <p:txBody>
          <a:bodyPr wrap="square" rtlCol="0">
            <a:spAutoFit/>
          </a:bodyPr>
          <a:lstStyle>
            <a:defPPr>
              <a:defRPr lang="en-US"/>
            </a:defPPr>
            <a:lvl1pPr>
              <a:defRPr sz="2800" b="1">
                <a:latin typeface="Segoe UI" panose="020B0502040204020203" pitchFamily="34" charset="0"/>
                <a:cs typeface="Segoe UI" panose="020B0502040204020203" pitchFamily="34" charset="0"/>
              </a:defRPr>
            </a:lvl1pPr>
          </a:lstStyle>
          <a:p>
            <a:pPr algn="ctr"/>
            <a:r>
              <a:rPr lang="en-US" sz="1600" b="0" dirty="0">
                <a:latin typeface="Segoe UI Semibold" panose="020B0702040204020203" pitchFamily="34" charset="0"/>
                <a:cs typeface="Segoe UI Semibold" panose="020B0702040204020203" pitchFamily="34" charset="0"/>
              </a:rPr>
              <a:t>Monthly data price</a:t>
            </a:r>
          </a:p>
          <a:p>
            <a:pPr algn="ctr"/>
            <a:r>
              <a:rPr lang="en-US" sz="1600" b="0" dirty="0">
                <a:latin typeface="Segoe UI Semibold" panose="020B0702040204020203" pitchFamily="34" charset="0"/>
                <a:cs typeface="Segoe UI Semibold" panose="020B0702040204020203" pitchFamily="34" charset="0"/>
              </a:rPr>
              <a:t>(per 1gb as % of monthly GDP)</a:t>
            </a:r>
            <a:endParaRPr lang="en-IN" sz="1600" b="0" dirty="0">
              <a:latin typeface="Segoe UI Semibold" panose="020B0702040204020203" pitchFamily="34" charset="0"/>
              <a:cs typeface="Segoe UI Semibold" panose="020B0702040204020203" pitchFamily="34" charset="0"/>
            </a:endParaRPr>
          </a:p>
        </p:txBody>
      </p:sp>
      <p:sp>
        <p:nvSpPr>
          <p:cNvPr id="13" name="TextBox 12">
            <a:extLst>
              <a:ext uri="{FF2B5EF4-FFF2-40B4-BE49-F238E27FC236}">
                <a16:creationId xmlns:a16="http://schemas.microsoft.com/office/drawing/2014/main" id="{D540E6D4-E821-49D5-A5FC-209079EC13F8}"/>
              </a:ext>
            </a:extLst>
          </p:cNvPr>
          <p:cNvSpPr txBox="1"/>
          <p:nvPr/>
        </p:nvSpPr>
        <p:spPr>
          <a:xfrm>
            <a:off x="253470" y="6305770"/>
            <a:ext cx="4702185" cy="307777"/>
          </a:xfrm>
          <a:prstGeom prst="rect">
            <a:avLst/>
          </a:prstGeom>
          <a:noFill/>
        </p:spPr>
        <p:txBody>
          <a:bodyPr wrap="none" rtlCol="0">
            <a:spAutoFit/>
          </a:bodyPr>
          <a:lstStyle/>
          <a:p>
            <a:r>
              <a:rPr lang="en-US" sz="1400" i="1" dirty="0">
                <a:latin typeface="Segoe UI" panose="020B0502040204020203" pitchFamily="34" charset="0"/>
                <a:cs typeface="Segoe UI" panose="020B0502040204020203" pitchFamily="34" charset="0"/>
              </a:rPr>
              <a:t>Source: Digital India, McKinsey Global Institute, Mar 2019</a:t>
            </a:r>
            <a:endParaRPr lang="en-IN" sz="1400" i="1"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C8B21C4E-0302-4106-A2D8-AD9D7F06EFD5}"/>
              </a:ext>
            </a:extLst>
          </p:cNvPr>
          <p:cNvSpPr txBox="1"/>
          <p:nvPr/>
        </p:nvSpPr>
        <p:spPr>
          <a:xfrm>
            <a:off x="2230864" y="1392363"/>
            <a:ext cx="9329165" cy="1015663"/>
          </a:xfrm>
          <a:prstGeom prst="rect">
            <a:avLst/>
          </a:prstGeom>
          <a:noFill/>
        </p:spPr>
        <p:txBody>
          <a:bodyPr wrap="square" rtlCol="0">
            <a:spAutoFit/>
          </a:bodyPr>
          <a:lstStyle/>
          <a:p>
            <a:r>
              <a:rPr lang="en-US" sz="3600" b="1" dirty="0">
                <a:latin typeface="Segoe UI" panose="020B0502040204020203" pitchFamily="34" charset="0"/>
                <a:cs typeface="Segoe UI" panose="020B0502040204020203" pitchFamily="34" charset="0"/>
              </a:rPr>
              <a:t>1.2 bn </a:t>
            </a:r>
            <a:r>
              <a:rPr lang="en-US" sz="2400" dirty="0">
                <a:latin typeface="Segoe UI" panose="020B0502040204020203" pitchFamily="34" charset="0"/>
                <a:cs typeface="Segoe UI" panose="020B0502040204020203" pitchFamily="34" charset="0"/>
              </a:rPr>
              <a:t>people enrolled in the world’s largest unique digital identity programme</a:t>
            </a:r>
            <a:endParaRPr lang="en-IN" sz="2400" dirty="0">
              <a:latin typeface="Segoe UI" panose="020B0502040204020203" pitchFamily="34" charset="0"/>
              <a:cs typeface="Segoe UI" panose="020B0502040204020203" pitchFamily="34" charset="0"/>
            </a:endParaRPr>
          </a:p>
        </p:txBody>
      </p:sp>
      <p:pic>
        <p:nvPicPr>
          <p:cNvPr id="18" name="Picture 17">
            <a:extLst>
              <a:ext uri="{FF2B5EF4-FFF2-40B4-BE49-F238E27FC236}">
                <a16:creationId xmlns:a16="http://schemas.microsoft.com/office/drawing/2014/main" id="{154E7DD7-55BA-40A8-95F3-DC80C9A4A4DB}"/>
              </a:ext>
            </a:extLst>
          </p:cNvPr>
          <p:cNvPicPr>
            <a:picLocks noChangeAspect="1"/>
          </p:cNvPicPr>
          <p:nvPr/>
        </p:nvPicPr>
        <p:blipFill rotWithShape="1">
          <a:blip r:embed="rId5"/>
          <a:srcRect l="6701" t="3166" r="4409" b="11119"/>
          <a:stretch/>
        </p:blipFill>
        <p:spPr>
          <a:xfrm>
            <a:off x="660107" y="1396260"/>
            <a:ext cx="1536033" cy="1015663"/>
          </a:xfrm>
          <a:prstGeom prst="rect">
            <a:avLst/>
          </a:prstGeom>
          <a:ln>
            <a:solidFill>
              <a:srgbClr val="0A1725"/>
            </a:solidFill>
            <a:prstDash val="dash"/>
          </a:ln>
        </p:spPr>
      </p:pic>
    </p:spTree>
    <p:extLst>
      <p:ext uri="{BB962C8B-B14F-4D97-AF65-F5344CB8AC3E}">
        <p14:creationId xmlns:p14="http://schemas.microsoft.com/office/powerpoint/2010/main" val="595831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68EDCE-FBE9-469E-A78D-645A3599BF29}"/>
              </a:ext>
            </a:extLst>
          </p:cNvPr>
          <p:cNvPicPr>
            <a:picLocks noChangeAspect="1"/>
          </p:cNvPicPr>
          <p:nvPr/>
        </p:nvPicPr>
        <p:blipFill>
          <a:blip r:embed="rId2"/>
          <a:stretch>
            <a:fillRect/>
          </a:stretch>
        </p:blipFill>
        <p:spPr>
          <a:xfrm>
            <a:off x="391477" y="597834"/>
            <a:ext cx="11312843" cy="1466850"/>
          </a:xfrm>
          <a:prstGeom prst="rect">
            <a:avLst/>
          </a:prstGeom>
        </p:spPr>
      </p:pic>
      <p:sp>
        <p:nvSpPr>
          <p:cNvPr id="5" name="Rectangle 4">
            <a:extLst>
              <a:ext uri="{FF2B5EF4-FFF2-40B4-BE49-F238E27FC236}">
                <a16:creationId xmlns:a16="http://schemas.microsoft.com/office/drawing/2014/main" id="{723E20D9-5C95-4C9C-BE55-63A6A11AF901}"/>
              </a:ext>
            </a:extLst>
          </p:cNvPr>
          <p:cNvSpPr/>
          <p:nvPr/>
        </p:nvSpPr>
        <p:spPr>
          <a:xfrm>
            <a:off x="5282435" y="4384525"/>
            <a:ext cx="6464911" cy="1569660"/>
          </a:xfrm>
          <a:prstGeom prst="rect">
            <a:avLst/>
          </a:prstGeom>
        </p:spPr>
        <p:txBody>
          <a:bodyPr wrap="square">
            <a:spAutoFit/>
          </a:bodyPr>
          <a:lstStyle/>
          <a:p>
            <a:r>
              <a:rPr lang="en-US" sz="4800" b="1" kern="0" dirty="0">
                <a:latin typeface="Segoe UI Semibold" panose="020B0702040204020203" pitchFamily="34" charset="0"/>
                <a:cs typeface="Segoe UI Semibold" panose="020B0702040204020203" pitchFamily="34" charset="0"/>
              </a:rPr>
              <a:t>Mobile Assisted Rural Advisory Services</a:t>
            </a:r>
          </a:p>
        </p:txBody>
      </p:sp>
    </p:spTree>
    <p:extLst>
      <p:ext uri="{BB962C8B-B14F-4D97-AF65-F5344CB8AC3E}">
        <p14:creationId xmlns:p14="http://schemas.microsoft.com/office/powerpoint/2010/main" val="258786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E5550B-CA5D-43F2-8775-C4A5C2A2ABD2}"/>
              </a:ext>
            </a:extLst>
          </p:cNvPr>
          <p:cNvSpPr>
            <a:spLocks noGrp="1"/>
          </p:cNvSpPr>
          <p:nvPr>
            <p:ph type="title"/>
          </p:nvPr>
        </p:nvSpPr>
        <p:spPr>
          <a:xfrm>
            <a:off x="521207" y="312176"/>
            <a:ext cx="10984028" cy="856985"/>
          </a:xfrm>
        </p:spPr>
        <p:txBody>
          <a:bodyPr vert="horz" lIns="91440" tIns="45720" rIns="91440" bIns="45720" rtlCol="0" anchor="b" anchorCtr="0">
            <a:noAutofit/>
          </a:bodyPr>
          <a:lstStyle/>
          <a:p>
            <a:r>
              <a:rPr lang="en-US" b="1" dirty="0">
                <a:latin typeface="Segoe UI Semibold" panose="020B0702040204020203" pitchFamily="34" charset="0"/>
                <a:cs typeface="Segoe UI Semibold" panose="020B0702040204020203" pitchFamily="34" charset="0"/>
              </a:rPr>
              <a:t>Landscape has enabled emergence of DAT enabled Customized Advisory Services</a:t>
            </a:r>
            <a:endParaRPr lang="en-IN" b="1" dirty="0">
              <a:latin typeface="Segoe UI Semibold" panose="020B0702040204020203" pitchFamily="34" charset="0"/>
              <a:cs typeface="Segoe UI Semibold" panose="020B0702040204020203" pitchFamily="34" charset="0"/>
            </a:endParaRPr>
          </a:p>
        </p:txBody>
      </p:sp>
      <p:sp>
        <p:nvSpPr>
          <p:cNvPr id="24" name="TextBox 23">
            <a:extLst>
              <a:ext uri="{FF2B5EF4-FFF2-40B4-BE49-F238E27FC236}">
                <a16:creationId xmlns:a16="http://schemas.microsoft.com/office/drawing/2014/main" id="{F08C966C-372E-4B59-9FF6-D044C140ED8A}"/>
              </a:ext>
            </a:extLst>
          </p:cNvPr>
          <p:cNvSpPr txBox="1"/>
          <p:nvPr/>
        </p:nvSpPr>
        <p:spPr>
          <a:xfrm>
            <a:off x="418339" y="5688831"/>
            <a:ext cx="11315553" cy="769441"/>
          </a:xfrm>
          <a:prstGeom prst="rect">
            <a:avLst/>
          </a:prstGeom>
          <a:solidFill>
            <a:schemeClr val="accent4">
              <a:lumMod val="40000"/>
              <a:lumOff val="60000"/>
            </a:schemeClr>
          </a:solidFill>
          <a:ln>
            <a:solidFill>
              <a:schemeClr val="tx1"/>
            </a:solidFill>
            <a:prstDash val="dash"/>
          </a:ln>
        </p:spPr>
        <p:txBody>
          <a:bodyPr wrap="square" rtlCol="0">
            <a:spAutoFit/>
          </a:bodyPr>
          <a:lstStyle/>
          <a:p>
            <a:pPr algn="ctr"/>
            <a:r>
              <a:rPr lang="en-US" sz="2200" b="1" dirty="0">
                <a:solidFill>
                  <a:srgbClr val="54658C"/>
                </a:solidFill>
                <a:latin typeface="Segoe UI "/>
              </a:rPr>
              <a:t>Spectrum: Best Practices, Diagnostics, Predictive Analytics, Farm Management Solutions;  Real-Time and Bi-Directional </a:t>
            </a:r>
          </a:p>
        </p:txBody>
      </p:sp>
      <p:pic>
        <p:nvPicPr>
          <p:cNvPr id="6" name="Picture 5">
            <a:extLst>
              <a:ext uri="{FF2B5EF4-FFF2-40B4-BE49-F238E27FC236}">
                <a16:creationId xmlns:a16="http://schemas.microsoft.com/office/drawing/2014/main" id="{B69E2E78-9B19-4B5A-94DA-6E9DC93D0648}"/>
              </a:ext>
            </a:extLst>
          </p:cNvPr>
          <p:cNvPicPr>
            <a:picLocks noChangeAspect="1"/>
          </p:cNvPicPr>
          <p:nvPr/>
        </p:nvPicPr>
        <p:blipFill>
          <a:blip r:embed="rId3">
            <a:extLst>
              <a:ext uri="{BEBA8EAE-BF5A-486C-A8C5-ECC9F3942E4B}">
                <a14:imgProps xmlns:a14="http://schemas.microsoft.com/office/drawing/2010/main">
                  <a14:imgLayer r:embed="rId4">
                    <a14:imgEffect>
                      <a14:artisticTexturizer/>
                    </a14:imgEffect>
                  </a14:imgLayer>
                </a14:imgProps>
              </a:ext>
            </a:extLst>
          </a:blip>
          <a:stretch>
            <a:fillRect/>
          </a:stretch>
        </p:blipFill>
        <p:spPr>
          <a:xfrm>
            <a:off x="418339" y="1539634"/>
            <a:ext cx="6582694" cy="3778731"/>
          </a:xfrm>
          <a:prstGeom prst="rect">
            <a:avLst/>
          </a:prstGeom>
        </p:spPr>
      </p:pic>
      <p:grpSp>
        <p:nvGrpSpPr>
          <p:cNvPr id="5" name="Group 4">
            <a:extLst>
              <a:ext uri="{FF2B5EF4-FFF2-40B4-BE49-F238E27FC236}">
                <a16:creationId xmlns:a16="http://schemas.microsoft.com/office/drawing/2014/main" id="{3A1CCFD6-35A1-40F2-8FE2-5EF94E927E84}"/>
              </a:ext>
            </a:extLst>
          </p:cNvPr>
          <p:cNvGrpSpPr/>
          <p:nvPr/>
        </p:nvGrpSpPr>
        <p:grpSpPr>
          <a:xfrm>
            <a:off x="8342616" y="1906621"/>
            <a:ext cx="3551508" cy="3277587"/>
            <a:chOff x="8093154" y="1669016"/>
            <a:chExt cx="3140913" cy="3058270"/>
          </a:xfrm>
        </p:grpSpPr>
        <p:pic>
          <p:nvPicPr>
            <p:cNvPr id="4098" name="Picture 2" descr="Image result for increase yield icon">
              <a:extLst>
                <a:ext uri="{FF2B5EF4-FFF2-40B4-BE49-F238E27FC236}">
                  <a16:creationId xmlns:a16="http://schemas.microsoft.com/office/drawing/2014/main" id="{B4D8301D-EF63-4FB7-949F-E4000491224F}"/>
                </a:ext>
              </a:extLst>
            </p:cNvPr>
            <p:cNvPicPr>
              <a:picLocks noChangeAspect="1" noChangeArrowheads="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encilGrayscale/>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234860" y="1669016"/>
              <a:ext cx="2857500" cy="2495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312769E-22B9-49C0-9DFC-5F5058045088}"/>
                </a:ext>
              </a:extLst>
            </p:cNvPr>
            <p:cNvSpPr/>
            <p:nvPr/>
          </p:nvSpPr>
          <p:spPr>
            <a:xfrm>
              <a:off x="8093154" y="4080955"/>
              <a:ext cx="3140913" cy="646331"/>
            </a:xfrm>
            <a:prstGeom prst="rect">
              <a:avLst/>
            </a:prstGeom>
          </p:spPr>
          <p:txBody>
            <a:bodyPr wrap="square">
              <a:spAutoFit/>
            </a:bodyPr>
            <a:lstStyle/>
            <a:p>
              <a:pPr algn="ctr"/>
              <a:r>
                <a:rPr lang="en-US" b="1" dirty="0">
                  <a:latin typeface="Segoe UI" panose="020B0502040204020203" pitchFamily="34" charset="0"/>
                  <a:cs typeface="Segoe UI" panose="020B0502040204020203" pitchFamily="34" charset="0"/>
                </a:rPr>
                <a:t>Potential to increase yields by 15-20% </a:t>
              </a:r>
              <a:endParaRPr lang="en-IN" dirty="0">
                <a:latin typeface="Segoe UI" panose="020B0502040204020203" pitchFamily="34" charset="0"/>
                <a:cs typeface="Segoe UI" panose="020B0502040204020203" pitchFamily="34" charset="0"/>
              </a:endParaRPr>
            </a:p>
          </p:txBody>
        </p:sp>
      </p:grpSp>
      <p:grpSp>
        <p:nvGrpSpPr>
          <p:cNvPr id="8" name="Group 7">
            <a:extLst>
              <a:ext uri="{FF2B5EF4-FFF2-40B4-BE49-F238E27FC236}">
                <a16:creationId xmlns:a16="http://schemas.microsoft.com/office/drawing/2014/main" id="{38BB4758-D918-4840-BA59-04335FED1F1A}"/>
              </a:ext>
            </a:extLst>
          </p:cNvPr>
          <p:cNvGrpSpPr/>
          <p:nvPr/>
        </p:nvGrpSpPr>
        <p:grpSpPr>
          <a:xfrm>
            <a:off x="7200188" y="3071413"/>
            <a:ext cx="1257323" cy="1089500"/>
            <a:chOff x="7427115" y="3005845"/>
            <a:chExt cx="1257323" cy="1089500"/>
          </a:xfrm>
          <a:solidFill>
            <a:schemeClr val="accent4">
              <a:lumMod val="60000"/>
              <a:lumOff val="40000"/>
            </a:schemeClr>
          </a:solidFill>
        </p:grpSpPr>
        <p:sp>
          <p:nvSpPr>
            <p:cNvPr id="7" name="Arrow: Chevron 6">
              <a:extLst>
                <a:ext uri="{FF2B5EF4-FFF2-40B4-BE49-F238E27FC236}">
                  <a16:creationId xmlns:a16="http://schemas.microsoft.com/office/drawing/2014/main" id="{61F6C85D-EE19-4565-96CB-E9B0C7B5FC83}"/>
                </a:ext>
              </a:extLst>
            </p:cNvPr>
            <p:cNvSpPr/>
            <p:nvPr/>
          </p:nvSpPr>
          <p:spPr>
            <a:xfrm>
              <a:off x="8171233" y="3005845"/>
              <a:ext cx="513205" cy="1089500"/>
            </a:xfrm>
            <a:prstGeom prst="chevron">
              <a:avLst/>
            </a:prstGeom>
            <a:solidFill>
              <a:schemeClr val="accent4"/>
            </a:solidFill>
            <a:ln w="19050">
              <a:solidFill>
                <a:srgbClr val="8D8D8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 name="Arrow: Chevron 9">
              <a:extLst>
                <a:ext uri="{FF2B5EF4-FFF2-40B4-BE49-F238E27FC236}">
                  <a16:creationId xmlns:a16="http://schemas.microsoft.com/office/drawing/2014/main" id="{D2ECA566-6E34-46D2-8BB6-457586A7824F}"/>
                </a:ext>
              </a:extLst>
            </p:cNvPr>
            <p:cNvSpPr/>
            <p:nvPr/>
          </p:nvSpPr>
          <p:spPr>
            <a:xfrm>
              <a:off x="7825425" y="3005845"/>
              <a:ext cx="513205" cy="1089500"/>
            </a:xfrm>
            <a:prstGeom prst="chevron">
              <a:avLst/>
            </a:prstGeom>
            <a:solidFill>
              <a:srgbClr val="FDCC41"/>
            </a:solidFill>
            <a:ln w="19050">
              <a:solidFill>
                <a:srgbClr val="8D8D8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Arrow: Chevron 10">
              <a:extLst>
                <a:ext uri="{FF2B5EF4-FFF2-40B4-BE49-F238E27FC236}">
                  <a16:creationId xmlns:a16="http://schemas.microsoft.com/office/drawing/2014/main" id="{16EE629C-14F9-4A79-9DCA-61AE8148CEBA}"/>
                </a:ext>
              </a:extLst>
            </p:cNvPr>
            <p:cNvSpPr/>
            <p:nvPr/>
          </p:nvSpPr>
          <p:spPr>
            <a:xfrm>
              <a:off x="7427115" y="3005845"/>
              <a:ext cx="513205" cy="1089500"/>
            </a:xfrm>
            <a:prstGeom prst="chevron">
              <a:avLst/>
            </a:prstGeom>
            <a:grpFill/>
            <a:ln w="19050">
              <a:solidFill>
                <a:srgbClr val="8D8D8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9" name="Rectangle 8">
            <a:extLst>
              <a:ext uri="{FF2B5EF4-FFF2-40B4-BE49-F238E27FC236}">
                <a16:creationId xmlns:a16="http://schemas.microsoft.com/office/drawing/2014/main" id="{96E97E09-CA9D-4877-9ABC-DDEE43437D2F}"/>
              </a:ext>
            </a:extLst>
          </p:cNvPr>
          <p:cNvSpPr/>
          <p:nvPr/>
        </p:nvSpPr>
        <p:spPr>
          <a:xfrm>
            <a:off x="8742775" y="5028726"/>
            <a:ext cx="2712537" cy="276999"/>
          </a:xfrm>
          <a:prstGeom prst="rect">
            <a:avLst/>
          </a:prstGeom>
        </p:spPr>
        <p:txBody>
          <a:bodyPr wrap="none">
            <a:spAutoFit/>
          </a:bodyPr>
          <a:lstStyle/>
          <a:p>
            <a:r>
              <a:rPr lang="en-US" sz="1200" dirty="0">
                <a:latin typeface="Segoe UI" panose="020B0502040204020203" pitchFamily="34" charset="0"/>
                <a:cs typeface="Segoe UI" panose="020B0502040204020203" pitchFamily="34" charset="0"/>
              </a:rPr>
              <a:t>(McKinsey Global Institute, Mar 2019)</a:t>
            </a:r>
            <a:endParaRPr lang="en-IN"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64825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3654</TotalTime>
  <Words>1009</Words>
  <Application>Microsoft Office PowerPoint</Application>
  <PresentationFormat>Widescreen</PresentationFormat>
  <Paragraphs>200</Paragraphs>
  <Slides>25</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7" baseType="lpstr">
      <vt:lpstr>Andes ExtraLight</vt:lpstr>
      <vt:lpstr>Arial</vt:lpstr>
      <vt:lpstr>Calibri</vt:lpstr>
      <vt:lpstr>Calibri Light</vt:lpstr>
      <vt:lpstr>Open Sans</vt:lpstr>
      <vt:lpstr>Segoe UI</vt:lpstr>
      <vt:lpstr>Segoe UI </vt:lpstr>
      <vt:lpstr>Segoe UI Black</vt:lpstr>
      <vt:lpstr>Segoe UI Semibold</vt:lpstr>
      <vt:lpstr>Tahoma</vt:lpstr>
      <vt:lpstr>Office Theme</vt:lpstr>
      <vt:lpstr>think-cell Slide</vt:lpstr>
      <vt:lpstr>PowerPoint Presentation</vt:lpstr>
      <vt:lpstr>PowerPoint Presentation</vt:lpstr>
      <vt:lpstr>India: Production – Productivity Paradox</vt:lpstr>
      <vt:lpstr>Variability with Rainfall: Productivity Challenge</vt:lpstr>
      <vt:lpstr>Timely, Contextual and Dynamic Weather-Based Advisory:  A critical missing input</vt:lpstr>
      <vt:lpstr>Agromet-Advisory (Sample)</vt:lpstr>
      <vt:lpstr>But, the digital and information landscape has changed.. </vt:lpstr>
      <vt:lpstr>PowerPoint Presentation</vt:lpstr>
      <vt:lpstr>Landscape has enabled emergence of DAT enabled Customized Advisory Services</vt:lpstr>
      <vt:lpstr>PowerPoint Presentation</vt:lpstr>
      <vt:lpstr>Project Example: SLACC</vt:lpstr>
      <vt:lpstr>Farmer: Technology-Enabled Services</vt:lpstr>
      <vt:lpstr>Design Features</vt:lpstr>
      <vt:lpstr>Institutional: Bundled Services, Community-Level Infomediaries</vt:lpstr>
      <vt:lpstr>Technology: Process</vt:lpstr>
      <vt:lpstr>Technology Partners: Real-Time Weather Data (1/2)</vt:lpstr>
      <vt:lpstr>Technology Partners: Real-Time Weather Data (2/2)</vt:lpstr>
      <vt:lpstr>Technology Partners: Advisory Generation</vt:lpstr>
      <vt:lpstr>Cropin: Interactive Dashboard</vt:lpstr>
      <vt:lpstr>Project: Mid-Term Learning</vt:lpstr>
      <vt:lpstr>Benefit Cost Analysis </vt:lpstr>
      <vt:lpstr>PowerPoint Presentation</vt:lpstr>
      <vt:lpstr>The broader challenges remain…</vt:lpstr>
      <vt:lpstr>The Future: Increasing Productivity through Advisory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Balakrishnan Madhavan Kutty</dc:creator>
  <cp:lastModifiedBy>Balakrishnan Madhavan Kutty</cp:lastModifiedBy>
  <cp:revision>127</cp:revision>
  <dcterms:created xsi:type="dcterms:W3CDTF">2019-08-13T18:28:43Z</dcterms:created>
  <dcterms:modified xsi:type="dcterms:W3CDTF">2019-08-19T19:38:46Z</dcterms:modified>
</cp:coreProperties>
</file>